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12"/>
  </p:notesMasterIdLst>
  <p:sldIdLst>
    <p:sldId id="256" r:id="rId3"/>
    <p:sldId id="257" r:id="rId4"/>
    <p:sldId id="263" r:id="rId5"/>
    <p:sldId id="264" r:id="rId6"/>
    <p:sldId id="258" r:id="rId7"/>
    <p:sldId id="259" r:id="rId8"/>
    <p:sldId id="265" r:id="rId9"/>
    <p:sldId id="267" r:id="rId10"/>
    <p:sldId id="268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enariina Hämäläin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26"/>
    <p:restoredTop sz="94652"/>
  </p:normalViewPr>
  <p:slideViewPr>
    <p:cSldViewPr snapToGrid="0">
      <p:cViewPr varScale="1">
        <p:scale>
          <a:sx n="98" d="100"/>
          <a:sy n="98" d="100"/>
        </p:scale>
        <p:origin x="11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6e9acb312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126e9acb31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6e9acb312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6e9acb312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6e9acb312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6e9acb312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012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6e9acb312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6e9acb312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7058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6e9acb312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6e9acb312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6e9acb312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6e9acb312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6e9acb312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6e9acb312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574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6e9acb312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6e9acb312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951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6e9acb312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6e9acb312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788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628650" y="66440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  <a:defRPr sz="2500" b="1">
                <a:solidFill>
                  <a:schemeClr val="lt1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>
                <a:solidFill>
                  <a:schemeClr val="lt1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1670" y="4414529"/>
            <a:ext cx="676581" cy="37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301228" y="2955552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>
            <a:spLocks noGrp="1"/>
          </p:cNvSpPr>
          <p:nvPr>
            <p:ph type="pic" idx="2"/>
          </p:nvPr>
        </p:nvSpPr>
        <p:spPr>
          <a:xfrm>
            <a:off x="301397" y="1005160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5"/>
          <p:cNvSpPr txBox="1">
            <a:spLocks noGrp="1"/>
          </p:cNvSpPr>
          <p:nvPr>
            <p:ph type="body" idx="3"/>
          </p:nvPr>
        </p:nvSpPr>
        <p:spPr>
          <a:xfrm>
            <a:off x="3292078" y="2965077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>
            <a:spLocks noGrp="1"/>
          </p:cNvSpPr>
          <p:nvPr>
            <p:ph type="pic" idx="4"/>
          </p:nvPr>
        </p:nvSpPr>
        <p:spPr>
          <a:xfrm>
            <a:off x="3292247" y="1014685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5"/>
          <p:cNvSpPr txBox="1">
            <a:spLocks noGrp="1"/>
          </p:cNvSpPr>
          <p:nvPr>
            <p:ph type="body" idx="5"/>
          </p:nvPr>
        </p:nvSpPr>
        <p:spPr>
          <a:xfrm>
            <a:off x="6282928" y="2965077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>
            <a:spLocks noGrp="1"/>
          </p:cNvSpPr>
          <p:nvPr>
            <p:ph type="pic" idx="6"/>
          </p:nvPr>
        </p:nvSpPr>
        <p:spPr>
          <a:xfrm>
            <a:off x="6283097" y="1014685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12283" y="460997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13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608229" y="1185277"/>
            <a:ext cx="4103700" cy="3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>
            <a:spLocks noGrp="1"/>
          </p:cNvSpPr>
          <p:nvPr>
            <p:ph type="pic" idx="2"/>
          </p:nvPr>
        </p:nvSpPr>
        <p:spPr>
          <a:xfrm>
            <a:off x="5047570" y="0"/>
            <a:ext cx="4096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6609080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13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608229" y="273844"/>
            <a:ext cx="41241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78867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13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618445" y="273844"/>
            <a:ext cx="80490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8"/>
          <p:cNvSpPr/>
          <p:nvPr/>
        </p:nvSpPr>
        <p:spPr>
          <a:xfrm>
            <a:off x="3151764" y="1530032"/>
            <a:ext cx="1478100" cy="26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628650" y="1147894"/>
            <a:ext cx="3776100" cy="31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2"/>
          </p:nvPr>
        </p:nvSpPr>
        <p:spPr>
          <a:xfrm>
            <a:off x="4890431" y="1147894"/>
            <a:ext cx="3776100" cy="31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609080" y="459581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13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>
            <a:spLocks noGrp="1"/>
          </p:cNvSpPr>
          <p:nvPr>
            <p:ph type="pic" idx="2"/>
          </p:nvPr>
        </p:nvSpPr>
        <p:spPr>
          <a:xfrm>
            <a:off x="0" y="0"/>
            <a:ext cx="4096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4267880" y="273844"/>
            <a:ext cx="43995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4267881" y="1326111"/>
            <a:ext cx="4399500" cy="3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6609080" y="46206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13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0075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>
            <a:spLocks noGrp="1"/>
          </p:cNvSpPr>
          <p:nvPr>
            <p:ph type="pic" idx="2"/>
          </p:nvPr>
        </p:nvSpPr>
        <p:spPr>
          <a:xfrm>
            <a:off x="310245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0"/>
          <p:cNvSpPr txBox="1">
            <a:spLocks noGrp="1"/>
          </p:cNvSpPr>
          <p:nvPr>
            <p:ph type="body" idx="3"/>
          </p:nvPr>
        </p:nvSpPr>
        <p:spPr>
          <a:xfrm>
            <a:off x="2494515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>
            <a:spLocks noGrp="1"/>
          </p:cNvSpPr>
          <p:nvPr>
            <p:ph type="pic" idx="4"/>
          </p:nvPr>
        </p:nvSpPr>
        <p:spPr>
          <a:xfrm>
            <a:off x="2494685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0"/>
          <p:cNvSpPr txBox="1">
            <a:spLocks noGrp="1"/>
          </p:cNvSpPr>
          <p:nvPr>
            <p:ph type="body" idx="5"/>
          </p:nvPr>
        </p:nvSpPr>
        <p:spPr>
          <a:xfrm>
            <a:off x="4691898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>
            <a:spLocks noGrp="1"/>
          </p:cNvSpPr>
          <p:nvPr>
            <p:ph type="pic" idx="6"/>
          </p:nvPr>
        </p:nvSpPr>
        <p:spPr>
          <a:xfrm>
            <a:off x="4692067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0"/>
          <p:cNvSpPr txBox="1">
            <a:spLocks noGrp="1"/>
          </p:cNvSpPr>
          <p:nvPr>
            <p:ph type="body" idx="7"/>
          </p:nvPr>
        </p:nvSpPr>
        <p:spPr>
          <a:xfrm>
            <a:off x="6896389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>
            <a:spLocks noGrp="1"/>
          </p:cNvSpPr>
          <p:nvPr>
            <p:ph type="pic" idx="8"/>
          </p:nvPr>
        </p:nvSpPr>
        <p:spPr>
          <a:xfrm>
            <a:off x="6896559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307731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13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289864" y="1664208"/>
            <a:ext cx="4110000" cy="2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2"/>
          </p:nvPr>
        </p:nvSpPr>
        <p:spPr>
          <a:xfrm>
            <a:off x="4723346" y="1673733"/>
            <a:ext cx="4110000" cy="2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3"/>
          </p:nvPr>
        </p:nvSpPr>
        <p:spPr>
          <a:xfrm>
            <a:off x="289845" y="1194343"/>
            <a:ext cx="4110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4"/>
          </p:nvPr>
        </p:nvSpPr>
        <p:spPr>
          <a:xfrm>
            <a:off x="4721517" y="1208110"/>
            <a:ext cx="41325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cxnSp>
        <p:nvCxnSpPr>
          <p:cNvPr id="118" name="Google Shape;118;p21"/>
          <p:cNvCxnSpPr/>
          <p:nvPr/>
        </p:nvCxnSpPr>
        <p:spPr>
          <a:xfrm>
            <a:off x="288220" y="1576541"/>
            <a:ext cx="4111800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21"/>
          <p:cNvCxnSpPr/>
          <p:nvPr/>
        </p:nvCxnSpPr>
        <p:spPr>
          <a:xfrm>
            <a:off x="4721703" y="1576541"/>
            <a:ext cx="4111800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ftr" idx="11"/>
          </p:nvPr>
        </p:nvSpPr>
        <p:spPr>
          <a:xfrm>
            <a:off x="312283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13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0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478371" y="459581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Forum Historia 5, luku 13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 fontScale="90000"/>
          </a:bodyPr>
          <a:lstStyle/>
          <a:p>
            <a:pPr lvl="0">
              <a:buSzPct val="100000"/>
            </a:pPr>
            <a:r>
              <a:rPr lang="fi-FI" dirty="0"/>
              <a:t>13. Suomi osana suurvaltaa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Tietoisku: Turun akatemian vihkiäiset</a:t>
            </a:r>
            <a:endParaRPr dirty="0"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fi"/>
              <a:t>5</a:t>
            </a: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628650" y="66440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5;p2">
            <a:extLst>
              <a:ext uri="{FF2B5EF4-FFF2-40B4-BE49-F238E27FC236}">
                <a16:creationId xmlns:a16="http://schemas.microsoft.com/office/drawing/2014/main" id="{A14FC931-9C97-AF7E-789C-0ABF7B612B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72" y="1268044"/>
            <a:ext cx="8552428" cy="376115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lvl="0"/>
            <a:r>
              <a:rPr lang="fi-FI" dirty="0"/>
              <a:t>Albert Edelfeltin </a:t>
            </a:r>
            <a:br>
              <a:rPr lang="fi-FI" dirty="0"/>
            </a:br>
            <a:r>
              <a:rPr lang="fi-FI" dirty="0"/>
              <a:t>Turun akatemian vihkiäiset -maalaus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C0623B-6ED2-7F61-857E-795F8246AFA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13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5;p2">
            <a:extLst>
              <a:ext uri="{FF2B5EF4-FFF2-40B4-BE49-F238E27FC236}">
                <a16:creationId xmlns:a16="http://schemas.microsoft.com/office/drawing/2014/main" id="{A14FC931-9C97-AF7E-789C-0ABF7B612B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181" y="2070595"/>
            <a:ext cx="7522146" cy="27991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C0623B-6ED2-7F61-857E-795F8246AFA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7040B0-3704-D12D-A7E3-34CC01A31DE9}"/>
              </a:ext>
            </a:extLst>
          </p:cNvPr>
          <p:cNvSpPr txBox="1"/>
          <p:nvPr/>
        </p:nvSpPr>
        <p:spPr>
          <a:xfrm>
            <a:off x="476251" y="86944"/>
            <a:ext cx="8667749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350" lvl="0" indent="-285750">
              <a:lnSpc>
                <a:spcPct val="90000"/>
              </a:lnSpc>
              <a:buSzPts val="2000"/>
              <a:buFont typeface="Arial" panose="020B0604020202020204" pitchFamily="34" charset="0"/>
              <a:buChar char="•"/>
            </a:pPr>
            <a:r>
              <a:rPr lang="fi-FI" sz="20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Maalaus on kolmiosainen, ikään kuin keskiaikaisten kirkkojen triptyykki.</a:t>
            </a:r>
            <a:endParaRPr lang="fi-FI" sz="2000" strike="sngStrike" dirty="0"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7350" lvl="0" indent="-285750">
              <a:lnSpc>
                <a:spcPct val="90000"/>
              </a:lnSpc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Helsingin yliopisto tilasi teoksen juhlasaliinsa Turun akatemian 250-vuotisjuhlavuoden lähestyessä, mutta teos valmistui vasta vuonna 1905, vähän ennen Edelfeltin kuolemaa.</a:t>
            </a:r>
          </a:p>
          <a:p>
            <a:pPr marL="387350" indent="-285750">
              <a:lnSpc>
                <a:spcPct val="90000"/>
              </a:lnSpc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b="0" i="0" u="none" strike="noStrike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Turun kaupungin muuri erottuu selvästi. Edelfelt on maalannut sen taiteilijan vapaudella.</a:t>
            </a:r>
          </a:p>
          <a:p>
            <a:pPr marL="387350" lvl="0" indent="-285750">
              <a:lnSpc>
                <a:spcPct val="90000"/>
              </a:lnSpc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endParaRPr lang="fi-FI" sz="2000" dirty="0"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6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5;p2">
            <a:extLst>
              <a:ext uri="{FF2B5EF4-FFF2-40B4-BE49-F238E27FC236}">
                <a16:creationId xmlns:a16="http://schemas.microsoft.com/office/drawing/2014/main" id="{A14FC931-9C97-AF7E-789C-0ABF7B612B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72" y="1268044"/>
            <a:ext cx="8552428" cy="37611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C0623B-6ED2-7F61-857E-795F8246AFA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7040B0-3704-D12D-A7E3-34CC01A31DE9}"/>
              </a:ext>
            </a:extLst>
          </p:cNvPr>
          <p:cNvSpPr txBox="1"/>
          <p:nvPr/>
        </p:nvSpPr>
        <p:spPr>
          <a:xfrm>
            <a:off x="476251" y="86944"/>
            <a:ext cx="8667749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lvl="0" indent="-342900">
              <a:lnSpc>
                <a:spcPct val="90000"/>
              </a:lnSpc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Maalaus kuvaa runsaslukuista avajaiskulkuetta marssimassa Turun akatemiasta Turun tuomiokirkkoon 15.7.1640.</a:t>
            </a:r>
          </a:p>
          <a:p>
            <a:pPr marL="444500" lvl="0" indent="-342900">
              <a:lnSpc>
                <a:spcPct val="90000"/>
              </a:lnSpc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Edelfeltin maalaus noudattaa ehkä enemmän 1800-luvun historiallisia kuvaelmia kuin todellisuutta.</a:t>
            </a:r>
          </a:p>
        </p:txBody>
      </p:sp>
    </p:spTree>
    <p:extLst>
      <p:ext uri="{BB962C8B-B14F-4D97-AF65-F5344CB8AC3E}">
        <p14:creationId xmlns:p14="http://schemas.microsoft.com/office/powerpoint/2010/main" val="176575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425451" y="273788"/>
            <a:ext cx="404495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444500" lvl="0" indent="-342900"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400" dirty="0">
                <a:highlight>
                  <a:schemeClr val="lt1"/>
                </a:highlight>
              </a:rPr>
              <a:t>Yliopiston kulkueen jokaisen osallistujan paikka oli tarkasti määritelty. 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400" dirty="0">
                <a:highlight>
                  <a:schemeClr val="lt1"/>
                </a:highlight>
              </a:rPr>
              <a:t>Kulkueen kärjessä olivat trumpetinsoittaja ja rummunlyöjä.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400" dirty="0">
                <a:highlight>
                  <a:schemeClr val="lt1"/>
                </a:highlight>
              </a:rPr>
              <a:t>Seuraavana kulkivat aateliset, joiden takana kannettiin yliopiston tunnuksia, kuten avaimia, sinettiä, matrikkelia ja hopeavaltikoita. </a:t>
            </a:r>
            <a:endParaRPr lang="fi-FI" sz="2400" dirty="0">
              <a:highlight>
                <a:srgbClr val="FFFFFF"/>
              </a:highlight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0040B2-C9D4-9EE9-2986-41FE2C5EE31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13</a:t>
            </a:r>
          </a:p>
        </p:txBody>
      </p:sp>
      <p:pic>
        <p:nvPicPr>
          <p:cNvPr id="5" name="Google Shape;186;p5">
            <a:extLst>
              <a:ext uri="{FF2B5EF4-FFF2-40B4-BE49-F238E27FC236}">
                <a16:creationId xmlns:a16="http://schemas.microsoft.com/office/drawing/2014/main" id="{B3EF1FED-0796-8450-68C9-336DE5690A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3600" y="0"/>
            <a:ext cx="44704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387350" y="1044450"/>
            <a:ext cx="418465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400" dirty="0">
                <a:highlight>
                  <a:schemeClr val="lt1"/>
                </a:highlight>
              </a:rPr>
              <a:t>Maalauksen keskellä kulkee kreivi Per Brahe yksin.</a:t>
            </a:r>
            <a:endParaRPr lang="fi-FI" sz="2400" dirty="0"/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400" dirty="0">
                <a:highlight>
                  <a:schemeClr val="lt1"/>
                </a:highlight>
              </a:rPr>
              <a:t>Per Brahea seuraavat piispa </a:t>
            </a:r>
            <a:r>
              <a:rPr lang="fi-FI" sz="2400" dirty="0" err="1">
                <a:highlight>
                  <a:schemeClr val="lt1"/>
                </a:highlight>
              </a:rPr>
              <a:t>Rothovius</a:t>
            </a:r>
            <a:r>
              <a:rPr lang="fi-FI" sz="2400" dirty="0">
                <a:highlight>
                  <a:schemeClr val="lt1"/>
                </a:highlight>
              </a:rPr>
              <a:t> ja professori </a:t>
            </a:r>
            <a:r>
              <a:rPr lang="fi-FI" sz="2400" dirty="0" err="1">
                <a:highlight>
                  <a:schemeClr val="lt1"/>
                </a:highlight>
              </a:rPr>
              <a:t>Aeschilleus</a:t>
            </a:r>
            <a:r>
              <a:rPr lang="fi-FI" sz="2400" dirty="0">
                <a:highlight>
                  <a:schemeClr val="lt1"/>
                </a:highlight>
              </a:rPr>
              <a:t>.</a:t>
            </a:r>
            <a:endParaRPr lang="fi-FI" sz="2400" dirty="0"/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400" dirty="0">
                <a:highlight>
                  <a:schemeClr val="lt1"/>
                </a:highlight>
              </a:rPr>
              <a:t>Sitten tulevat kaikki akatemian professorit pareittain.  </a:t>
            </a:r>
            <a:endParaRPr lang="fi-FI" sz="2400" dirty="0">
              <a:highlight>
                <a:srgbClr val="FFFFFF"/>
              </a:highlight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7B9C94-0FFD-6368-82AC-B598632D56E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13</a:t>
            </a:r>
          </a:p>
        </p:txBody>
      </p:sp>
      <p:pic>
        <p:nvPicPr>
          <p:cNvPr id="6" name="Google Shape;193;p6">
            <a:extLst>
              <a:ext uri="{FF2B5EF4-FFF2-40B4-BE49-F238E27FC236}">
                <a16:creationId xmlns:a16="http://schemas.microsoft.com/office/drawing/2014/main" id="{91D60D32-85DE-BEA1-659A-AC634F5278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039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00;p7">
            <a:extLst>
              <a:ext uri="{FF2B5EF4-FFF2-40B4-BE49-F238E27FC236}">
                <a16:creationId xmlns:a16="http://schemas.microsoft.com/office/drawing/2014/main" id="{1AAD4CFB-1168-3A71-FB7C-40E419B0E4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6"/>
          <a:stretch/>
        </p:blipFill>
        <p:spPr>
          <a:xfrm>
            <a:off x="4572000" y="1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387350" y="770550"/>
            <a:ext cx="418465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dirty="0">
                <a:highlight>
                  <a:schemeClr val="lt1"/>
                </a:highlight>
              </a:rPr>
              <a:t>Heitä seurasivat arvojärjestyksessä</a:t>
            </a:r>
          </a:p>
          <a:p>
            <a:pPr lvl="1">
              <a:spcBef>
                <a:spcPts val="1000"/>
              </a:spcBef>
            </a:pPr>
            <a:r>
              <a:rPr lang="fi-FI" sz="1800" dirty="0">
                <a:highlight>
                  <a:schemeClr val="lt1"/>
                </a:highlight>
              </a:rPr>
              <a:t>hovioikeuden asessorit</a:t>
            </a:r>
            <a:endParaRPr lang="fi-FI" dirty="0">
              <a:highlight>
                <a:schemeClr val="lt1"/>
              </a:highlight>
            </a:endParaRPr>
          </a:p>
          <a:p>
            <a:pPr lvl="1">
              <a:spcBef>
                <a:spcPts val="1000"/>
              </a:spcBef>
            </a:pPr>
            <a:r>
              <a:rPr lang="fi-FI" sz="1800" dirty="0">
                <a:highlight>
                  <a:schemeClr val="lt1"/>
                </a:highlight>
              </a:rPr>
              <a:t>linnanpäällikkö ja kruununvouti</a:t>
            </a:r>
            <a:endParaRPr lang="fi-FI" dirty="0">
              <a:highlight>
                <a:schemeClr val="lt1"/>
              </a:highlight>
            </a:endParaRPr>
          </a:p>
          <a:p>
            <a:pPr lvl="1">
              <a:spcBef>
                <a:spcPts val="1000"/>
              </a:spcBef>
            </a:pPr>
            <a:r>
              <a:rPr lang="fi-FI" sz="1800" dirty="0">
                <a:highlight>
                  <a:schemeClr val="lt1"/>
                </a:highlight>
              </a:rPr>
              <a:t>rovastit</a:t>
            </a:r>
            <a:endParaRPr lang="fi-FI" dirty="0">
              <a:highlight>
                <a:schemeClr val="lt1"/>
              </a:highlight>
            </a:endParaRPr>
          </a:p>
          <a:p>
            <a:pPr lvl="1">
              <a:spcBef>
                <a:spcPts val="1000"/>
              </a:spcBef>
            </a:pPr>
            <a:r>
              <a:rPr lang="fi-FI" sz="1800" dirty="0">
                <a:highlight>
                  <a:schemeClr val="lt1"/>
                </a:highlight>
              </a:rPr>
              <a:t>kirkkoherrat</a:t>
            </a:r>
            <a:endParaRPr lang="fi-FI" dirty="0">
              <a:highlight>
                <a:schemeClr val="lt1"/>
              </a:highlight>
            </a:endParaRPr>
          </a:p>
          <a:p>
            <a:pPr lvl="1">
              <a:spcBef>
                <a:spcPts val="1000"/>
              </a:spcBef>
            </a:pPr>
            <a:r>
              <a:rPr lang="fi-FI" sz="1800" dirty="0">
                <a:highlight>
                  <a:schemeClr val="lt1"/>
                </a:highlight>
              </a:rPr>
              <a:t>koulumestarit</a:t>
            </a:r>
            <a:endParaRPr lang="fi-FI" dirty="0">
              <a:highlight>
                <a:schemeClr val="lt1"/>
              </a:highlight>
            </a:endParaRPr>
          </a:p>
          <a:p>
            <a:pPr lvl="1">
              <a:spcBef>
                <a:spcPts val="1000"/>
              </a:spcBef>
            </a:pPr>
            <a:r>
              <a:rPr lang="fi-FI" sz="1800" dirty="0">
                <a:highlight>
                  <a:schemeClr val="lt1"/>
                </a:highlight>
              </a:rPr>
              <a:t>Turun pormestarit ja raati</a:t>
            </a:r>
            <a:endParaRPr lang="fi-FI" dirty="0">
              <a:highlight>
                <a:schemeClr val="lt1"/>
              </a:highlight>
            </a:endParaRPr>
          </a:p>
          <a:p>
            <a:pPr lvl="1">
              <a:spcBef>
                <a:spcPts val="1000"/>
              </a:spcBef>
            </a:pPr>
            <a:r>
              <a:rPr lang="fi-FI" sz="1800" dirty="0">
                <a:highlight>
                  <a:schemeClr val="lt1"/>
                </a:highlight>
              </a:rPr>
              <a:t>merkittävimmät porvarit ja ylioppilaat. 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7B9C94-0FFD-6368-82AC-B598632D56E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13</a:t>
            </a:r>
          </a:p>
        </p:txBody>
      </p:sp>
    </p:spTree>
    <p:extLst>
      <p:ext uri="{BB962C8B-B14F-4D97-AF65-F5344CB8AC3E}">
        <p14:creationId xmlns:p14="http://schemas.microsoft.com/office/powerpoint/2010/main" val="82253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387350" y="770550"/>
            <a:ext cx="418465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dirty="0">
                <a:highlight>
                  <a:schemeClr val="lt1"/>
                </a:highlight>
              </a:rPr>
              <a:t>Per Brahen takana hulmuaa Suomen vaakunasta tehty leijonalippu.</a:t>
            </a:r>
          </a:p>
          <a:p>
            <a:pPr marL="444500" lvl="0" indent="-342900"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dirty="0">
                <a:highlight>
                  <a:schemeClr val="lt1"/>
                </a:highlight>
              </a:rPr>
              <a:t>Lippu liittyy enemmän 1900-luvun alkuvuosiin kuin 1600-lukuun.</a:t>
            </a:r>
          </a:p>
          <a:p>
            <a:pPr marL="444500" lvl="0" indent="-342900"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dirty="0">
                <a:highlight>
                  <a:schemeClr val="lt1"/>
                </a:highlight>
              </a:rPr>
              <a:t>Vaikka leijonavaakuna esiintyi jo 1500-luvun lopulla, se ei ollut Suomessa yleisessä käytössä ennen 1800-lukua.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7B9C94-0FFD-6368-82AC-B598632D56E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13</a:t>
            </a:r>
          </a:p>
        </p:txBody>
      </p:sp>
      <p:pic>
        <p:nvPicPr>
          <p:cNvPr id="6" name="Google Shape;214;p9">
            <a:extLst>
              <a:ext uri="{FF2B5EF4-FFF2-40B4-BE49-F238E27FC236}">
                <a16:creationId xmlns:a16="http://schemas.microsoft.com/office/drawing/2014/main" id="{589B8D46-2537-6C25-0426-EC06E1E5FC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430"/>
          <a:stretch/>
        </p:blipFill>
        <p:spPr>
          <a:xfrm>
            <a:off x="4572000" y="0"/>
            <a:ext cx="4572000" cy="5184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96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231940" y="462709"/>
            <a:ext cx="418465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dirty="0">
                <a:highlight>
                  <a:schemeClr val="lt1"/>
                </a:highlight>
              </a:rPr>
              <a:t>Edelfelt on sijoittanut maalaukseen lukuisia aikalaisiaan. </a:t>
            </a:r>
          </a:p>
          <a:p>
            <a:pPr marL="444500" lvl="0" indent="-342900"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dirty="0">
                <a:highlight>
                  <a:schemeClr val="lt1"/>
                </a:highlight>
              </a:rPr>
              <a:t>Esimerkiksi kansan joukossa on taiteilija Juho Rissanen.</a:t>
            </a:r>
          </a:p>
          <a:p>
            <a:pPr marL="444500" lvl="0" indent="-342900"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dirty="0">
                <a:highlight>
                  <a:schemeClr val="lt1"/>
                </a:highlight>
              </a:rPr>
              <a:t>Keskitaulussa leveälierisessä hatussa marssii säveltäjä Jean Sibelius, ja Edelfelt itse on samassa kuvassa äärimmäisenä oikealla.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7B9C94-0FFD-6368-82AC-B598632D56E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13</a:t>
            </a:r>
          </a:p>
        </p:txBody>
      </p:sp>
      <p:pic>
        <p:nvPicPr>
          <p:cNvPr id="5" name="Google Shape;222;p10">
            <a:extLst>
              <a:ext uri="{FF2B5EF4-FFF2-40B4-BE49-F238E27FC236}">
                <a16:creationId xmlns:a16="http://schemas.microsoft.com/office/drawing/2014/main" id="{0DE4E212-853B-5C25-3C2F-FFF30410DF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9677" t="27423" r="36602" b="13829"/>
          <a:stretch/>
        </p:blipFill>
        <p:spPr>
          <a:xfrm>
            <a:off x="6139543" y="-40821"/>
            <a:ext cx="3004457" cy="518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1;p10">
            <a:extLst>
              <a:ext uri="{FF2B5EF4-FFF2-40B4-BE49-F238E27FC236}">
                <a16:creationId xmlns:a16="http://schemas.microsoft.com/office/drawing/2014/main" id="{8D2E6DDF-60EC-92C0-21E7-16C4178AEB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887" t="66435" r="83263" b="11463"/>
          <a:stretch/>
        </p:blipFill>
        <p:spPr>
          <a:xfrm>
            <a:off x="3981981" y="2635024"/>
            <a:ext cx="2592171" cy="2508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02331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282</Words>
  <Application>Microsoft Office PowerPoint</Application>
  <PresentationFormat>Näytössä katseltava esitys (16:9)</PresentationFormat>
  <Paragraphs>37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Source Sans Pro</vt:lpstr>
      <vt:lpstr>Simple Light</vt:lpstr>
      <vt:lpstr>Office-teema</vt:lpstr>
      <vt:lpstr>13. Suomi osana suurvaltaa  Tietoisku: Turun akatemian vihkiäiset</vt:lpstr>
      <vt:lpstr>Albert Edelfeltin  Turun akatemian vihkiäiset -maalaus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Suomen talous ja yhteiskunta  Tietoisku: Tervakauppa</dc:title>
  <dc:creator>Kaartinen Minna</dc:creator>
  <cp:lastModifiedBy>Kaartinen Minna</cp:lastModifiedBy>
  <cp:revision>7</cp:revision>
  <dcterms:modified xsi:type="dcterms:W3CDTF">2025-03-23T09:39:03Z</dcterms:modified>
</cp:coreProperties>
</file>