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D1000051-5799-4A6C-9422-56D0545F609B}" type="datetimeFigureOut">
              <a:rPr lang="fi-FI" smtClean="0"/>
              <a:t>14.4.2025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290251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1000051-5799-4A6C-9422-56D0545F609B}" type="datetimeFigureOut">
              <a:rPr lang="fi-FI" smtClean="0"/>
              <a:t>14.4.2025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117733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1000051-5799-4A6C-9422-56D0545F609B}" type="datetimeFigureOut">
              <a:rPr lang="fi-FI" smtClean="0"/>
              <a:t>14.4.2025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75319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1000051-5799-4A6C-9422-56D0545F609B}" type="datetimeFigureOut">
              <a:rPr lang="fi-FI" smtClean="0"/>
              <a:t>14.4.2025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379454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D1000051-5799-4A6C-9422-56D0545F609B}" type="datetimeFigureOut">
              <a:rPr lang="fi-FI" smtClean="0"/>
              <a:t>14.4.2025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105848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D1000051-5799-4A6C-9422-56D0545F609B}" type="datetimeFigureOut">
              <a:rPr lang="fi-FI" smtClean="0"/>
              <a:t>14.4.2025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142029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D1000051-5799-4A6C-9422-56D0545F609B}" type="datetimeFigureOut">
              <a:rPr lang="fi-FI" smtClean="0"/>
              <a:t>14.4.2025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338096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D1000051-5799-4A6C-9422-56D0545F609B}" type="datetimeFigureOut">
              <a:rPr lang="fi-FI" smtClean="0"/>
              <a:t>14.4.2025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411102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1000051-5799-4A6C-9422-56D0545F609B}" type="datetimeFigureOut">
              <a:rPr lang="fi-FI" smtClean="0"/>
              <a:t>14.4.2025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254909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D1000051-5799-4A6C-9422-56D0545F609B}" type="datetimeFigureOut">
              <a:rPr lang="fi-FI" smtClean="0"/>
              <a:t>14.4.2025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1375411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D1000051-5799-4A6C-9422-56D0545F609B}" type="datetimeFigureOut">
              <a:rPr lang="fi-FI" smtClean="0"/>
              <a:t>14.4.2025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176999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00051-5799-4A6C-9422-56D0545F609B}" type="datetimeFigureOut">
              <a:rPr lang="fi-FI" smtClean="0"/>
              <a:t>14.4.2025</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B2168-BEC2-4939-9270-3CB2E313962A}" type="slidenum">
              <a:rPr lang="fi-FI" smtClean="0"/>
              <a:t>‹#›</a:t>
            </a:fld>
            <a:endParaRPr lang="fi-FI"/>
          </a:p>
        </p:txBody>
      </p:sp>
    </p:spTree>
    <p:extLst>
      <p:ext uri="{BB962C8B-B14F-4D97-AF65-F5344CB8AC3E}">
        <p14:creationId xmlns:p14="http://schemas.microsoft.com/office/powerpoint/2010/main" val="3110254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fontScale="90000"/>
          </a:bodyPr>
          <a:lstStyle/>
          <a:p>
            <a:r>
              <a:rPr lang="fi-FI" u="sng" dirty="0"/>
              <a:t>Eurooppalaisen maailmankuvan kehitys HI04</a:t>
            </a:r>
          </a:p>
        </p:txBody>
      </p:sp>
      <p:sp>
        <p:nvSpPr>
          <p:cNvPr id="5" name="Sisällön paikkamerkki 4"/>
          <p:cNvSpPr>
            <a:spLocks noGrp="1"/>
          </p:cNvSpPr>
          <p:nvPr>
            <p:ph sz="half" idx="1"/>
          </p:nvPr>
        </p:nvSpPr>
        <p:spPr/>
        <p:txBody>
          <a:bodyPr>
            <a:normAutofit fontScale="85000" lnSpcReduction="10000"/>
          </a:bodyPr>
          <a:lstStyle/>
          <a:p>
            <a:pPr>
              <a:buFont typeface="Arial" charset="0"/>
              <a:buChar char="•"/>
            </a:pPr>
            <a:r>
              <a:rPr lang="fi-FI" dirty="0"/>
              <a:t>Kurssilla tarkastellaan eurooppalaisen kulttuurin keskeisiä saavutuksia</a:t>
            </a:r>
          </a:p>
          <a:p>
            <a:pPr>
              <a:buFont typeface="Arial" charset="0"/>
              <a:buChar char="•"/>
            </a:pPr>
            <a:r>
              <a:rPr lang="fi-FI" dirty="0"/>
              <a:t>Eurooppalaisen maailmankuvan muutosta ja sen taustalla vaikuttanutta tieteellistä ja aatehistoriallista kehitystä</a:t>
            </a:r>
          </a:p>
          <a:p>
            <a:pPr>
              <a:buFont typeface="Arial" charset="0"/>
              <a:buChar char="•"/>
            </a:pPr>
            <a:r>
              <a:rPr lang="fi-FI" dirty="0"/>
              <a:t>Tutustutaan eurooppalaisen kulttuurin tuotoksiin erityyppisen historiallisen lähdeaineiston avulla</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9042" y="7173416"/>
            <a:ext cx="100185"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Kuvahaun tulos haulle keskiajan taideteoks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969787" y="3202523"/>
            <a:ext cx="45719" cy="460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262788" y="1600200"/>
            <a:ext cx="280942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02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576" y="-243408"/>
            <a:ext cx="8003232" cy="1512168"/>
          </a:xfrm>
        </p:spPr>
        <p:txBody>
          <a:bodyPr>
            <a:normAutofit fontScale="90000"/>
          </a:bodyPr>
          <a:lstStyle/>
          <a:p>
            <a:br>
              <a:rPr lang="fi-FI" dirty="0"/>
            </a:br>
            <a:br>
              <a:rPr lang="fi-FI" dirty="0"/>
            </a:br>
            <a:r>
              <a:rPr lang="fi-FI" u="sng" dirty="0"/>
              <a:t>Eurooppalaisen maailmankuvan kehitys HI04</a:t>
            </a:r>
            <a:br>
              <a:rPr lang="fi-FI" u="sng" dirty="0"/>
            </a:br>
            <a:endParaRPr lang="fi-FI" u="sng" dirty="0"/>
          </a:p>
        </p:txBody>
      </p:sp>
      <p:sp>
        <p:nvSpPr>
          <p:cNvPr id="3" name="Sisällön paikkamerkki 2"/>
          <p:cNvSpPr>
            <a:spLocks noGrp="1"/>
          </p:cNvSpPr>
          <p:nvPr>
            <p:ph sz="half" idx="1"/>
          </p:nvPr>
        </p:nvSpPr>
        <p:spPr/>
        <p:txBody>
          <a:bodyPr>
            <a:normAutofit fontScale="70000" lnSpcReduction="20000"/>
          </a:bodyPr>
          <a:lstStyle/>
          <a:p>
            <a:pPr marL="0" indent="0">
              <a:buNone/>
            </a:pPr>
            <a:r>
              <a:rPr lang="fi-FI" dirty="0"/>
              <a:t>  </a:t>
            </a:r>
            <a:r>
              <a:rPr lang="fi-FI" u="sng" dirty="0"/>
              <a:t>Kurssin tavoitteet:</a:t>
            </a:r>
          </a:p>
          <a:p>
            <a:pPr>
              <a:buFont typeface="Arial" charset="0"/>
              <a:buChar char="•"/>
            </a:pPr>
            <a:r>
              <a:rPr lang="fi-FI" dirty="0"/>
              <a:t>oppia ymmärtämään, mistä eurooppalaisuus rakentuu tutustumalla sen keskeiseen kulttuuriperintöön</a:t>
            </a:r>
          </a:p>
          <a:p>
            <a:pPr>
              <a:buFont typeface="Arial" charset="0"/>
              <a:buChar char="•"/>
            </a:pPr>
            <a:r>
              <a:rPr lang="fi-FI" dirty="0"/>
              <a:t>Tajuta tieteen saavutusten merkityksen ihmisen maailmankuvan muokkaajana</a:t>
            </a:r>
          </a:p>
          <a:p>
            <a:pPr>
              <a:buFont typeface="Arial" charset="0"/>
              <a:buChar char="•"/>
            </a:pPr>
            <a:r>
              <a:rPr lang="fi-FI" dirty="0"/>
              <a:t>Osata analysoida kulttuuri-ilmiöitä aikakautensa ilmentäjänä</a:t>
            </a:r>
          </a:p>
          <a:p>
            <a:pPr>
              <a:buFont typeface="Arial" charset="0"/>
              <a:buChar char="•"/>
            </a:pPr>
            <a:r>
              <a:rPr lang="fi-FI" dirty="0"/>
              <a:t>Tuntea eri aikakausien aatehistoriaa, elämäntapoja ja maailmankuvaa</a:t>
            </a:r>
          </a:p>
          <a:p>
            <a:pPr>
              <a:buFont typeface="Arial" charset="0"/>
              <a:buChar char="•"/>
            </a:pPr>
            <a:r>
              <a:rPr lang="fi-FI" dirty="0"/>
              <a:t>Osaa tarkastella eurooppalaista kulttuuria osana kulttuurin globalisaatiota</a:t>
            </a:r>
          </a:p>
          <a:p>
            <a:endParaRPr lang="fi-FI"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6859" y="6858000"/>
            <a:ext cx="61639" cy="9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676585"/>
            <a:ext cx="4038600" cy="437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64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u="sng" dirty="0"/>
              <a:t>Eurooppalaisen maailmankuvan kehitys HI04</a:t>
            </a:r>
          </a:p>
        </p:txBody>
      </p:sp>
      <p:sp>
        <p:nvSpPr>
          <p:cNvPr id="3" name="Sisällön paikkamerkki 2"/>
          <p:cNvSpPr>
            <a:spLocks noGrp="1"/>
          </p:cNvSpPr>
          <p:nvPr>
            <p:ph sz="half" idx="1"/>
          </p:nvPr>
        </p:nvSpPr>
        <p:spPr/>
        <p:txBody>
          <a:bodyPr>
            <a:normAutofit fontScale="55000" lnSpcReduction="20000"/>
          </a:bodyPr>
          <a:lstStyle/>
          <a:p>
            <a:pPr marL="0" indent="0">
              <a:buNone/>
            </a:pPr>
            <a:r>
              <a:rPr lang="fi-FI" dirty="0"/>
              <a:t>     </a:t>
            </a:r>
            <a:r>
              <a:rPr lang="fi-FI" u="sng" dirty="0"/>
              <a:t>Työsuunnitelma</a:t>
            </a:r>
          </a:p>
          <a:p>
            <a:pPr marL="0" indent="0">
              <a:buNone/>
            </a:pPr>
            <a:endParaRPr lang="fi-FI" u="sng" dirty="0"/>
          </a:p>
          <a:p>
            <a:r>
              <a:rPr lang="fi-FI" dirty="0"/>
              <a:t>Kurssin sisällöt opiskellaan erilaisia työtapoja käyttäen</a:t>
            </a:r>
          </a:p>
          <a:p>
            <a:r>
              <a:rPr lang="fi-FI" dirty="0"/>
              <a:t>Opetuksessa käytän paljon erilaisia tekstejä, kuvia, videoita tms. materiaalia, joita tutkitaan historian lähteinä</a:t>
            </a:r>
          </a:p>
          <a:p>
            <a:r>
              <a:rPr lang="fi-FI" dirty="0"/>
              <a:t>Opetellaan kriittisyyttä ja erilaisten historiallisten lähteiden käyttöä</a:t>
            </a:r>
          </a:p>
          <a:p>
            <a:r>
              <a:rPr lang="fi-FI" dirty="0"/>
              <a:t>Kurssin lopuksi jokainen tekee </a:t>
            </a:r>
            <a:r>
              <a:rPr lang="fi-FI" dirty="0" err="1"/>
              <a:t>powerpoint</a:t>
            </a:r>
            <a:r>
              <a:rPr lang="fi-FI" dirty="0"/>
              <a:t>-esityksen jostakin historiallisesta henkilöstä. Työ palautetaan </a:t>
            </a:r>
            <a:r>
              <a:rPr lang="fi-FI" dirty="0" err="1"/>
              <a:t>Pedanetin</a:t>
            </a:r>
            <a:r>
              <a:rPr lang="fi-FI" dirty="0"/>
              <a:t> ryhmäpalautuskansioon. Työstä tulisi tulle esille henkilön elämänvaiheet, saavutukset ja syy, miksi hän on historiallisesti merkittävä henkilö. Ideana on, että työn kohdetta arvioidaan aikakautensa tuotteena. Esitykseen voi liittää mukaan kuvia, musiikkia, videomateriaalia jne. </a:t>
            </a:r>
          </a:p>
        </p:txBody>
      </p:sp>
      <p:sp>
        <p:nvSpPr>
          <p:cNvPr id="4" name="Sisällön paikkamerkki 3"/>
          <p:cNvSpPr>
            <a:spLocks noGrp="1"/>
          </p:cNvSpPr>
          <p:nvPr>
            <p:ph sz="half" idx="2"/>
          </p:nvPr>
        </p:nvSpPr>
        <p:spPr/>
        <p:txBody>
          <a:bodyPr>
            <a:normAutofit fontScale="55000" lnSpcReduction="20000"/>
          </a:bodyPr>
          <a:lstStyle/>
          <a:p>
            <a:endParaRPr lang="fi-FI"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934046"/>
            <a:ext cx="3744416" cy="362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921" y="1628800"/>
            <a:ext cx="299146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98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u="sng" dirty="0"/>
              <a:t>Eurooppalaisen maailmankuvan kehitys HI04</a:t>
            </a:r>
          </a:p>
        </p:txBody>
      </p:sp>
      <p:sp>
        <p:nvSpPr>
          <p:cNvPr id="3" name="Sisällön paikkamerkki 2"/>
          <p:cNvSpPr>
            <a:spLocks noGrp="1"/>
          </p:cNvSpPr>
          <p:nvPr>
            <p:ph sz="half" idx="1"/>
          </p:nvPr>
        </p:nvSpPr>
        <p:spPr/>
        <p:txBody>
          <a:bodyPr>
            <a:normAutofit fontScale="85000" lnSpcReduction="20000"/>
          </a:bodyPr>
          <a:lstStyle/>
          <a:p>
            <a:r>
              <a:rPr lang="fi-FI" u="sng" dirty="0"/>
              <a:t>Arviointi</a:t>
            </a:r>
          </a:p>
          <a:p>
            <a:r>
              <a:rPr lang="fi-FI" dirty="0"/>
              <a:t>Kurssin aikana pidän kaksi koetta, joista toinen on pikkukysymyskoe antiikin ajasta ja toinen esseekoe</a:t>
            </a:r>
          </a:p>
          <a:p>
            <a:r>
              <a:rPr lang="fi-FI" dirty="0"/>
              <a:t>Powerpoint-esitykset opettaja arvioi numeroarvosanoin 4-10</a:t>
            </a:r>
          </a:p>
          <a:p>
            <a:r>
              <a:rPr lang="fi-FI" dirty="0"/>
              <a:t>Kurssin arvosana muodostuu kokeiden, Powerpoint-esityksen ja yleisen aktiivisuuden perusteella</a:t>
            </a:r>
          </a:p>
          <a:p>
            <a:endParaRPr lang="fi-FI" dirty="0"/>
          </a:p>
        </p:txBody>
      </p:sp>
      <p:sp>
        <p:nvSpPr>
          <p:cNvPr id="4" name="Sisällön paikkamerkki 3"/>
          <p:cNvSpPr>
            <a:spLocks noGrp="1"/>
          </p:cNvSpPr>
          <p:nvPr>
            <p:ph sz="half" idx="2"/>
          </p:nvPr>
        </p:nvSpPr>
        <p:spPr/>
        <p:txBody>
          <a:bodyPr>
            <a:normAutofit fontScale="85000" lnSpcReduction="20000"/>
          </a:bodyPr>
          <a:lstStyle/>
          <a:p>
            <a:endParaRPr lang="fi-FI"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969019" y="6808512"/>
            <a:ext cx="45719" cy="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338" y="1916833"/>
            <a:ext cx="435312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75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Tervetuloa kurssille!</a:t>
            </a:r>
          </a:p>
        </p:txBody>
      </p:sp>
      <p:sp>
        <p:nvSpPr>
          <p:cNvPr id="3" name="Sisällön paikkamerkki 2"/>
          <p:cNvSpPr>
            <a:spLocks noGrp="1"/>
          </p:cNvSpPr>
          <p:nvPr>
            <p:ph idx="1"/>
          </p:nvPr>
        </p:nvSpPr>
        <p:spPr/>
        <p:txBody>
          <a:bodyPr/>
          <a:lstStyle/>
          <a:p>
            <a:endParaRPr lang="fi-FI"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556792"/>
            <a:ext cx="496855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501314"/>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204</Words>
  <Application>Microsoft Office PowerPoint</Application>
  <PresentationFormat>Näytössä katseltava diaesitys (4:3)</PresentationFormat>
  <Paragraphs>24</Paragraphs>
  <Slides>5</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5</vt:i4>
      </vt:variant>
    </vt:vector>
  </HeadingPairs>
  <TitlesOfParts>
    <vt:vector size="8" baseType="lpstr">
      <vt:lpstr>Arial</vt:lpstr>
      <vt:lpstr>Calibri</vt:lpstr>
      <vt:lpstr>Office-teema</vt:lpstr>
      <vt:lpstr>Eurooppalaisen maailmankuvan kehitys HI04</vt:lpstr>
      <vt:lpstr>  Eurooppalaisen maailmankuvan kehitys HI04 </vt:lpstr>
      <vt:lpstr>Eurooppalaisen maailmankuvan kehitys HI04</vt:lpstr>
      <vt:lpstr>Eurooppalaisen maailmankuvan kehitys HI04</vt:lpstr>
      <vt:lpstr>Tervetuloa kurssille!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oppilas</dc:creator>
  <cp:lastModifiedBy>Kaartinen Minna</cp:lastModifiedBy>
  <cp:revision>27</cp:revision>
  <dcterms:created xsi:type="dcterms:W3CDTF">2018-02-16T06:48:13Z</dcterms:created>
  <dcterms:modified xsi:type="dcterms:W3CDTF">2025-04-14T06:50:48Z</dcterms:modified>
</cp:coreProperties>
</file>