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embeddedFontLst>
    <p:embeddedFont>
      <p:font typeface="Merriweather Sans" pitchFamily="2" charset="0"/>
      <p:regular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  <p:extLst>
      <p:ext uri="{BB962C8B-B14F-4D97-AF65-F5344CB8AC3E}">
        <p14:creationId xmlns:p14="http://schemas.microsoft.com/office/powerpoint/2010/main" val="252373309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1</a:t>
            </a:fld>
            <a:endParaRPr lang="fi-FI"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Otsikko ja pystysuora teksti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24099" y="-38100"/>
            <a:ext cx="4495800" cy="777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Pystysuora otsikko ja teksti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552949" y="2190750"/>
            <a:ext cx="5867400" cy="19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90549" y="323850"/>
            <a:ext cx="5867400" cy="567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Otsikko, sisältö ja 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i-FI" alt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i-FI" altLang="fi-FI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1CA37C3-A85F-4061-8801-9D88496C0DD7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48394077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Otsikko ja neljä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i-FI" alt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i-FI" alt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319B80-5EAA-42B1-9BCE-F99B2BBBC57D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78876060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Osan ylätunnist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Kaksi sisältökohdetta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3809999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3809999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tailu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tsikollinen sisältö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tsikollinen kuva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/>
          <p:nvPr/>
        </p:nvSpPr>
        <p:spPr>
          <a:xfrm>
            <a:off x="228600" y="6453335"/>
            <a:ext cx="3429000" cy="274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fi-FI" sz="1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Forum IV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/>
        </p:nvSpPr>
        <p:spPr>
          <a:xfrm>
            <a:off x="4267200" y="1981200"/>
            <a:ext cx="3709182" cy="12003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Verdana"/>
              <a:buNone/>
            </a:pPr>
            <a:r>
              <a:rPr lang="fi-FI" sz="2400" b="0" i="0" u="none" strike="noStrike" cap="none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Luku </a:t>
            </a:r>
            <a:r>
              <a:rPr lang="fi-FI" sz="2400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8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endParaRPr sz="2400" b="0" i="0" u="none" strike="noStrike" cap="none" dirty="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Verdana"/>
              <a:buNone/>
            </a:pPr>
            <a:r>
              <a:rPr lang="fi-FI" sz="2400" b="1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Taistelu uskosta ja vallasta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Verdana"/>
              <a:buNone/>
            </a:pPr>
            <a:endParaRPr sz="2400" b="1" dirty="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104900"/>
            <a:ext cx="3729038" cy="4772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2308330" y="518453"/>
            <a:ext cx="4541628" cy="36933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fi-FI" altLang="fi-FI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vaatetus barokkityylin mukaista</a:t>
            </a:r>
          </a:p>
        </p:txBody>
      </p:sp>
    </p:spTree>
    <p:extLst>
      <p:ext uri="{BB962C8B-B14F-4D97-AF65-F5344CB8AC3E}">
        <p14:creationId xmlns:p14="http://schemas.microsoft.com/office/powerpoint/2010/main" val="216171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104900"/>
            <a:ext cx="3729038" cy="4772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532015" y="549276"/>
            <a:ext cx="3911648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457200" indent="-230400">
              <a:buFontTx/>
              <a:buChar char="•"/>
            </a:pPr>
            <a:r>
              <a:rPr lang="fi-FI" altLang="fi-FI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näyttävä, mahtipontinen</a:t>
            </a:r>
          </a:p>
        </p:txBody>
      </p:sp>
    </p:spTree>
    <p:extLst>
      <p:ext uri="{BB962C8B-B14F-4D97-AF65-F5344CB8AC3E}">
        <p14:creationId xmlns:p14="http://schemas.microsoft.com/office/powerpoint/2010/main" val="269673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2" name="Rectangle 2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81748" y="618811"/>
            <a:ext cx="5780503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230400">
              <a:lnSpc>
                <a:spcPct val="114000"/>
              </a:lnSpc>
              <a:spcBef>
                <a:spcPts val="500"/>
              </a:spcBef>
              <a:buFontTx/>
              <a:buChar char="•"/>
            </a:pP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Maalaus on ryhmämuotokuva, joita tehtiin paljon barokkikaudella.</a:t>
            </a:r>
          </a:p>
        </p:txBody>
      </p:sp>
      <p:pic>
        <p:nvPicPr>
          <p:cNvPr id="5147" name="Picture 27" descr="yövartio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412875"/>
            <a:ext cx="5441950" cy="452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1094880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7" name="Rectangle 2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33573" y="380488"/>
            <a:ext cx="7447720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lvl="1" indent="-230400">
              <a:lnSpc>
                <a:spcPct val="114000"/>
              </a:lnSpc>
              <a:spcBef>
                <a:spcPts val="500"/>
              </a:spcBef>
              <a:buFontTx/>
              <a:buChar char="•"/>
            </a:pPr>
            <a:r>
              <a:rPr lang="fi-FI" altLang="fi-FI" sz="2000" i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Yövartio</a:t>
            </a: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 </a:t>
            </a:r>
            <a:r>
              <a:rPr lang="fi-FI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erään alankomaalaisen </a:t>
            </a:r>
            <a:r>
              <a:rPr lang="fi-FI" altLang="fi-FI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alankomaalaisen</a:t>
            </a: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ampumaseuran ryhmämuotokuva.</a:t>
            </a:r>
          </a:p>
        </p:txBody>
      </p:sp>
      <p:pic>
        <p:nvPicPr>
          <p:cNvPr id="6173" name="Picture 29" descr="yövartio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412875"/>
            <a:ext cx="5441950" cy="452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70365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yövarti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412875"/>
            <a:ext cx="5441950" cy="452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26629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26560" y="858765"/>
            <a:ext cx="649087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i-FI" altLang="fi-FI"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Seurue on lähdössä päämajasta juhlaparaatiin.</a:t>
            </a:r>
          </a:p>
        </p:txBody>
      </p:sp>
    </p:spTree>
    <p:extLst>
      <p:ext uri="{BB962C8B-B14F-4D97-AF65-F5344CB8AC3E}">
        <p14:creationId xmlns:p14="http://schemas.microsoft.com/office/powerpoint/2010/main" val="157263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yövarti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412875"/>
            <a:ext cx="5441950" cy="452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27653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54650" y="267946"/>
            <a:ext cx="7373229" cy="114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230400">
              <a:lnSpc>
                <a:spcPct val="114000"/>
              </a:lnSpc>
              <a:spcBef>
                <a:spcPts val="500"/>
              </a:spcBef>
              <a:buFontTx/>
              <a:buChar char="•"/>
            </a:pP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Kukin maalauksen </a:t>
            </a:r>
            <a:r>
              <a:rPr lang="fi-FI" altLang="fi-FI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malelista</a:t>
            </a: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maksoi osan Rembrandtin palkkiosta sen mukaan mikä oli henkilön näkyvyys maalauksessa.</a:t>
            </a:r>
          </a:p>
        </p:txBody>
      </p:sp>
    </p:spTree>
    <p:extLst>
      <p:ext uri="{BB962C8B-B14F-4D97-AF65-F5344CB8AC3E}">
        <p14:creationId xmlns:p14="http://schemas.microsoft.com/office/powerpoint/2010/main" val="3897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1268413"/>
            <a:ext cx="1384300" cy="46085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28677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78376" y="334475"/>
            <a:ext cx="7298348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612000" indent="-230400">
              <a:lnSpc>
                <a:spcPct val="114000"/>
              </a:lnSpc>
              <a:spcBef>
                <a:spcPts val="500"/>
              </a:spcBef>
              <a:buFontTx/>
              <a:buChar char="•"/>
            </a:pP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Etualalla on ilmeisesti kapteeni Frans </a:t>
            </a:r>
            <a:r>
              <a:rPr lang="fi-FI" altLang="fi-FI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Banning</a:t>
            </a: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i-FI" altLang="fi-FI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Cocq</a:t>
            </a: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joka oli varakas flaamilainen kauppias.</a:t>
            </a:r>
          </a:p>
        </p:txBody>
      </p:sp>
    </p:spTree>
    <p:extLst>
      <p:ext uri="{BB962C8B-B14F-4D97-AF65-F5344CB8AC3E}">
        <p14:creationId xmlns:p14="http://schemas.microsoft.com/office/powerpoint/2010/main" val="48039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yövartio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479425"/>
            <a:ext cx="6769100" cy="5624513"/>
          </a:xfrm>
          <a:solidFill>
            <a:schemeClr val="accent1"/>
          </a:solidFill>
          <a:ln/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989138"/>
            <a:ext cx="2811462" cy="3111500"/>
          </a:xfrm>
          <a:solidFill>
            <a:schemeClr val="accent1"/>
          </a:solidFill>
          <a:ln/>
        </p:spPr>
      </p:pic>
      <p:pic>
        <p:nvPicPr>
          <p:cNvPr id="15364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2060575"/>
            <a:ext cx="5903912" cy="4048125"/>
          </a:xfrm>
          <a:solidFill>
            <a:schemeClr val="accent1"/>
          </a:solidFill>
          <a:ln/>
        </p:spPr>
      </p:pic>
      <p:pic>
        <p:nvPicPr>
          <p:cNvPr id="15365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1412875"/>
            <a:ext cx="2905125" cy="3024188"/>
          </a:xfrm>
          <a:solidFill>
            <a:schemeClr val="accent1"/>
          </a:solidFill>
          <a:ln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73238"/>
            <a:ext cx="2579688" cy="46529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</p:pic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1547813" y="404813"/>
            <a:ext cx="6553200" cy="1323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fi-FI" altLang="fi-FI"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Rembrandt luo maalaukseen jännitteisen </a:t>
            </a:r>
          </a:p>
          <a:p>
            <a:r>
              <a:rPr lang="fi-FI" altLang="fi-FI"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 dynaamisen tunnelman erilaisin elein, ilmein ja asennoin, jotka suuntautuvat vastakkaisiin suuntiin.</a:t>
            </a:r>
          </a:p>
        </p:txBody>
      </p:sp>
    </p:spTree>
    <p:extLst>
      <p:ext uri="{BB962C8B-B14F-4D97-AF65-F5344CB8AC3E}">
        <p14:creationId xmlns:p14="http://schemas.microsoft.com/office/powerpoint/2010/main" val="9427432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yövart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7713"/>
            <a:ext cx="9144000" cy="760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19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0418" y="504679"/>
            <a:ext cx="77231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i-FI" altLang="fi-FI" sz="28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Rembrandt, </a:t>
            </a:r>
            <a:r>
              <a:rPr lang="fi-FI" altLang="fi-FI" sz="28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Yövartio</a:t>
            </a:r>
            <a:r>
              <a:rPr lang="fi-FI" altLang="fi-FI" sz="28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(1642)</a:t>
            </a:r>
          </a:p>
        </p:txBody>
      </p:sp>
      <p:pic>
        <p:nvPicPr>
          <p:cNvPr id="4109" name="Picture 13" descr="yövartio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1025" y="1412875"/>
            <a:ext cx="5441950" cy="4525963"/>
          </a:xfr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231506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57053" y="504469"/>
            <a:ext cx="662989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Rembrandt </a:t>
            </a:r>
            <a:r>
              <a:rPr lang="fi-FI" altLang="fi-FI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Harmensz</a:t>
            </a: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</a:t>
            </a:r>
            <a:r>
              <a:rPr lang="fi-FI" altLang="fi-FI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Rijn</a:t>
            </a: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(1609–69) </a:t>
            </a:r>
            <a:endParaRPr lang="fi-FI" altLang="fi-FI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20000"/>
              </a:spcBef>
            </a:pP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yksi tunnetuimpia 1600-luvun taidemaalareita.</a:t>
            </a:r>
          </a:p>
        </p:txBody>
      </p:sp>
      <p:pic>
        <p:nvPicPr>
          <p:cNvPr id="4" name="Picture 13" descr="yövartio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1025" y="1412875"/>
            <a:ext cx="5441950" cy="4525963"/>
          </a:xfrm>
          <a:prstGeom prst="rect">
            <a:avLst/>
          </a:prstGeom>
          <a:solidFill>
            <a:srgbClr val="FFFFFF"/>
          </a:solidFill>
          <a:ln cap="flat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88710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yövarti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412875"/>
            <a:ext cx="5441950" cy="452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18435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83416" y="830629"/>
            <a:ext cx="55771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Hänen maalauksensa edustavat barokkia.</a:t>
            </a:r>
          </a:p>
        </p:txBody>
      </p:sp>
    </p:spTree>
    <p:extLst>
      <p:ext uri="{BB962C8B-B14F-4D97-AF65-F5344CB8AC3E}">
        <p14:creationId xmlns:p14="http://schemas.microsoft.com/office/powerpoint/2010/main" val="276497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yövarti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412875"/>
            <a:ext cx="5441950" cy="452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1945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51025" y="816561"/>
            <a:ext cx="55595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 sz="20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Rembrandt on tunnettu henkilökuvistaan.</a:t>
            </a:r>
          </a:p>
        </p:txBody>
      </p:sp>
    </p:spTree>
    <p:extLst>
      <p:ext uri="{BB962C8B-B14F-4D97-AF65-F5344CB8AC3E}">
        <p14:creationId xmlns:p14="http://schemas.microsoft.com/office/powerpoint/2010/main" val="149546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yövarti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412875"/>
            <a:ext cx="5441950" cy="452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20483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63713" y="333375"/>
            <a:ext cx="62642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Hänen teoksiaan ovat esimerkiksi </a:t>
            </a:r>
            <a:r>
              <a:rPr lang="fi-FI" altLang="fi-FI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Yövartio</a:t>
            </a: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Juutalaismorsian ja Pyhän </a:t>
            </a:r>
            <a:r>
              <a:rPr lang="fi-FI" altLang="fi-FI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Francisci</a:t>
            </a: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Xavierin ihmeteot.</a:t>
            </a:r>
          </a:p>
        </p:txBody>
      </p:sp>
    </p:spTree>
    <p:extLst>
      <p:ext uri="{BB962C8B-B14F-4D97-AF65-F5344CB8AC3E}">
        <p14:creationId xmlns:p14="http://schemas.microsoft.com/office/powerpoint/2010/main" val="148975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yövarti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412875"/>
            <a:ext cx="5441950" cy="452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21509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58462" y="581513"/>
            <a:ext cx="56270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Mitä barokille tyypillisiä piirteitä tunnistat Rembrandtin maalauksesta?</a:t>
            </a:r>
          </a:p>
        </p:txBody>
      </p:sp>
    </p:spTree>
    <p:extLst>
      <p:ext uri="{BB962C8B-B14F-4D97-AF65-F5344CB8AC3E}">
        <p14:creationId xmlns:p14="http://schemas.microsoft.com/office/powerpoint/2010/main" val="159575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2777278" y="830628"/>
            <a:ext cx="3589444" cy="36933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457200" indent="-2304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fi-FI" altLang="fi-FI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tummien värien käyttö</a:t>
            </a:r>
          </a:p>
        </p:txBody>
      </p:sp>
      <p:pic>
        <p:nvPicPr>
          <p:cNvPr id="22534" name="Picture 6" descr="yövarti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412875"/>
            <a:ext cx="5441950" cy="45259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384221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63" y="788988"/>
            <a:ext cx="2833687" cy="52784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23557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62335" y="419656"/>
            <a:ext cx="34644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fi-FI" altLang="fi-FI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valon ja varjon vaihtelu</a:t>
            </a:r>
          </a:p>
        </p:txBody>
      </p:sp>
    </p:spTree>
    <p:extLst>
      <p:ext uri="{BB962C8B-B14F-4D97-AF65-F5344CB8AC3E}">
        <p14:creationId xmlns:p14="http://schemas.microsoft.com/office/powerpoint/2010/main" val="92453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ekstiboksi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ekstiboksi1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ekstiboksi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ekstiboksi1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ekstiboksi1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ekstiboksi1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ekstiboksi1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ekstiboksi1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ekstiboksi1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ekstiboksi1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ekstiboksi1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tekstiboksi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ICKYSTYLE" val="kuva"/>
</p:tagLst>
</file>

<file path=ppt/theme/theme1.xml><?xml version="1.0" encoding="utf-8"?>
<a:theme xmlns:a="http://schemas.openxmlformats.org/drawingml/2006/main" name="Blank Presentation">
  <a:themeElements>
    <a:clrScheme name="Blank Presentatio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145</Words>
  <Application>Microsoft Office PowerPoint</Application>
  <PresentationFormat>Näytössä katseltava diaesitys (4:3)</PresentationFormat>
  <Paragraphs>22</Paragraphs>
  <Slides>18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22" baseType="lpstr">
      <vt:lpstr>Merriweather Sans</vt:lpstr>
      <vt:lpstr>Verdana</vt:lpstr>
      <vt:lpstr>Arial</vt:lpstr>
      <vt:lpstr>Blank Presentation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karri</dc:creator>
  <cp:lastModifiedBy>Kaartinen Minna</cp:lastModifiedBy>
  <cp:revision>7</cp:revision>
  <dcterms:modified xsi:type="dcterms:W3CDTF">2023-05-16T06:54:46Z</dcterms:modified>
</cp:coreProperties>
</file>