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embeddedFontLst>
    <p:embeddedFont>
      <p:font typeface="Merriweather Sans" panose="020B0604020202020204" charset="0"/>
      <p:italic r:id="rId11"/>
      <p:boldItalic r:id="rId12"/>
    </p:embeddedFont>
    <p:embeddedFont>
      <p:font typeface="Verdana" panose="020B060403050404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35" d="100"/>
          <a:sy n="135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10596792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8623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9176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2020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5088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5657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8894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71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" sz="2400" i="1" smtClean="0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" sz="2400" i="1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81185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Forum IV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4267200" y="1981200"/>
            <a:ext cx="3586200" cy="120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1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Taistelu uskosta ja vallasta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/>
        </p:nvSpPr>
        <p:spPr>
          <a:xfrm>
            <a:off x="373775" y="1097650"/>
            <a:ext cx="4821600" cy="24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r>
              <a:rPr lang="fi" sz="2800" b="1" dirty="0">
                <a:latin typeface="Verdana"/>
                <a:ea typeface="Verdana"/>
                <a:cs typeface="Verdana"/>
                <a:sym typeface="Verdana"/>
              </a:rPr>
              <a:t>Caravaggion maalaus Paavalin kääntymys (1601)</a:t>
            </a:r>
          </a:p>
          <a:p>
            <a:pPr marL="684000" indent="-457200" algn="ctr">
              <a:buFontTx/>
              <a:buChar char="•"/>
            </a:pPr>
            <a:endParaRPr lang="fi" sz="2800" b="1" dirty="0">
              <a:latin typeface="Verdana"/>
              <a:ea typeface="Verdana"/>
              <a:cs typeface="Verdana"/>
              <a:sym typeface="Verdana"/>
            </a:endParaRPr>
          </a:p>
          <a:p>
            <a:pPr marL="569700" indent="-342900">
              <a:buFontTx/>
              <a:buChar char="•"/>
            </a:pPr>
            <a:r>
              <a:rPr lang="fi" sz="20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Maalaus sijaitsee Santa Maria del Popolon kirkossa Roomassa.</a:t>
            </a:r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0725" y="1005826"/>
            <a:ext cx="3461100" cy="4549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178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565000" y="1243475"/>
            <a:ext cx="4695300" cy="4185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230400">
              <a:spcBef>
                <a:spcPts val="0"/>
              </a:spcBef>
            </a:pPr>
            <a:r>
              <a:rPr lang="fi" sz="1800" dirty="0"/>
              <a:t>Maalauksen aihe pohjautuu Raamattuun.</a:t>
            </a:r>
          </a:p>
          <a:p>
            <a:pPr marL="457200" indent="-230400">
              <a:spcBef>
                <a:spcPts val="0"/>
              </a:spcBef>
            </a:pPr>
            <a:r>
              <a:rPr lang="fi" sz="1800" dirty="0"/>
              <a:t>Paaval</a:t>
            </a:r>
            <a:r>
              <a:rPr lang="fi-FI" sz="1800" dirty="0"/>
              <a:t>i</a:t>
            </a:r>
            <a:r>
              <a:rPr lang="fi" sz="1800" dirty="0"/>
              <a:t> eli alkuperäiseltä nimeltä Saul oli al</a:t>
            </a:r>
            <a:r>
              <a:rPr lang="fi-FI" sz="1800" dirty="0"/>
              <a:t>uksi</a:t>
            </a:r>
            <a:r>
              <a:rPr lang="fi" sz="1800" dirty="0"/>
              <a:t> kristittyjen kiivas vastustaja.</a:t>
            </a:r>
          </a:p>
          <a:p>
            <a:pPr marL="457200" indent="-230400">
              <a:spcBef>
                <a:spcPts val="0"/>
              </a:spcBef>
            </a:pPr>
            <a:r>
              <a:rPr lang="fi" sz="1800" dirty="0"/>
              <a:t>Matkalla Damaskokseen taivaalla leimahti voimakas valo </a:t>
            </a:r>
            <a:r>
              <a:rPr lang="fi-FI" sz="1800" dirty="0"/>
              <a:t>Saulin</a:t>
            </a:r>
            <a:r>
              <a:rPr lang="fi" sz="1800" dirty="0"/>
              <a:t> eteen.</a:t>
            </a:r>
          </a:p>
          <a:p>
            <a:pPr marL="457200" indent="-230400">
              <a:spcBef>
                <a:spcPts val="0"/>
              </a:spcBef>
            </a:pPr>
            <a:r>
              <a:rPr lang="fi" sz="1800" dirty="0"/>
              <a:t>Valon leimahdusta seurasi Jeesuksen ääni: ”Saul, Saul, miksi vainoat minua?”</a:t>
            </a:r>
          </a:p>
          <a:p>
            <a:pPr marL="457200" indent="-230400">
              <a:spcBef>
                <a:spcPts val="0"/>
              </a:spcBef>
            </a:pPr>
            <a:r>
              <a:rPr lang="fi" sz="1800" dirty="0"/>
              <a:t>Tarinan mukaan Saul suistui pelästyksissään hevosen satulasta. Näyn jälkeen hän kääntyi kristinuskoon </a:t>
            </a:r>
            <a:r>
              <a:rPr lang="fi-FI" sz="1800" dirty="0"/>
              <a:t>ja alkoi käyttää roomalaista nimeään Paulus (suom. Paavali)</a:t>
            </a:r>
            <a:r>
              <a:rPr lang="fi" sz="1800" dirty="0"/>
              <a:t>.</a:t>
            </a:r>
          </a:p>
        </p:txBody>
      </p:sp>
      <p:pic>
        <p:nvPicPr>
          <p:cNvPr id="142" name="Shape 1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4974" y="985588"/>
            <a:ext cx="3490474" cy="4588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015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200054" y="1186689"/>
            <a:ext cx="3189000" cy="4185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55600">
              <a:spcBef>
                <a:spcPts val="0"/>
              </a:spcBef>
            </a:pPr>
            <a:r>
              <a:rPr lang="fi" sz="2000" dirty="0"/>
              <a:t>Maalauksessa Saul makaa maassa taivaallisen valon valaisemana ja antautuneena ilmestykselle.</a:t>
            </a:r>
          </a:p>
        </p:txBody>
      </p:sp>
      <p:pic>
        <p:nvPicPr>
          <p:cNvPr id="148" name="Shape 148"/>
          <p:cNvPicPr preferRelativeResize="0"/>
          <p:nvPr/>
        </p:nvPicPr>
        <p:blipFill rotWithShape="1">
          <a:blip r:embed="rId3">
            <a:alphaModFix/>
          </a:blip>
          <a:srcRect t="48794"/>
          <a:stretch/>
        </p:blipFill>
        <p:spPr>
          <a:xfrm>
            <a:off x="3389055" y="1186690"/>
            <a:ext cx="5396349" cy="3632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7608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565000" y="1243475"/>
            <a:ext cx="4695300" cy="4185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-69850">
              <a:spcBef>
                <a:spcPts val="0"/>
              </a:spcBef>
              <a:buSzPct val="55000"/>
              <a:buNone/>
            </a:pPr>
            <a:r>
              <a:rPr lang="fi" sz="2000" dirty="0"/>
              <a:t>Maalauksessa on useita barokin piirteitä:</a:t>
            </a:r>
          </a:p>
          <a:p>
            <a:pPr marL="457200" indent="-355600">
              <a:spcBef>
                <a:spcPts val="0"/>
              </a:spcBef>
            </a:pPr>
            <a:r>
              <a:rPr lang="fi" sz="2000" dirty="0"/>
              <a:t>uskonnollinen aihe</a:t>
            </a:r>
          </a:p>
          <a:p>
            <a:pPr marL="457200" indent="-355600">
              <a:spcBef>
                <a:spcPts val="0"/>
              </a:spcBef>
            </a:pPr>
            <a:r>
              <a:rPr lang="fi" sz="2000" dirty="0"/>
              <a:t>voimakas uskonnollinen kokemus</a:t>
            </a:r>
          </a:p>
          <a:p>
            <a:pPr marL="457200" indent="-355600">
              <a:spcBef>
                <a:spcPts val="0"/>
              </a:spcBef>
            </a:pPr>
            <a:r>
              <a:rPr lang="fi" sz="2000" dirty="0"/>
              <a:t>maalauksen mahtipontisuus ja tummuus.</a:t>
            </a:r>
          </a:p>
          <a:p>
            <a:pPr marL="0" indent="0">
              <a:spcBef>
                <a:spcPts val="0"/>
              </a:spcBef>
              <a:buNone/>
            </a:pPr>
            <a:endParaRPr lang="fi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Taidehistori</a:t>
            </a:r>
            <a:r>
              <a:rPr lang="fi-FI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oitsijat</a:t>
            </a:r>
            <a:r>
              <a:rPr lang="fi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pitävät</a:t>
            </a:r>
            <a:r>
              <a:rPr lang="fi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Caravaggiota voimakkaan ilmaisun mestarina.</a:t>
            </a:r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4974" y="985588"/>
            <a:ext cx="3490474" cy="4588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72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Shape 1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4974" y="985588"/>
            <a:ext cx="3490474" cy="458827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224050" y="1233725"/>
            <a:ext cx="4695300" cy="4185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55600">
              <a:spcBef>
                <a:spcPts val="0"/>
              </a:spcBef>
            </a:pPr>
            <a:r>
              <a:rPr lang="fi" sz="2000" dirty="0"/>
              <a:t>Yllättäen Caravaggio korosti maalauksessaan hevosta.</a:t>
            </a:r>
          </a:p>
          <a:p>
            <a:pPr marL="457200" indent="-355600">
              <a:spcBef>
                <a:spcPts val="0"/>
              </a:spcBef>
            </a:pPr>
            <a:r>
              <a:rPr lang="fi" sz="2000" dirty="0"/>
              <a:t>Hevosen iso kylki peittää suurimman osan maalauksesta.</a:t>
            </a:r>
          </a:p>
          <a:p>
            <a:pPr marL="457200" indent="-355600">
              <a:spcBef>
                <a:spcPts val="0"/>
              </a:spcBef>
            </a:pPr>
            <a:r>
              <a:rPr lang="fi" sz="2000" dirty="0"/>
              <a:t>Lisäksi hevosen toinen kavio on potkaisemassa maahan pudonnutta isäntää.</a:t>
            </a:r>
          </a:p>
        </p:txBody>
      </p:sp>
    </p:spTree>
    <p:extLst>
      <p:ext uri="{BB962C8B-B14F-4D97-AF65-F5344CB8AC3E}">
        <p14:creationId xmlns:p14="http://schemas.microsoft.com/office/powerpoint/2010/main" val="340528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224050" y="1233725"/>
            <a:ext cx="4695300" cy="4185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55600">
              <a:spcBef>
                <a:spcPts val="0"/>
              </a:spcBef>
            </a:pPr>
            <a:r>
              <a:rPr lang="fi" sz="2000" dirty="0"/>
              <a:t>Tallirengin otsan rypyt ja harvat hiukset ilmentävät Caravaggion tyyliä kuvata ihmistä realistisesti.</a:t>
            </a:r>
          </a:p>
          <a:p>
            <a:pPr marL="457200" indent="-355600">
              <a:spcBef>
                <a:spcPts val="0"/>
              </a:spcBef>
            </a:pPr>
            <a:r>
              <a:rPr lang="fi" sz="2000" dirty="0"/>
              <a:t>Tallirengin jalkojen verisuonet kuvataan voimakkaasti.</a:t>
            </a:r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 l="50335" b="21691"/>
          <a:stretch/>
        </p:blipFill>
        <p:spPr>
          <a:xfrm>
            <a:off x="6749101" y="989651"/>
            <a:ext cx="2220599" cy="4602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2629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224050" y="1233725"/>
            <a:ext cx="4695300" cy="4185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55600">
              <a:spcBef>
                <a:spcPts val="0"/>
              </a:spcBef>
            </a:pPr>
            <a:r>
              <a:rPr lang="fi" sz="2000" dirty="0"/>
              <a:t>Saulin viereen on maalattu miekka.</a:t>
            </a:r>
          </a:p>
          <a:p>
            <a:pPr marL="457200" indent="-355600">
              <a:spcBef>
                <a:spcPts val="0"/>
              </a:spcBef>
            </a:pPr>
            <a:r>
              <a:rPr lang="fi" sz="2000" dirty="0"/>
              <a:t>Miekka viittaa paavaalin kokemaan marttyyrikuolemaan.</a:t>
            </a:r>
          </a:p>
          <a:p>
            <a:pPr marL="457200" indent="-355600">
              <a:spcBef>
                <a:spcPts val="0"/>
              </a:spcBef>
            </a:pPr>
            <a:r>
              <a:rPr lang="fi" sz="2000" dirty="0"/>
              <a:t>Miekka on 1500-luvun lopun tyyliä.</a:t>
            </a:r>
          </a:p>
        </p:txBody>
      </p:sp>
      <p:pic>
        <p:nvPicPr>
          <p:cNvPr id="172" name="Shape 172"/>
          <p:cNvPicPr preferRelativeResize="0"/>
          <p:nvPr/>
        </p:nvPicPr>
        <p:blipFill rotWithShape="1">
          <a:blip r:embed="rId3">
            <a:alphaModFix/>
          </a:blip>
          <a:srcRect t="48156" r="42967"/>
          <a:stretch/>
        </p:blipFill>
        <p:spPr>
          <a:xfrm>
            <a:off x="5085050" y="1010376"/>
            <a:ext cx="3828399" cy="4574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866513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186</Words>
  <Application>Microsoft Office PowerPoint</Application>
  <PresentationFormat>Näytössä katseltava diaesitys (4:3)</PresentationFormat>
  <Paragraphs>27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Merriweather Sans</vt:lpstr>
      <vt:lpstr>Verdana</vt:lpstr>
      <vt:lpstr>Blank Presentation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karri</dc:creator>
  <cp:lastModifiedBy>opiskelija</cp:lastModifiedBy>
  <cp:revision>3</cp:revision>
  <dcterms:modified xsi:type="dcterms:W3CDTF">2020-01-30T11:09:08Z</dcterms:modified>
</cp:coreProperties>
</file>