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" name="Google Shape;66;p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8. Taistelu uskosta ja vallasta</a:t>
            </a:r>
            <a:br>
              <a:rPr lang="fi-FI"/>
            </a:br>
            <a:br>
              <a:rPr lang="fi-FI"/>
            </a:br>
            <a:r>
              <a:rPr lang="fi-FI"/>
              <a:t>TIETOISKU: BAROKKIARKKITEHTUURI</a:t>
            </a: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1015509" y="4572000"/>
            <a:ext cx="6080118" cy="768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Calibri"/>
              <a:buNone/>
            </a:pPr>
            <a:endParaRPr sz="61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Calibri"/>
              <a:buNone/>
            </a:pPr>
            <a:r>
              <a:rPr lang="fi-FI" sz="6100">
                <a:solidFill>
                  <a:srgbClr val="000000"/>
                </a:solidFill>
              </a:rPr>
              <a:t>Sisäarkkitehtuuri on koristeellista ja mahtipontista.</a:t>
            </a:r>
            <a:endParaRPr sz="6100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09074" y="2497015"/>
            <a:ext cx="7292988" cy="3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Versaillesin palatsi</a:t>
            </a:r>
            <a:endParaRPr/>
          </a:p>
        </p:txBody>
      </p:sp>
      <p:pic>
        <p:nvPicPr>
          <p:cNvPr id="152" name="Google Shape;152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33" r="10433"/>
          <a:stretch/>
        </p:blipFill>
        <p:spPr>
          <a:xfrm>
            <a:off x="8109284" y="0"/>
            <a:ext cx="16274717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409074" y="2497015"/>
            <a:ext cx="7292988" cy="3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Talvipalatsi Pietarissa</a:t>
            </a:r>
            <a:endParaRPr/>
          </a:p>
        </p:txBody>
      </p:sp>
      <p:pic>
        <p:nvPicPr>
          <p:cNvPr id="160" name="Google Shape;160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48" r="10448"/>
          <a:stretch/>
        </p:blipFill>
        <p:spPr>
          <a:xfrm>
            <a:off x="8109284" y="0"/>
            <a:ext cx="1627471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1621944" y="11371359"/>
            <a:ext cx="55541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Adobe Stock</a:t>
            </a: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349693" y="1867587"/>
            <a:ext cx="7292988" cy="3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br>
              <a:rPr lang="fi-FI"/>
            </a:br>
            <a:r>
              <a:rPr lang="fi-FI"/>
              <a:t>La Grand-Placen barokki-rakennuksia Brysselissä</a:t>
            </a:r>
            <a:endParaRPr/>
          </a:p>
        </p:txBody>
      </p:sp>
      <p:pic>
        <p:nvPicPr>
          <p:cNvPr id="169" name="Google Shape;169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48" r="10448"/>
          <a:stretch/>
        </p:blipFill>
        <p:spPr>
          <a:xfrm>
            <a:off x="8109284" y="0"/>
            <a:ext cx="1627471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1621944" y="11371359"/>
            <a:ext cx="55541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Adobe Stock</a:t>
            </a: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771525" y="5600700"/>
            <a:ext cx="668655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Rikkaat kauppiaat halusivat osoittaa vaurauttaan mahtipontisilla rakennuksilla.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pic>
        <p:nvPicPr>
          <p:cNvPr id="178" name="Google Shape;178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48" r="10448"/>
          <a:stretch/>
        </p:blipFill>
        <p:spPr>
          <a:xfrm>
            <a:off x="8109284" y="0"/>
            <a:ext cx="1627471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1621944" y="11371359"/>
            <a:ext cx="55541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Adobe Stock</a:t>
            </a: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1055736" y="730251"/>
            <a:ext cx="668655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Koristelu on runsasta.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Julkisivut jatkuvat kattolinjan yli.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pic>
        <p:nvPicPr>
          <p:cNvPr id="187" name="Google Shape;187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48" r="10448"/>
          <a:stretch/>
        </p:blipFill>
        <p:spPr>
          <a:xfrm>
            <a:off x="8109284" y="0"/>
            <a:ext cx="1627471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1621944" y="11371359"/>
            <a:ext cx="555413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Kuva: Adobe Stock</a:t>
            </a: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1055736" y="730251"/>
            <a:ext cx="668655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Enkelit ovat barokki-arkkitehtuurissa suosittuja koristeaiheita.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Barokkiarkkitehtuurin peruspiirteet:</a:t>
            </a:r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mahtipontisuus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geometrisuus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säännöllisyys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koristeellisuus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1621944" y="5991726"/>
            <a:ext cx="6080118" cy="626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fi-FI" sz="6000" b="0" i="0" u="none" strike="noStrike">
                <a:solidFill>
                  <a:srgbClr val="000000"/>
                </a:solidFill>
              </a:rPr>
              <a:t>Berninin suunnittelema pylväskäytävä on mahtipontinen ja täydellisen symmetrinen.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60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fi-FI" sz="6000" b="0" i="0" u="none" strike="noStrike">
                <a:solidFill>
                  <a:srgbClr val="000000"/>
                </a:solidFill>
              </a:rPr>
              <a:t>Soikeat muodot ovat tyypillisiä barokille.</a:t>
            </a:r>
            <a:endParaRPr/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6000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60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1621944" y="2497015"/>
            <a:ext cx="6080118" cy="36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Pietarinkirkon aukio Vatikaani-valtiossa</a:t>
            </a:r>
            <a:endParaRPr/>
          </a:p>
        </p:txBody>
      </p:sp>
      <p:pic>
        <p:nvPicPr>
          <p:cNvPr id="93" name="Google Shape;93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09" r="10408"/>
          <a:stretch/>
        </p:blipFill>
        <p:spPr>
          <a:xfrm>
            <a:off x="8109284" y="0"/>
            <a:ext cx="16274717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707544" y="730251"/>
            <a:ext cx="6080118" cy="1152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fi-FI" sz="6000" b="0" i="0" u="none" strike="noStrike">
                <a:solidFill>
                  <a:srgbClr val="000000"/>
                </a:solidFill>
              </a:rPr>
              <a:t>Mahtipontinen 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fi-FI" sz="6000">
                <a:solidFill>
                  <a:srgbClr val="000000"/>
                </a:solidFill>
              </a:rPr>
              <a:t>Pietarin Talvi- palatsin</a:t>
            </a:r>
            <a:r>
              <a:rPr lang="fi-FI" sz="6000" b="0" i="0" u="none" strike="noStrike">
                <a:solidFill>
                  <a:srgbClr val="000000"/>
                </a:solidFill>
              </a:rPr>
              <a:t> aukio</a:t>
            </a:r>
            <a:endParaRPr sz="6000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pic>
        <p:nvPicPr>
          <p:cNvPr id="101" name="Google Shape;101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713" r="3712"/>
          <a:stretch/>
        </p:blipFill>
        <p:spPr>
          <a:xfrm>
            <a:off x="6497053" y="0"/>
            <a:ext cx="1788694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1015509" y="4331368"/>
            <a:ext cx="6080118" cy="792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fi-FI" sz="6000">
                <a:solidFill>
                  <a:srgbClr val="000000"/>
                </a:solidFill>
              </a:rPr>
              <a:t>Kirkoissa näkyy barokille tyypillisiä piirteitä: symmetria ja kupolit.</a:t>
            </a:r>
            <a:endParaRPr sz="6000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60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409074" y="2497015"/>
            <a:ext cx="7292988" cy="3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Piazza del Popolo, Rooma</a:t>
            </a:r>
            <a:endParaRPr/>
          </a:p>
        </p:txBody>
      </p:sp>
      <p:pic>
        <p:nvPicPr>
          <p:cNvPr id="110" name="Google Shape;110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916" r="9916"/>
          <a:stretch/>
        </p:blipFill>
        <p:spPr>
          <a:xfrm>
            <a:off x="8109284" y="0"/>
            <a:ext cx="16274716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621943" y="778934"/>
            <a:ext cx="10942861" cy="1092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5702"/>
              <a:buFont typeface="Calibri"/>
              <a:buNone/>
            </a:pPr>
            <a:r>
              <a:rPr lang="fi-FI" sz="6100"/>
              <a:t>Barokkiarkkitehtuurille tyypillinen julkisivu näyttää siltä, kuin se olisi rakennettu erilliseksi.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5702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95702"/>
              <a:buFont typeface="Calibri"/>
              <a:buNone/>
            </a:pPr>
            <a:r>
              <a:rPr lang="fi-FI" sz="6100"/>
              <a:t>Kuvan kirkko sijaitsee Via del Corson varrella Roomassa.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16216"/>
              <a:buFont typeface="Calibri"/>
              <a:buNone/>
            </a:pPr>
            <a:r>
              <a:rPr lang="fi-FI" sz="2700"/>
              <a:t>Kuva: Adobe Stock.</a:t>
            </a:r>
            <a:endParaRPr/>
          </a:p>
        </p:txBody>
      </p:sp>
      <p:pic>
        <p:nvPicPr>
          <p:cNvPr id="116" name="Google Shape;116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146" b="8146"/>
          <a:stretch/>
        </p:blipFill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1621943" y="778934"/>
            <a:ext cx="8492441" cy="1092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6100"/>
              <a:t>Fontana di Trevi, Rooma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61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2700"/>
              <a:t>Kuva: Adobe Stock.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0" y="0"/>
            <a:ext cx="914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015509" y="4572000"/>
            <a:ext cx="6080118" cy="768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Calibri"/>
              <a:buNone/>
            </a:pPr>
            <a:endParaRPr sz="61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Calibri"/>
              <a:buNone/>
            </a:pPr>
            <a:r>
              <a:rPr lang="fi-FI" sz="6100">
                <a:solidFill>
                  <a:srgbClr val="000000"/>
                </a:solidFill>
              </a:rPr>
              <a:t>Barokkitaiteessa tavoiteltiin näyttäviä kokonaisuuksia.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Calibri"/>
              <a:buNone/>
            </a:pPr>
            <a:r>
              <a:rPr lang="fi-FI" sz="6100">
                <a:solidFill>
                  <a:srgbClr val="000000"/>
                </a:solidFill>
              </a:rPr>
              <a:t>Tämä näkyi myös puutarhoissa.</a:t>
            </a:r>
            <a:endParaRPr sz="6100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409074" y="2497015"/>
            <a:ext cx="7292988" cy="3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Versaillesin palatsin puutarha</a:t>
            </a:r>
            <a:endParaRPr/>
          </a:p>
        </p:txBody>
      </p:sp>
      <p:pic>
        <p:nvPicPr>
          <p:cNvPr id="135" name="Google Shape;135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03" r="5504"/>
          <a:stretch/>
        </p:blipFill>
        <p:spPr>
          <a:xfrm>
            <a:off x="8109284" y="0"/>
            <a:ext cx="16274717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015509" y="730252"/>
            <a:ext cx="6080118" cy="1152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Calibri"/>
              <a:buNone/>
            </a:pPr>
            <a:endParaRPr sz="65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Calibri"/>
              <a:buNone/>
            </a:pPr>
            <a:r>
              <a:rPr lang="fi-FI" sz="6500">
                <a:solidFill>
                  <a:srgbClr val="000000"/>
                </a:solidFill>
              </a:rPr>
              <a:t>Yksi Versaillesin puutarhan sadoista suihkulähteistä.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Calibri"/>
              <a:buNone/>
            </a:pPr>
            <a:endParaRPr sz="65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Calibri"/>
              <a:buNone/>
            </a:pPr>
            <a:r>
              <a:rPr lang="fi-FI" sz="6500">
                <a:solidFill>
                  <a:srgbClr val="000000"/>
                </a:solidFill>
              </a:rPr>
              <a:t>Taustalla näkyy Grand Canal, jossa järjestettiin venejuhlia.</a:t>
            </a:r>
            <a:endParaRPr sz="6500">
              <a:solidFill>
                <a:srgbClr val="000000"/>
              </a:solidFill>
            </a:endParaRPr>
          </a:p>
          <a:p>
            <a:pPr marL="984250" lvl="0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Adobe Stock.</a:t>
            </a: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8</a:t>
            </a:r>
            <a:endParaRPr/>
          </a:p>
        </p:txBody>
      </p:sp>
      <p:pic>
        <p:nvPicPr>
          <p:cNvPr id="143" name="Google Shape;143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68" b="21868"/>
          <a:stretch/>
        </p:blipFill>
        <p:spPr>
          <a:xfrm>
            <a:off x="8109284" y="0"/>
            <a:ext cx="16274717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Mukautettu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8. Taistelu uskosta ja vallasta  TIETOISKU: BAROKKIARKKITEHTUURI</vt:lpstr>
      <vt:lpstr>Barokkiarkkitehtuurin peruspiirteet:</vt:lpstr>
      <vt:lpstr>Pietarinkirkon aukio Vatikaani-valtiossa</vt:lpstr>
      <vt:lpstr>PowerPoint-esitys</vt:lpstr>
      <vt:lpstr>Piazza del Popolo, Rooma</vt:lpstr>
      <vt:lpstr>PowerPoint-esitys</vt:lpstr>
      <vt:lpstr>PowerPoint-esitys</vt:lpstr>
      <vt:lpstr>Versaillesin palatsin puutarha</vt:lpstr>
      <vt:lpstr>PowerPoint-esitys</vt:lpstr>
      <vt:lpstr>Versaillesin palatsi</vt:lpstr>
      <vt:lpstr>Talvipalatsi Pietarissa</vt:lpstr>
      <vt:lpstr> La Grand-Placen barokki-rakennuksia Brysselissä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Taistelu uskosta ja vallasta  TIETOISKU: BAROKKIARKKITEHTUURI</dc:title>
  <dc:creator>Kaartinen Minna</dc:creator>
  <cp:lastModifiedBy>Kaartinen Minna</cp:lastModifiedBy>
  <cp:revision>1</cp:revision>
  <dcterms:modified xsi:type="dcterms:W3CDTF">2023-12-07T06:52:38Z</dcterms:modified>
</cp:coreProperties>
</file>