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7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7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6" name="Google Shape;66;p8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" name="Google Shape;67;p8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366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7. Renessanssi</a:t>
            </a:r>
            <a:br>
              <a:rPr lang="fi-FI"/>
            </a:br>
            <a:br>
              <a:rPr lang="fi-FI"/>
            </a:br>
            <a:r>
              <a:rPr lang="fi-FI"/>
              <a:t>TIETOISKU: RENESSANSSIN ARKKITEHTUURI</a:t>
            </a:r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4</a:t>
            </a:r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Forum Historia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909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270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fi-FI" sz="6000" b="0" i="0" u="none" strike="noStrike">
                <a:solidFill>
                  <a:srgbClr val="000000"/>
                </a:solidFill>
              </a:rPr>
              <a:t>Tyypillisiä renessanssin </a:t>
            </a:r>
            <a:r>
              <a:rPr lang="fi-FI" sz="6000">
                <a:solidFill>
                  <a:srgbClr val="000000"/>
                </a:solidFill>
              </a:rPr>
              <a:t>piirteitä:</a:t>
            </a:r>
            <a:endParaRPr sz="6000">
              <a:solidFill>
                <a:srgbClr val="000000"/>
              </a:solidFill>
            </a:endParaRP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endParaRPr/>
          </a:p>
          <a:p>
            <a:pPr marL="984250" lvl="0" indent="-857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kupoli</a:t>
            </a:r>
            <a:endParaRPr/>
          </a:p>
          <a:p>
            <a:pPr marL="984250" lvl="0" indent="-857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a</a:t>
            </a:r>
            <a:r>
              <a:rPr lang="fi-FI" sz="6000" b="0" i="0" u="none" strike="noStrike">
                <a:solidFill>
                  <a:srgbClr val="000000"/>
                </a:solidFill>
              </a:rPr>
              <a:t>ntiikin temppelifasadi </a:t>
            </a:r>
            <a:endParaRPr/>
          </a:p>
          <a:p>
            <a:pPr marL="984250" lvl="0" indent="-857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pylväät</a:t>
            </a:r>
            <a:endParaRPr/>
          </a:p>
          <a:p>
            <a:pPr marL="984250" lvl="0" indent="-857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fi-FI" sz="6000">
                <a:solidFill>
                  <a:srgbClr val="000000"/>
                </a:solidFill>
              </a:rPr>
              <a:t>patsaat</a:t>
            </a:r>
            <a:endParaRPr/>
          </a:p>
          <a:p>
            <a:pPr marL="984250" lvl="0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6000">
              <a:solidFill>
                <a:srgbClr val="000000"/>
              </a:solidFill>
            </a:endParaRPr>
          </a:p>
          <a:p>
            <a:pPr marL="984250" lvl="0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6000" b="0" i="0" u="none" strike="noStrike">
              <a:solidFill>
                <a:srgbClr val="000000"/>
              </a:solidFill>
            </a:endParaRPr>
          </a:p>
          <a:p>
            <a:pPr marL="984250" lvl="0" indent="-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6000">
              <a:solidFill>
                <a:srgbClr val="000000"/>
              </a:solidFill>
            </a:endParaRP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6000" b="0" i="0" u="none" strike="noStrike">
              <a:solidFill>
                <a:srgbClr val="000000"/>
              </a:solidFill>
            </a:endParaRP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6000" b="0" i="0" u="none" strike="noStrike">
              <a:solidFill>
                <a:srgbClr val="000000"/>
              </a:solidFill>
            </a:endParaRP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2700" b="0" i="0" u="none" strike="noStrike">
              <a:solidFill>
                <a:srgbClr val="000000"/>
              </a:solidFill>
            </a:endParaRP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fi-FI" sz="2700" b="0" i="0" u="none" strike="noStrike">
                <a:solidFill>
                  <a:srgbClr val="000000"/>
                </a:solidFill>
              </a:rPr>
              <a:t>Kuva: AdobeStock</a:t>
            </a:r>
            <a:endParaRPr sz="2700" b="0" i="0" u="none" strike="noStrike">
              <a:solidFill>
                <a:srgbClr val="000000"/>
              </a:solidFill>
            </a:endParaRPr>
          </a:p>
          <a:p>
            <a:pPr marL="1270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6000" b="0" i="0" u="none" strike="noStrike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Pietarinkirkko (1600-l.)</a:t>
            </a:r>
            <a:endParaRPr/>
          </a:p>
        </p:txBody>
      </p:sp>
      <p:pic>
        <p:nvPicPr>
          <p:cNvPr id="85" name="Google Shape;85;p10" descr="Kuva, joka sisältää kohteen ulko, rakennus, hallintorakennus, kivi&#10;&#10;Kuvaus luotu automaattisesti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572" r="22571"/>
          <a:stretch/>
        </p:blipFill>
        <p:spPr>
          <a:xfrm>
            <a:off x="13460186" y="0"/>
            <a:ext cx="10923814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>
            <a:off x="761999" y="485775"/>
            <a:ext cx="6524626" cy="130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5100"/>
              <a:t>	Michelangelon suunnittelema Pietarinkirkon kupoli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fi-FI" sz="2300"/>
              <a:t>Kuva: Gettyimages.</a:t>
            </a:r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pic>
        <p:nvPicPr>
          <p:cNvPr id="92" name="Google Shape;92;p11" descr="Kuva, joka sisältää kohteen rakennus, alttari, kirkko, sisäkatto&#10;&#10;Kuvaus luotu automaattisesti"/>
          <p:cNvPicPr preferRelativeResize="0"/>
          <p:nvPr/>
        </p:nvPicPr>
        <p:blipFill rotWithShape="1">
          <a:blip r:embed="rId3">
            <a:alphaModFix/>
          </a:blip>
          <a:srcRect l="10002" t="-1" r="9778" b="-2083"/>
          <a:stretch/>
        </p:blipFill>
        <p:spPr>
          <a:xfrm>
            <a:off x="7896224" y="0"/>
            <a:ext cx="16487776" cy="1400175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6023997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84931"/>
              <a:buFont typeface="Calibri"/>
              <a:buNone/>
            </a:pPr>
            <a:r>
              <a:rPr lang="fi-FI" sz="7300"/>
              <a:t>	</a:t>
            </a:r>
            <a:r>
              <a:rPr lang="fi-FI" sz="12800"/>
              <a:t>Michelangelon</a:t>
            </a:r>
            <a:r>
              <a:rPr lang="fi-FI" sz="10700"/>
              <a:t> </a:t>
            </a:r>
            <a:r>
              <a:rPr lang="fi-FI" sz="12800"/>
              <a:t>uudelleen</a:t>
            </a:r>
            <a:r>
              <a:rPr lang="fi-FI" sz="10700"/>
              <a:t> </a:t>
            </a:r>
            <a:r>
              <a:rPr lang="fi-FI" sz="12800"/>
              <a:t>suunnittelema aukio Roomassa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32758"/>
              <a:buFont typeface="Calibri"/>
              <a:buNone/>
            </a:pPr>
            <a:r>
              <a:rPr lang="fi-FI" sz="5800"/>
              <a:t>Kuva: AdobeStock</a:t>
            </a:r>
            <a:endParaRPr sz="5800"/>
          </a:p>
        </p:txBody>
      </p:sp>
      <p:sp>
        <p:nvSpPr>
          <p:cNvPr id="99" name="Google Shape;99;p12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6160184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Capitolum</a:t>
            </a:r>
            <a:endParaRPr/>
          </a:p>
        </p:txBody>
      </p:sp>
      <p:pic>
        <p:nvPicPr>
          <p:cNvPr id="103" name="Google Shape;103;p12"/>
          <p:cNvPicPr preferRelativeResize="0"/>
          <p:nvPr/>
        </p:nvPicPr>
        <p:blipFill rotWithShape="1">
          <a:blip r:embed="rId3">
            <a:alphaModFix/>
          </a:blip>
          <a:srcRect l="10223" r="10223"/>
          <a:stretch/>
        </p:blipFill>
        <p:spPr>
          <a:xfrm>
            <a:off x="8229600" y="0"/>
            <a:ext cx="16154399" cy="1371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51260"/>
              <a:buFont typeface="Calibri"/>
              <a:buNone/>
            </a:pPr>
            <a:r>
              <a:rPr lang="fi-FI" sz="5100"/>
              <a:t>	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51260"/>
              <a:buFont typeface="Calibri"/>
              <a:buNone/>
            </a:pPr>
            <a:endParaRPr sz="51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endParaRPr sz="2300"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335403"/>
              <a:buFont typeface="Calibri"/>
              <a:buNone/>
            </a:pPr>
            <a:r>
              <a:rPr lang="fi-FI" sz="2300"/>
              <a:t>Kuva: Gettyimages.</a:t>
            </a:r>
            <a:endParaRPr/>
          </a:p>
        </p:txBody>
      </p:sp>
      <p:sp>
        <p:nvSpPr>
          <p:cNvPr id="109" name="Google Shape;109;p13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i-FI"/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5732167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 sz="8800"/>
              <a:t>Palazzo dei Conservatori</a:t>
            </a:r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 rotWithShape="1">
          <a:blip r:embed="rId3">
            <a:alphaModFix/>
          </a:blip>
          <a:srcRect l="10721" r="10721"/>
          <a:stretch/>
        </p:blipFill>
        <p:spPr>
          <a:xfrm>
            <a:off x="8229600" y="-202665"/>
            <a:ext cx="16154400" cy="1371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0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400"/>
              <a:buFont typeface="Arial"/>
              <a:buChar char="•"/>
            </a:pPr>
            <a:r>
              <a:rPr lang="fi-FI"/>
              <a:t>Julkisivu on Michelangelon suunnittelema.</a:t>
            </a:r>
            <a:endParaRPr/>
          </a:p>
          <a:p>
            <a:pPr marL="914400" lvl="0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400"/>
              <a:buFont typeface="Arial"/>
              <a:buChar char="•"/>
            </a:pPr>
            <a:r>
              <a:rPr lang="fi-FI"/>
              <a:t>Renessanssille tyypillistä: patsaat, pylväsaiheet ja kolme kerrosta.</a:t>
            </a:r>
            <a:endParaRPr/>
          </a:p>
        </p:txBody>
      </p:sp>
      <p:pic>
        <p:nvPicPr>
          <p:cNvPr id="119" name="Google Shape;119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931" b="5931"/>
          <a:stretch/>
        </p:blipFill>
        <p:spPr>
          <a:xfrm>
            <a:off x="13460186" y="0"/>
            <a:ext cx="10923814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Palazzo Senatorio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Calibri"/>
              <a:buNone/>
            </a:pPr>
            <a:r>
              <a:rPr lang="fi-FI" sz="6000"/>
              <a:t>Bramanten suunnittelema temppeli Roomassa valmistui noin vuonna 1502.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76214"/>
              <a:buFont typeface="Calibri"/>
              <a:buNone/>
            </a:pPr>
            <a:r>
              <a:rPr lang="fi-FI" sz="2300"/>
              <a:t>Kuva: Wikimedia Commons. CC-BY-SA.</a:t>
            </a:r>
            <a:endParaRPr/>
          </a:p>
        </p:txBody>
      </p:sp>
      <p:pic>
        <p:nvPicPr>
          <p:cNvPr id="128" name="Google Shape;128;p15" descr="Kuva, joka sisältää kohteen rakennus, ulko, vanha, kivi&#10;&#10;Kuvaus luotu automaattisesti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97" b="298"/>
          <a:stretch/>
        </p:blipFill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Il Tempietto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r>
              <a:rPr lang="fi-FI"/>
              <a:t>Firenze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17647"/>
              <a:buFont typeface="Calibri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219066"/>
              <a:buFont typeface="Calibri"/>
              <a:buNone/>
            </a:pPr>
            <a:r>
              <a:rPr lang="fi-FI" sz="2900"/>
              <a:t>Kuva: AdobeStock</a:t>
            </a:r>
            <a:endParaRPr sz="2900"/>
          </a:p>
        </p:txBody>
      </p:sp>
      <p:pic>
        <p:nvPicPr>
          <p:cNvPr id="137" name="Google Shape;137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179" r="10179"/>
          <a:stretch/>
        </p:blipFill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Forum Historia 4, Luku 7</a:t>
            </a:r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</a:pPr>
            <a:r>
              <a:rPr lang="fi-FI"/>
              <a:t>Santa Maria Novella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Mukautettu</PresentationFormat>
  <Paragraphs>112</Paragraphs>
  <Slides>8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Office-teema</vt:lpstr>
      <vt:lpstr>7. Renessanssi  TIETOISKU: RENESSANSSIN ARKKITEHTUURI</vt:lpstr>
      <vt:lpstr>Pietarinkirkko (1600-l.)</vt:lpstr>
      <vt:lpstr>PowerPoint-esitys</vt:lpstr>
      <vt:lpstr>Capitolum</vt:lpstr>
      <vt:lpstr>Palazzo dei Conservatori</vt:lpstr>
      <vt:lpstr>Palazzo Senatorio</vt:lpstr>
      <vt:lpstr>Il Tempietto</vt:lpstr>
      <vt:lpstr>Santa Maria Novella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Kaartinen Minna</dc:creator>
  <cp:lastModifiedBy>Kaartinen Minna</cp:lastModifiedBy>
  <cp:revision>1</cp:revision>
  <dcterms:modified xsi:type="dcterms:W3CDTF">2025-05-11T07:36:09Z</dcterms:modified>
</cp:coreProperties>
</file>