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24384000" cy="13716000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juatVEr5cX6tUNM6Pd7sTaUu3T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1" d="100"/>
          <a:sy n="31" d="100"/>
        </p:scale>
        <p:origin x="8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" name="Google Shape;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7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8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9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19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24"/>
              <a:buFont typeface="Arial"/>
              <a:buNone/>
            </a:pPr>
            <a:endParaRPr sz="3024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19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0"/>
          <p:cNvSpPr>
            <a:spLocks noGrp="1"/>
          </p:cNvSpPr>
          <p:nvPr>
            <p:ph type="pic" idx="2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20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0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1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1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21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1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21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21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1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21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2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22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59" name="Google Shape;59;p22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0" name="Google Shape;60;p22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1" name="Google Shape;61;p22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3663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fi-FI"/>
              <a:t>3. Käytännölliset roomalaiset</a:t>
            </a:r>
            <a:br>
              <a:rPr lang="fi-FI"/>
            </a:br>
            <a:br>
              <a:rPr lang="fi-FI"/>
            </a:br>
            <a:r>
              <a:rPr lang="fi-FI"/>
              <a:t>TAITOTEHTÄVÄ: </a:t>
            </a:r>
            <a:br>
              <a:rPr lang="fi-FI"/>
            </a:br>
            <a:r>
              <a:rPr lang="fi-FI"/>
              <a:t>KUVIA ROOMASTA</a:t>
            </a:r>
            <a:endParaRPr/>
          </a:p>
        </p:txBody>
      </p:sp>
      <p:sp>
        <p:nvSpPr>
          <p:cNvPr id="68" name="Google Shape;68;p1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/>
              <a:t>4</a:t>
            </a:r>
            <a:endParaRPr/>
          </a:p>
        </p:txBody>
      </p:sp>
      <p:sp>
        <p:nvSpPr>
          <p:cNvPr id="69" name="Google Shape;69;p1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/>
              <a:t>Forum Historia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sz="7900"/>
              <a:t>Mitä kuvat kertovat </a:t>
            </a:r>
            <a:endParaRPr sz="79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sz="7900"/>
              <a:t>Rooman kulttuurista ja arjesta?</a:t>
            </a:r>
            <a:endParaRPr/>
          </a:p>
        </p:txBody>
      </p:sp>
      <p:sp>
        <p:nvSpPr>
          <p:cNvPr id="75" name="Google Shape;75;p2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858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Font typeface="Arial"/>
              <a:buChar char="•"/>
            </a:pPr>
            <a:r>
              <a:rPr lang="fi-FI" sz="5600"/>
              <a:t>Mosaiikkeja käytettiin paljon koristeina erityisesti lattioissa. Esimerkiksi liikkeiden eteen tehtiin mainoksia mosaiikilla. </a:t>
            </a:r>
            <a:endParaRPr/>
          </a:p>
          <a:p>
            <a:pPr marL="10858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Font typeface="Arial"/>
              <a:buChar char="•"/>
            </a:pPr>
            <a:r>
              <a:rPr lang="fi-FI" sz="5600"/>
              <a:t>Kuva-aiheet vaihtelivat arkisista aiheista sankaritarinoihin.</a:t>
            </a:r>
            <a:endParaRPr/>
          </a:p>
          <a:p>
            <a:pPr marL="10858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Font typeface="Arial"/>
              <a:buChar char="•"/>
            </a:pPr>
            <a:r>
              <a:rPr lang="fi-FI" sz="5600"/>
              <a:t>Korkokuvat olivat myös suosittuja erityisesti rakennusten koristeina ja hautauurnissa.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br>
              <a:rPr lang="fi-FI" sz="5600" b="1"/>
            </a:br>
            <a:r>
              <a:rPr lang="fi-FI" sz="5600" b="1"/>
              <a:t>Tehtävä: </a:t>
            </a:r>
            <a:r>
              <a:rPr lang="fi-FI" sz="5600"/>
              <a:t>Mitä saat tietää Rooman kulttuurista ja arjesta seuraavien kuvien perusteella?</a:t>
            </a:r>
            <a:endParaRPr/>
          </a:p>
        </p:txBody>
      </p:sp>
      <p:sp>
        <p:nvSpPr>
          <p:cNvPr id="76" name="Google Shape;76;p2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2</a:t>
            </a:fld>
            <a:endParaRPr/>
          </a:p>
        </p:txBody>
      </p:sp>
      <p:sp>
        <p:nvSpPr>
          <p:cNvPr id="77" name="Google Shape;77;p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4, luku 3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sz="7900"/>
              <a:t>Lattiamosaiikki, Tor Marancia, Rooma</a:t>
            </a:r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body" idx="1"/>
          </p:nvPr>
        </p:nvSpPr>
        <p:spPr>
          <a:xfrm>
            <a:off x="1676400" y="3841551"/>
            <a:ext cx="21031200" cy="88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sz="2700"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sz="2700"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sz="2700"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sz="2700"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sz="2700"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sz="2700"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sz="2700"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sz="2700"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sz="2700"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sz="2700"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sz="2700"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sz="2700"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sz="2700"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sz="2700"/>
              <a:t>Kuva: Adobe Stock</a:t>
            </a:r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  <p:sp>
        <p:nvSpPr>
          <p:cNvPr id="85" name="Google Shape;85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4, luku 3</a:t>
            </a:r>
            <a:endParaRPr/>
          </a:p>
        </p:txBody>
      </p:sp>
      <p:pic>
        <p:nvPicPr>
          <p:cNvPr id="86" name="Google Shape;86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2050" y="2817100"/>
            <a:ext cx="9874452" cy="9874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sz="7900"/>
              <a:t>Roomalainen reliefi</a:t>
            </a:r>
            <a:endParaRPr/>
          </a:p>
        </p:txBody>
      </p:sp>
      <p:sp>
        <p:nvSpPr>
          <p:cNvPr id="92" name="Google Shape;92;p5"/>
          <p:cNvSpPr txBox="1">
            <a:spLocks noGrp="1"/>
          </p:cNvSpPr>
          <p:nvPr>
            <p:ph type="body" idx="1"/>
          </p:nvPr>
        </p:nvSpPr>
        <p:spPr>
          <a:xfrm>
            <a:off x="1676400" y="3730526"/>
            <a:ext cx="21031200" cy="87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22222"/>
              <a:buFont typeface="Calibri"/>
              <a:buNone/>
            </a:pPr>
            <a:endParaRPr sz="2700"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22222"/>
              <a:buFont typeface="Calibri"/>
              <a:buNone/>
            </a:pPr>
            <a:endParaRPr sz="2700"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22222"/>
              <a:buFont typeface="Calibri"/>
              <a:buNone/>
            </a:pPr>
            <a:endParaRPr sz="2700"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22222"/>
              <a:buFont typeface="Calibri"/>
              <a:buNone/>
            </a:pPr>
            <a:endParaRPr sz="2700"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22222"/>
              <a:buFont typeface="Calibri"/>
              <a:buNone/>
            </a:pPr>
            <a:endParaRPr sz="2700"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22222"/>
              <a:buFont typeface="Calibri"/>
              <a:buNone/>
            </a:pPr>
            <a:endParaRPr sz="2700"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22222"/>
              <a:buFont typeface="Calibri"/>
              <a:buNone/>
            </a:pPr>
            <a:endParaRPr sz="2700"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22222"/>
              <a:buFont typeface="Calibri"/>
              <a:buNone/>
            </a:pPr>
            <a:endParaRPr sz="2700"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22222"/>
              <a:buFont typeface="Calibri"/>
              <a:buNone/>
            </a:pPr>
            <a:endParaRPr sz="2700"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22222"/>
              <a:buFont typeface="Calibri"/>
              <a:buNone/>
            </a:pPr>
            <a:endParaRPr sz="2700"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22222"/>
              <a:buFont typeface="Calibri"/>
              <a:buNone/>
            </a:pPr>
            <a:endParaRPr sz="2700"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22222"/>
              <a:buFont typeface="Calibri"/>
              <a:buNone/>
            </a:pPr>
            <a:endParaRPr sz="2700"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22222"/>
              <a:buFont typeface="Calibri"/>
              <a:buNone/>
            </a:pPr>
            <a:endParaRPr sz="2700"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22222"/>
              <a:buFont typeface="Calibri"/>
              <a:buNone/>
            </a:pPr>
            <a:endParaRPr sz="2700"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22222"/>
              <a:buFont typeface="Calibri"/>
              <a:buNone/>
            </a:pPr>
            <a:endParaRPr sz="2700"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22222"/>
              <a:buFont typeface="Calibri"/>
              <a:buNone/>
            </a:pPr>
            <a:r>
              <a:rPr lang="fi-FI" sz="2700"/>
              <a:t>Kuva:Adobe Stock</a:t>
            </a:r>
            <a:endParaRPr sz="2700"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22222"/>
              <a:buFont typeface="Calibri"/>
              <a:buNone/>
            </a:pPr>
            <a:endParaRPr sz="2700"/>
          </a:p>
        </p:txBody>
      </p:sp>
      <p:sp>
        <p:nvSpPr>
          <p:cNvPr id="93" name="Google Shape;93;p5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  <p:sp>
        <p:nvSpPr>
          <p:cNvPr id="94" name="Google Shape;94;p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4, luku 3</a:t>
            </a:r>
            <a:endParaRPr/>
          </a:p>
        </p:txBody>
      </p:sp>
      <p:pic>
        <p:nvPicPr>
          <p:cNvPr id="95" name="Google Shape;95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4500" y="2877450"/>
            <a:ext cx="14781706" cy="985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sz="7900"/>
              <a:t>Lattiamosaiikki, Villa Romana del Casale, Sisilia</a:t>
            </a:r>
            <a:endParaRPr/>
          </a:p>
        </p:txBody>
      </p:sp>
      <p:sp>
        <p:nvSpPr>
          <p:cNvPr id="101" name="Google Shape;101;p7"/>
          <p:cNvSpPr txBox="1">
            <a:spLocks noGrp="1"/>
          </p:cNvSpPr>
          <p:nvPr>
            <p:ph type="body" idx="1"/>
          </p:nvPr>
        </p:nvSpPr>
        <p:spPr>
          <a:xfrm>
            <a:off x="1676400" y="12099509"/>
            <a:ext cx="21031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22222"/>
              <a:buFont typeface="Calibri"/>
              <a:buNone/>
            </a:pPr>
            <a:r>
              <a:rPr lang="fi-FI" sz="2700"/>
              <a:t>Kuva: Wikimedia Commons. CC-BY-SA 2.0.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22222"/>
              <a:buFont typeface="Calibri"/>
              <a:buNone/>
            </a:pPr>
            <a:endParaRPr sz="2700"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22222"/>
              <a:buFont typeface="Calibri"/>
              <a:buNone/>
            </a:pPr>
            <a:endParaRPr sz="2700"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22222"/>
              <a:buFont typeface="Calibri"/>
              <a:buNone/>
            </a:pPr>
            <a:endParaRPr sz="2700"/>
          </a:p>
        </p:txBody>
      </p:sp>
      <p:sp>
        <p:nvSpPr>
          <p:cNvPr id="102" name="Google Shape;102;p7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5</a:t>
            </a:fld>
            <a:endParaRPr/>
          </a:p>
        </p:txBody>
      </p:sp>
      <p:sp>
        <p:nvSpPr>
          <p:cNvPr id="103" name="Google Shape;103;p7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4, luku 3</a:t>
            </a:r>
            <a:endParaRPr/>
          </a:p>
        </p:txBody>
      </p:sp>
      <p:pic>
        <p:nvPicPr>
          <p:cNvPr id="104" name="Google Shape;104;p7"/>
          <p:cNvPicPr preferRelativeResize="0"/>
          <p:nvPr/>
        </p:nvPicPr>
        <p:blipFill rotWithShape="1">
          <a:blip r:embed="rId3">
            <a:alphaModFix/>
          </a:blip>
          <a:srcRect t="10450"/>
          <a:stretch/>
        </p:blipFill>
        <p:spPr>
          <a:xfrm>
            <a:off x="2927500" y="2738100"/>
            <a:ext cx="17997174" cy="906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sz="7900"/>
              <a:t>Lattiamosaiikki, Villa Romana del Casale, Sisilia</a:t>
            </a:r>
            <a:endParaRPr/>
          </a:p>
        </p:txBody>
      </p:sp>
      <p:sp>
        <p:nvSpPr>
          <p:cNvPr id="110" name="Google Shape;110;p8"/>
          <p:cNvSpPr txBox="1">
            <a:spLocks noGrp="1"/>
          </p:cNvSpPr>
          <p:nvPr>
            <p:ph type="body" idx="1"/>
          </p:nvPr>
        </p:nvSpPr>
        <p:spPr>
          <a:xfrm>
            <a:off x="1676400" y="11396473"/>
            <a:ext cx="21031200" cy="9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22222"/>
              <a:buFont typeface="Calibri"/>
              <a:buNone/>
            </a:pPr>
            <a:endParaRPr sz="2700"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22222"/>
              <a:buFont typeface="Calibri"/>
              <a:buNone/>
            </a:pPr>
            <a:endParaRPr sz="2700"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63157"/>
              <a:buFont typeface="Calibri"/>
              <a:buNone/>
            </a:pPr>
            <a:r>
              <a:rPr lang="fi-FI" sz="9500"/>
              <a:t>Kuva: Adobe Stock</a:t>
            </a:r>
            <a:endParaRPr sz="12800"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22222"/>
              <a:buFont typeface="Calibri"/>
              <a:buNone/>
            </a:pPr>
            <a:endParaRPr sz="2700"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22222"/>
              <a:buFont typeface="Calibri"/>
              <a:buNone/>
            </a:pPr>
            <a:endParaRPr sz="2700"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22222"/>
              <a:buFont typeface="Calibri"/>
              <a:buNone/>
            </a:pPr>
            <a:endParaRPr sz="2700"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22222"/>
              <a:buFont typeface="Calibri"/>
              <a:buNone/>
            </a:pPr>
            <a:endParaRPr sz="2700"/>
          </a:p>
        </p:txBody>
      </p:sp>
      <p:sp>
        <p:nvSpPr>
          <p:cNvPr id="111" name="Google Shape;111;p8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6</a:t>
            </a:fld>
            <a:endParaRPr/>
          </a:p>
        </p:txBody>
      </p:sp>
      <p:sp>
        <p:nvSpPr>
          <p:cNvPr id="112" name="Google Shape;112;p8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4, luku 3</a:t>
            </a:r>
            <a:endParaRPr/>
          </a:p>
        </p:txBody>
      </p:sp>
      <p:pic>
        <p:nvPicPr>
          <p:cNvPr id="113" name="Google Shape;11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1575" y="2789350"/>
            <a:ext cx="14223534" cy="9466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sz="7900"/>
              <a:t>Mosaiikki, Ostian satamakaupunki</a:t>
            </a:r>
            <a:endParaRPr/>
          </a:p>
        </p:txBody>
      </p:sp>
      <p:sp>
        <p:nvSpPr>
          <p:cNvPr id="119" name="Google Shape;119;p10"/>
          <p:cNvSpPr txBox="1">
            <a:spLocks noGrp="1"/>
          </p:cNvSpPr>
          <p:nvPr>
            <p:ph type="body" idx="1"/>
          </p:nvPr>
        </p:nvSpPr>
        <p:spPr>
          <a:xfrm>
            <a:off x="1676400" y="11923259"/>
            <a:ext cx="210312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sz="2700"/>
              <a:t>Kuva: Adobe Stock</a:t>
            </a:r>
            <a:endParaRPr/>
          </a:p>
        </p:txBody>
      </p:sp>
      <p:sp>
        <p:nvSpPr>
          <p:cNvPr id="120" name="Google Shape;120;p10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7</a:t>
            </a:fld>
            <a:endParaRPr/>
          </a:p>
        </p:txBody>
      </p:sp>
      <p:sp>
        <p:nvSpPr>
          <p:cNvPr id="121" name="Google Shape;121;p10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4, luku 3</a:t>
            </a:r>
            <a:endParaRPr/>
          </a:p>
        </p:txBody>
      </p:sp>
      <p:pic>
        <p:nvPicPr>
          <p:cNvPr id="122" name="Google Shape;122;p10"/>
          <p:cNvPicPr preferRelativeResize="0"/>
          <p:nvPr/>
        </p:nvPicPr>
        <p:blipFill rotWithShape="1">
          <a:blip r:embed="rId3">
            <a:alphaModFix/>
          </a:blip>
          <a:srcRect t="22789" b="14549"/>
          <a:stretch/>
        </p:blipFill>
        <p:spPr>
          <a:xfrm>
            <a:off x="3427176" y="3122375"/>
            <a:ext cx="17842826" cy="8385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sz="7900"/>
              <a:t>Lattiamosaiikki, Villa Romana del Casale, Sisilia</a:t>
            </a:r>
            <a:endParaRPr/>
          </a:p>
        </p:txBody>
      </p:sp>
      <p:sp>
        <p:nvSpPr>
          <p:cNvPr id="128" name="Google Shape;128;p12"/>
          <p:cNvSpPr txBox="1">
            <a:spLocks noGrp="1"/>
          </p:cNvSpPr>
          <p:nvPr>
            <p:ph type="body" idx="1"/>
          </p:nvPr>
        </p:nvSpPr>
        <p:spPr>
          <a:xfrm>
            <a:off x="1676400" y="3878975"/>
            <a:ext cx="21031200" cy="86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22222"/>
              <a:buFont typeface="Calibri"/>
              <a:buNone/>
            </a:pPr>
            <a:endParaRPr sz="2700"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63157"/>
              <a:buFont typeface="Calibri"/>
              <a:buNone/>
            </a:pPr>
            <a:endParaRPr sz="9500"/>
          </a:p>
          <a:p>
            <a:pPr marL="457200" lvl="0" indent="-22860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63157"/>
              <a:buFont typeface="Calibri"/>
              <a:buNone/>
            </a:pPr>
            <a:endParaRPr sz="9500"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22222"/>
              <a:buFont typeface="Calibri"/>
              <a:buNone/>
            </a:pPr>
            <a:endParaRPr sz="2700"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22222"/>
              <a:buFont typeface="Calibri"/>
              <a:buNone/>
            </a:pPr>
            <a:endParaRPr sz="2700"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22222"/>
              <a:buFont typeface="Calibri"/>
              <a:buNone/>
            </a:pPr>
            <a:endParaRPr sz="2700"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22222"/>
              <a:buFont typeface="Calibri"/>
              <a:buNone/>
            </a:pPr>
            <a:endParaRPr sz="2700"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22222"/>
              <a:buFont typeface="Calibri"/>
              <a:buNone/>
            </a:pPr>
            <a:endParaRPr sz="2700"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22222"/>
              <a:buFont typeface="Calibri"/>
              <a:buNone/>
            </a:pPr>
            <a:endParaRPr sz="2700"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22222"/>
              <a:buFont typeface="Calibri"/>
              <a:buNone/>
            </a:pPr>
            <a:endParaRPr sz="2700"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22222"/>
              <a:buFont typeface="Calibri"/>
              <a:buNone/>
            </a:pPr>
            <a:endParaRPr sz="2700"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22222"/>
              <a:buFont typeface="Calibri"/>
              <a:buNone/>
            </a:pPr>
            <a:endParaRPr sz="2700"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22222"/>
              <a:buFont typeface="Calibri"/>
              <a:buNone/>
            </a:pPr>
            <a:endParaRPr sz="2700"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22222"/>
              <a:buFont typeface="Calibri"/>
              <a:buNone/>
            </a:pPr>
            <a:endParaRPr sz="2700"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22222"/>
              <a:buFont typeface="Calibri"/>
              <a:buNone/>
            </a:pPr>
            <a:endParaRPr sz="2700"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22222"/>
              <a:buFont typeface="Calibri"/>
              <a:buNone/>
            </a:pPr>
            <a:endParaRPr sz="2700"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22222"/>
              <a:buFont typeface="Calibri"/>
              <a:buNone/>
            </a:pPr>
            <a:endParaRPr sz="2700"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22222"/>
              <a:buFont typeface="Calibri"/>
              <a:buNone/>
            </a:pPr>
            <a:endParaRPr sz="2700"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22222"/>
              <a:buFont typeface="Calibri"/>
              <a:buNone/>
            </a:pPr>
            <a:endParaRPr sz="2700"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64171"/>
              <a:buFont typeface="Calibri"/>
              <a:buNone/>
            </a:pPr>
            <a:endParaRPr sz="9350"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64171"/>
              <a:buFont typeface="Calibri"/>
              <a:buNone/>
            </a:pPr>
            <a:endParaRPr sz="9350"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64171"/>
              <a:buFont typeface="Calibri"/>
              <a:buNone/>
            </a:pPr>
            <a:endParaRPr sz="9350"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64171"/>
              <a:buFont typeface="Calibri"/>
              <a:buNone/>
            </a:pPr>
            <a:r>
              <a:rPr lang="fi-FI" sz="9350"/>
              <a:t>Kuva: Adobe Stock</a:t>
            </a:r>
            <a:endParaRPr sz="9350"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22222"/>
              <a:buFont typeface="Calibri"/>
              <a:buNone/>
            </a:pPr>
            <a:endParaRPr sz="2700"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22222"/>
              <a:buFont typeface="Calibri"/>
              <a:buNone/>
            </a:pPr>
            <a:endParaRPr sz="2700"/>
          </a:p>
        </p:txBody>
      </p:sp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8</a:t>
            </a:fld>
            <a:endParaRPr/>
          </a:p>
        </p:txBody>
      </p:sp>
      <p:sp>
        <p:nvSpPr>
          <p:cNvPr id="130" name="Google Shape;130;p1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4, luku 3</a:t>
            </a:r>
            <a:endParaRPr/>
          </a:p>
        </p:txBody>
      </p:sp>
      <p:pic>
        <p:nvPicPr>
          <p:cNvPr id="131" name="Google Shape;13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6850" y="2731847"/>
            <a:ext cx="14730301" cy="980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3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sz="7900"/>
              <a:t>Mosaiikki, Villa del Casale, Sisilia</a:t>
            </a:r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body" idx="1"/>
          </p:nvPr>
        </p:nvSpPr>
        <p:spPr>
          <a:xfrm>
            <a:off x="1676400" y="11600784"/>
            <a:ext cx="210312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22222"/>
              <a:buFont typeface="Calibri"/>
              <a:buNone/>
            </a:pPr>
            <a:r>
              <a:rPr lang="fi-FI" sz="2700"/>
              <a:t>Kuva: Adobe Stock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22222"/>
              <a:buFont typeface="Calibri"/>
              <a:buNone/>
            </a:pPr>
            <a:endParaRPr sz="2700"/>
          </a:p>
        </p:txBody>
      </p:sp>
      <p:sp>
        <p:nvSpPr>
          <p:cNvPr id="138" name="Google Shape;138;p13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9</a:t>
            </a:fld>
            <a:endParaRPr/>
          </a:p>
        </p:txBody>
      </p:sp>
      <p:sp>
        <p:nvSpPr>
          <p:cNvPr id="139" name="Google Shape;139;p1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4, luku 3</a:t>
            </a:r>
            <a:endParaRPr/>
          </a:p>
        </p:txBody>
      </p:sp>
      <p:pic>
        <p:nvPicPr>
          <p:cNvPr id="140" name="Google Shape;14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9425" y="3071399"/>
            <a:ext cx="13205151" cy="878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</Words>
  <Application>Microsoft Office PowerPoint</Application>
  <PresentationFormat>Mukautettu</PresentationFormat>
  <Paragraphs>94</Paragraphs>
  <Slides>9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Office-teema</vt:lpstr>
      <vt:lpstr>3. Käytännölliset roomalaiset  TAITOTEHTÄVÄ:  KUVIA ROOMASTA</vt:lpstr>
      <vt:lpstr>Mitä kuvat kertovat  Rooman kulttuurista ja arjesta?</vt:lpstr>
      <vt:lpstr>Lattiamosaiikki, Tor Marancia, Rooma</vt:lpstr>
      <vt:lpstr>Roomalainen reliefi</vt:lpstr>
      <vt:lpstr>Lattiamosaiikki, Villa Romana del Casale, Sisilia</vt:lpstr>
      <vt:lpstr>Lattiamosaiikki, Villa Romana del Casale, Sisilia</vt:lpstr>
      <vt:lpstr>Mosaiikki, Ostian satamakaupunki</vt:lpstr>
      <vt:lpstr>Lattiamosaiikki, Villa Romana del Casale, Sisilia</vt:lpstr>
      <vt:lpstr>Mosaiikki, Villa del Casale, Sisilia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Käytännölliset roomalaiset  TAITOTEHTÄVÄ:  KUVIA ROOMASTA</dc:title>
  <dc:creator>Peuraharju Arita</dc:creator>
  <cp:lastModifiedBy>Kaartinen Minna</cp:lastModifiedBy>
  <cp:revision>1</cp:revision>
  <dcterms:modified xsi:type="dcterms:W3CDTF">2023-11-15T17:07:21Z</dcterms:modified>
</cp:coreProperties>
</file>