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6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24384000" cy="13716000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0" d="100"/>
          <a:sy n="30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0b1433bf16_0_54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8" name="Google Shape;148;g10b1433bf16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90" name="Google Shape;9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0b1433bf16_0_7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8" name="Google Shape;98;g10b1433bf16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0b1433bf16_0_0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6" name="Google Shape;106;g10b1433bf1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0b1433bf16_0_14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13" name="Google Shape;113;g10b1433bf16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10b1433bf16_0_2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0" name="Google Shape;120;g10b1433bf16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0b1433bf16_0_28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7" name="Google Shape;127;g10b1433bf16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0b1433bf16_0_35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4" name="Google Shape;134;g10b1433bf16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10b1433bf16_0_48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41" name="Google Shape;141;g10b1433bf16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96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6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2"/>
          <p:cNvPicPr preferRelativeResize="0"/>
          <p:nvPr/>
        </p:nvPicPr>
        <p:blipFill rotWithShape="1"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04454" y="11772077"/>
            <a:ext cx="1804218" cy="993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7_Image Half Full">
  <p:cSld name="17_Image Half Full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3"/>
          <p:cNvSpPr txBox="1">
            <a:spLocks noGrp="1"/>
          </p:cNvSpPr>
          <p:nvPr>
            <p:ph type="body" idx="1"/>
          </p:nvPr>
        </p:nvSpPr>
        <p:spPr>
          <a:xfrm>
            <a:off x="803274" y="78814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>
            <a:spLocks noGrp="1"/>
          </p:cNvSpPr>
          <p:nvPr>
            <p:ph type="pic" idx="2"/>
          </p:nvPr>
        </p:nvSpPr>
        <p:spPr>
          <a:xfrm>
            <a:off x="803726" y="2680426"/>
            <a:ext cx="6867074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24" name="Google Shape;24;p3"/>
          <p:cNvSpPr txBox="1">
            <a:spLocks noGrp="1"/>
          </p:cNvSpPr>
          <p:nvPr>
            <p:ph type="body" idx="3"/>
          </p:nvPr>
        </p:nvSpPr>
        <p:spPr>
          <a:xfrm>
            <a:off x="8778874" y="79068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>
            <a:spLocks noGrp="1"/>
          </p:cNvSpPr>
          <p:nvPr>
            <p:ph type="pic" idx="4"/>
          </p:nvPr>
        </p:nvSpPr>
        <p:spPr>
          <a:xfrm>
            <a:off x="8779326" y="2705826"/>
            <a:ext cx="6867074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26" name="Google Shape;26;p3"/>
          <p:cNvSpPr txBox="1">
            <a:spLocks noGrp="1"/>
          </p:cNvSpPr>
          <p:nvPr>
            <p:ph type="body" idx="5"/>
          </p:nvPr>
        </p:nvSpPr>
        <p:spPr>
          <a:xfrm>
            <a:off x="16754473" y="79068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3"/>
          <p:cNvSpPr>
            <a:spLocks noGrp="1"/>
          </p:cNvSpPr>
          <p:nvPr>
            <p:ph type="pic" idx="6"/>
          </p:nvPr>
        </p:nvSpPr>
        <p:spPr>
          <a:xfrm>
            <a:off x="16754927" y="2705826"/>
            <a:ext cx="6867074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28" name="Google Shape;28;p3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ftr" idx="11"/>
          </p:nvPr>
        </p:nvSpPr>
        <p:spPr>
          <a:xfrm>
            <a:off x="832756" y="12293264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Image Half Full">
  <p:cSld name="18_Image Half Full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4"/>
          <p:cNvSpPr txBox="1">
            <a:spLocks noGrp="1"/>
          </p:cNvSpPr>
          <p:nvPr>
            <p:ph type="body" idx="1"/>
          </p:nvPr>
        </p:nvSpPr>
        <p:spPr>
          <a:xfrm>
            <a:off x="1621943" y="3160738"/>
            <a:ext cx="10942861" cy="8399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>
            <a:spLocks noGrp="1"/>
          </p:cNvSpPr>
          <p:nvPr>
            <p:ph type="pic" idx="2"/>
          </p:nvPr>
        </p:nvSpPr>
        <p:spPr>
          <a:xfrm>
            <a:off x="13460186" y="0"/>
            <a:ext cx="10923814" cy="13716000"/>
          </a:xfrm>
          <a:prstGeom prst="rect">
            <a:avLst/>
          </a:prstGeom>
          <a:noFill/>
          <a:ln>
            <a:noFill/>
          </a:ln>
        </p:spPr>
      </p:sp>
      <p:sp>
        <p:nvSpPr>
          <p:cNvPr id="34" name="Google Shape;34;p4"/>
          <p:cNvSpPr txBox="1">
            <a:spLocks noGrp="1"/>
          </p:cNvSpPr>
          <p:nvPr>
            <p:ph type="sldNum" idx="12"/>
          </p:nvPr>
        </p:nvSpPr>
        <p:spPr>
          <a:xfrm>
            <a:off x="17624213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title"/>
          </p:nvPr>
        </p:nvSpPr>
        <p:spPr>
          <a:xfrm>
            <a:off x="1621944" y="730251"/>
            <a:ext cx="10997318" cy="213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mage Half Full">
  <p:cSld name="4_Image Half Full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463873" cy="162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6"/>
          <p:cNvSpPr/>
          <p:nvPr/>
        </p:nvSpPr>
        <p:spPr>
          <a:xfrm>
            <a:off x="8404703" y="4080086"/>
            <a:ext cx="3941487" cy="69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24"/>
              <a:buFont typeface="Arial"/>
              <a:buNone/>
            </a:pPr>
            <a:endParaRPr sz="3024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2"/>
          </p:nvPr>
        </p:nvSpPr>
        <p:spPr>
          <a:xfrm>
            <a:off x="1304115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>
            <a:spLocks noGrp="1"/>
          </p:cNvSpPr>
          <p:nvPr>
            <p:ph type="pic" idx="2"/>
          </p:nvPr>
        </p:nvSpPr>
        <p:spPr>
          <a:xfrm>
            <a:off x="1" y="0"/>
            <a:ext cx="10923814" cy="13716000"/>
          </a:xfrm>
          <a:prstGeom prst="rect">
            <a:avLst/>
          </a:prstGeom>
          <a:noFill/>
          <a:ln>
            <a:noFill/>
          </a:ln>
        </p:spPr>
      </p: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11381014" y="730250"/>
            <a:ext cx="11732046" cy="2183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1"/>
          </p:nvPr>
        </p:nvSpPr>
        <p:spPr>
          <a:xfrm>
            <a:off x="11381015" y="3536295"/>
            <a:ext cx="11732048" cy="8691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sldNum" idx="12"/>
          </p:nvPr>
        </p:nvSpPr>
        <p:spPr>
          <a:xfrm>
            <a:off x="17624213" y="12321661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8"/>
          <p:cNvSpPr txBox="1">
            <a:spLocks noGrp="1"/>
          </p:cNvSpPr>
          <p:nvPr>
            <p:ph type="body" idx="1"/>
          </p:nvPr>
        </p:nvSpPr>
        <p:spPr>
          <a:xfrm>
            <a:off x="82686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>
            <a:spLocks noGrp="1"/>
          </p:cNvSpPr>
          <p:nvPr>
            <p:ph type="pic" idx="2"/>
          </p:nvPr>
        </p:nvSpPr>
        <p:spPr>
          <a:xfrm>
            <a:off x="82731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8"/>
          <p:cNvSpPr txBox="1">
            <a:spLocks noGrp="1"/>
          </p:cNvSpPr>
          <p:nvPr>
            <p:ph type="body" idx="3"/>
          </p:nvPr>
        </p:nvSpPr>
        <p:spPr>
          <a:xfrm>
            <a:off x="6652041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8"/>
          <p:cNvSpPr>
            <a:spLocks noGrp="1"/>
          </p:cNvSpPr>
          <p:nvPr>
            <p:ph type="pic" idx="4"/>
          </p:nvPr>
        </p:nvSpPr>
        <p:spPr>
          <a:xfrm>
            <a:off x="665249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8"/>
          <p:cNvSpPr txBox="1">
            <a:spLocks noGrp="1"/>
          </p:cNvSpPr>
          <p:nvPr>
            <p:ph type="body" idx="5"/>
          </p:nvPr>
        </p:nvSpPr>
        <p:spPr>
          <a:xfrm>
            <a:off x="1251172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>
            <a:spLocks noGrp="1"/>
          </p:cNvSpPr>
          <p:nvPr>
            <p:ph type="pic" idx="6"/>
          </p:nvPr>
        </p:nvSpPr>
        <p:spPr>
          <a:xfrm>
            <a:off x="1251217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8"/>
          <p:cNvSpPr txBox="1">
            <a:spLocks noGrp="1"/>
          </p:cNvSpPr>
          <p:nvPr>
            <p:ph type="body" idx="7"/>
          </p:nvPr>
        </p:nvSpPr>
        <p:spPr>
          <a:xfrm>
            <a:off x="18390370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8"/>
          <p:cNvSpPr>
            <a:spLocks noGrp="1"/>
          </p:cNvSpPr>
          <p:nvPr>
            <p:ph type="pic" idx="8"/>
          </p:nvPr>
        </p:nvSpPr>
        <p:spPr>
          <a:xfrm>
            <a:off x="1839082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8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9" name="Google Shape;69;p8"/>
          <p:cNvSpPr txBox="1">
            <a:spLocks noGrp="1"/>
          </p:cNvSpPr>
          <p:nvPr>
            <p:ph type="ftr" idx="11"/>
          </p:nvPr>
        </p:nvSpPr>
        <p:spPr>
          <a:xfrm>
            <a:off x="820615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9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9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9"/>
          <p:cNvSpPr txBox="1">
            <a:spLocks noGrp="1"/>
          </p:cNvSpPr>
          <p:nvPr>
            <p:ph type="body" idx="1"/>
          </p:nvPr>
        </p:nvSpPr>
        <p:spPr>
          <a:xfrm>
            <a:off x="772971" y="44378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9"/>
          <p:cNvSpPr txBox="1">
            <a:spLocks noGrp="1"/>
          </p:cNvSpPr>
          <p:nvPr>
            <p:ph type="body" idx="2"/>
          </p:nvPr>
        </p:nvSpPr>
        <p:spPr>
          <a:xfrm>
            <a:off x="12595591" y="44632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9"/>
          <p:cNvSpPr txBox="1">
            <a:spLocks noGrp="1"/>
          </p:cNvSpPr>
          <p:nvPr>
            <p:ph type="body" idx="3"/>
          </p:nvPr>
        </p:nvSpPr>
        <p:spPr>
          <a:xfrm>
            <a:off x="772920" y="3184914"/>
            <a:ext cx="1096060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9"/>
          <p:cNvSpPr txBox="1">
            <a:spLocks noGrp="1"/>
          </p:cNvSpPr>
          <p:nvPr>
            <p:ph type="body" idx="4"/>
          </p:nvPr>
        </p:nvSpPr>
        <p:spPr>
          <a:xfrm>
            <a:off x="12590711" y="3221626"/>
            <a:ext cx="1102031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77" name="Google Shape;77;p9"/>
          <p:cNvCxnSpPr/>
          <p:nvPr/>
        </p:nvCxnSpPr>
        <p:spPr>
          <a:xfrm>
            <a:off x="76858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8" name="Google Shape;78;p9"/>
          <p:cNvCxnSpPr/>
          <p:nvPr/>
        </p:nvCxnSpPr>
        <p:spPr>
          <a:xfrm>
            <a:off x="1259120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9" name="Google Shape;79;p9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80" name="Google Shape;80;p9"/>
          <p:cNvSpPr txBox="1">
            <a:spLocks noGrp="1"/>
          </p:cNvSpPr>
          <p:nvPr>
            <p:ph type="ftr" idx="11"/>
          </p:nvPr>
        </p:nvSpPr>
        <p:spPr>
          <a:xfrm>
            <a:off x="832756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199" cy="81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17275656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0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i-FI" dirty="0"/>
              <a:t>17. Kekkosen valtakunta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br>
              <a:rPr lang="fi-FI" dirty="0"/>
            </a:br>
            <a:r>
              <a:rPr lang="fi-FI" dirty="0"/>
              <a:t>Tietoisku: Presidentinvaalit 1944–1982</a:t>
            </a:r>
            <a:endParaRPr dirty="0"/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3</a:t>
            </a:r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/>
              <a:t>Forum Historia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0000" lnSpcReduction="20000"/>
          </a:bodyPr>
          <a:lstStyle/>
          <a:p>
            <a:pPr marL="127000" indent="0">
              <a:lnSpc>
                <a:spcPct val="100000"/>
              </a:lnSpc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fi-FI" sz="5800" dirty="0">
                <a:solidFill>
                  <a:srgbClr val="000000"/>
                </a:solidFill>
              </a:rPr>
              <a:t>1. äänestys</a:t>
            </a:r>
            <a:endParaRPr sz="5800" dirty="0">
              <a:solidFill>
                <a:srgbClr val="000000"/>
              </a:solidFill>
            </a:endParaRPr>
          </a:p>
          <a:p>
            <a:pPr marL="1441450" lvl="1" indent="-857250">
              <a:lnSpc>
                <a:spcPct val="100000"/>
              </a:lnSpc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fi-FI" sz="5200" dirty="0">
                <a:solidFill>
                  <a:srgbClr val="000000"/>
                </a:solidFill>
              </a:rPr>
              <a:t>Koivisto: 167 ääntä (SDP, SMP)</a:t>
            </a:r>
            <a:endParaRPr sz="5200" dirty="0">
              <a:solidFill>
                <a:srgbClr val="000000"/>
              </a:solidFill>
            </a:endParaRPr>
          </a:p>
          <a:p>
            <a:pPr marL="1441450" lvl="1" indent="-857250">
              <a:lnSpc>
                <a:spcPct val="100000"/>
              </a:lnSpc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fi-FI" sz="5200" dirty="0">
                <a:solidFill>
                  <a:srgbClr val="000000"/>
                </a:solidFill>
              </a:rPr>
              <a:t>Holkeri: 58 ääntä (SMP)</a:t>
            </a:r>
            <a:endParaRPr sz="5200" dirty="0">
              <a:solidFill>
                <a:srgbClr val="000000"/>
              </a:solidFill>
            </a:endParaRPr>
          </a:p>
          <a:p>
            <a:pPr marL="1441450" lvl="1" indent="-857250">
              <a:lnSpc>
                <a:spcPct val="100000"/>
              </a:lnSpc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fi-FI" sz="5200" dirty="0">
                <a:solidFill>
                  <a:srgbClr val="000000"/>
                </a:solidFill>
              </a:rPr>
              <a:t>Virolainen: 53 ääntä (keskusta)</a:t>
            </a:r>
            <a:endParaRPr sz="5200" dirty="0">
              <a:solidFill>
                <a:srgbClr val="000000"/>
              </a:solidFill>
            </a:endParaRPr>
          </a:p>
          <a:p>
            <a:pPr marL="1441450" lvl="1" indent="-857250">
              <a:lnSpc>
                <a:spcPct val="100000"/>
              </a:lnSpc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fi-FI" sz="5200" dirty="0">
                <a:solidFill>
                  <a:srgbClr val="000000"/>
                </a:solidFill>
              </a:rPr>
              <a:t>Kivistö: 11 ääntä (SKDL)</a:t>
            </a:r>
            <a:endParaRPr sz="5200" dirty="0">
              <a:solidFill>
                <a:srgbClr val="000000"/>
              </a:solidFill>
            </a:endParaRPr>
          </a:p>
          <a:p>
            <a:pPr marL="1441450" lvl="1" indent="-857250">
              <a:lnSpc>
                <a:spcPct val="100000"/>
              </a:lnSpc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fi-FI" sz="5200" dirty="0">
                <a:solidFill>
                  <a:srgbClr val="000000"/>
                </a:solidFill>
              </a:rPr>
              <a:t>Jansson: 11 ääntä (RKP)</a:t>
            </a:r>
            <a:endParaRPr sz="5200" dirty="0">
              <a:solidFill>
                <a:srgbClr val="000000"/>
              </a:solidFill>
            </a:endParaRPr>
          </a:p>
          <a:p>
            <a:pPr marL="1441450" lvl="1" indent="-857250">
              <a:lnSpc>
                <a:spcPct val="100000"/>
              </a:lnSpc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fi-FI" sz="5200" dirty="0">
                <a:solidFill>
                  <a:srgbClr val="000000"/>
                </a:solidFill>
              </a:rPr>
              <a:t>Sipilä: 1 ääntä (LKP)</a:t>
            </a:r>
            <a:endParaRPr sz="5200" dirty="0">
              <a:solidFill>
                <a:srgbClr val="000000"/>
              </a:solidFill>
            </a:endParaRPr>
          </a:p>
          <a:p>
            <a:pPr marL="984250" indent="-857250">
              <a:lnSpc>
                <a:spcPct val="10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</a:pPr>
            <a:endParaRPr sz="5800" dirty="0">
              <a:solidFill>
                <a:srgbClr val="000000"/>
              </a:solidFill>
            </a:endParaRPr>
          </a:p>
          <a:p>
            <a:pPr marL="984250" indent="-857250">
              <a:lnSpc>
                <a:spcPct val="10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fi-FI" sz="5800" dirty="0">
                <a:solidFill>
                  <a:srgbClr val="000000"/>
                </a:solidFill>
              </a:rPr>
              <a:t>Kekkonen jätti presidentin viran terveydellisistä syistä vuonna 1981.  </a:t>
            </a:r>
            <a:endParaRPr sz="5800" dirty="0">
              <a:solidFill>
                <a:srgbClr val="000000"/>
              </a:solidFill>
            </a:endParaRPr>
          </a:p>
          <a:p>
            <a:pPr marL="984250" indent="-857250">
              <a:lnSpc>
                <a:spcPct val="10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fi-FI" sz="5800" dirty="0">
                <a:solidFill>
                  <a:srgbClr val="000000"/>
                </a:solidFill>
              </a:rPr>
              <a:t>Presidentinvirkaa vuosina 1981–1982 hoitanut SDP:n Mauno Koivisto voitti vaalit heti ensimmäisellä kierroksella.</a:t>
            </a:r>
            <a:endParaRPr sz="5800" dirty="0">
              <a:solidFill>
                <a:srgbClr val="000000"/>
              </a:solidFill>
            </a:endParaRPr>
          </a:p>
          <a:p>
            <a:pPr marL="984250" indent="-857250">
              <a:lnSpc>
                <a:spcPct val="10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fi-FI" sz="5800" dirty="0">
                <a:solidFill>
                  <a:srgbClr val="000000"/>
                </a:solidFill>
              </a:rPr>
              <a:t>Valitsijamiesten määrä oli nostettu 301:een, jotta äänet eivät menisi tasan.</a:t>
            </a:r>
            <a:endParaRPr sz="5800" dirty="0">
              <a:solidFill>
                <a:srgbClr val="000000"/>
              </a:solidFill>
            </a:endParaRPr>
          </a:p>
          <a:p>
            <a:pPr marL="457200" lvl="0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 sz="6000" dirty="0"/>
          </a:p>
          <a:p>
            <a:pPr marL="0" lvl="0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 sz="6000" dirty="0"/>
          </a:p>
          <a:p>
            <a:pPr marL="0" lvl="0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 sz="6000" dirty="0"/>
          </a:p>
        </p:txBody>
      </p:sp>
      <p:pic>
        <p:nvPicPr>
          <p:cNvPr id="4" name="Kuvan paikkamerkki 3" descr="Kuva, joka sisältää kohteen henkilö, seinä, mies, sisä&#10;&#10;Kuvaus luotu automaattisesti">
            <a:extLst>
              <a:ext uri="{FF2B5EF4-FFF2-40B4-BE49-F238E27FC236}">
                <a16:creationId xmlns:a16="http://schemas.microsoft.com/office/drawing/2014/main" id="{5F26E036-F362-4B4E-A8A1-D15C18D5458B}"/>
              </a:ext>
            </a:extLst>
          </p:cNvPr>
          <p:cNvPicPr>
            <a:picLocks noGrp="1" noChangeAspect="1"/>
          </p:cNvPicPr>
          <p:nvPr>
            <p:ph type="pic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151" name="Google Shape;151;p19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/>
              <a:t>Forum Historia 3, Luku 17</a:t>
            </a:r>
            <a:endParaRPr/>
          </a:p>
        </p:txBody>
      </p:sp>
      <p:sp>
        <p:nvSpPr>
          <p:cNvPr id="152" name="Google Shape;152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/>
              <a:t>1982: Koivisto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35C679C4-A02B-475B-A5F2-E1D9617B04D0}"/>
              </a:ext>
            </a:extLst>
          </p:cNvPr>
          <p:cNvSpPr txBox="1"/>
          <p:nvPr/>
        </p:nvSpPr>
        <p:spPr>
          <a:xfrm>
            <a:off x="2054092" y="11736888"/>
            <a:ext cx="73653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100" dirty="0">
                <a:latin typeface="Calibri" panose="020F0502020204030204" pitchFamily="34" charset="0"/>
                <a:cs typeface="Calibri" panose="020F0502020204030204" pitchFamily="34" charset="0"/>
              </a:rPr>
              <a:t>Kuva: Kuvasiskot (1967) / Museovirasto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984250" indent="-857250"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fi-FI" dirty="0"/>
              <a:t>Eduskunta </a:t>
            </a:r>
            <a:r>
              <a:rPr lang="fi-FI" dirty="0">
                <a:solidFill>
                  <a:srgbClr val="000000"/>
                </a:solidFill>
              </a:rPr>
              <a:t>sääti erikoislain </a:t>
            </a:r>
            <a:r>
              <a:rPr lang="fi-FI" dirty="0"/>
              <a:t>keskellä jatkosotaa</a:t>
            </a:r>
            <a:r>
              <a:rPr lang="fi-FI" dirty="0">
                <a:solidFill>
                  <a:srgbClr val="000000"/>
                </a:solidFill>
              </a:rPr>
              <a:t> ja valitsi Mannerheimin presidentiksi.</a:t>
            </a:r>
          </a:p>
          <a:p>
            <a:pPr marL="984250" indent="-857250"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fi-FI" dirty="0">
                <a:solidFill>
                  <a:srgbClr val="000000"/>
                </a:solidFill>
              </a:rPr>
              <a:t>Edellinen presidentti Risto Ryti oli antanut sopimuksen, ettei hän tee Neuvostoliiton kanssa erillisrauhaa (Ryti–</a:t>
            </a:r>
            <a:r>
              <a:rPr lang="fi-FI" dirty="0" err="1">
                <a:solidFill>
                  <a:srgbClr val="000000"/>
                </a:solidFill>
              </a:rPr>
              <a:t>Ribbentrop</a:t>
            </a:r>
            <a:r>
              <a:rPr lang="fi-FI" dirty="0">
                <a:solidFill>
                  <a:srgbClr val="000000"/>
                </a:solidFill>
              </a:rPr>
              <a:t>-sopimus).</a:t>
            </a:r>
            <a:endParaRPr dirty="0">
              <a:solidFill>
                <a:srgbClr val="000000"/>
              </a:solidFill>
            </a:endParaRPr>
          </a:p>
          <a:p>
            <a:pPr marL="984250" indent="-857250"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fi-FI" dirty="0">
                <a:solidFill>
                  <a:srgbClr val="000000"/>
                </a:solidFill>
              </a:rPr>
              <a:t>Kun presidentti vaihdettiin, Suomi saattoi sanoutua irti sopimuksesta ja maailmansodasta päästiin irti.</a:t>
            </a:r>
          </a:p>
        </p:txBody>
      </p:sp>
      <p:pic>
        <p:nvPicPr>
          <p:cNvPr id="4" name="Kuvan paikkamerkki 3" descr="Kuva, joka sisältää kohteen teksti, mies, henkilö, vanha&#10;&#10;Kuvaus luotu automaattisesti">
            <a:extLst>
              <a:ext uri="{FF2B5EF4-FFF2-40B4-BE49-F238E27FC236}">
                <a16:creationId xmlns:a16="http://schemas.microsoft.com/office/drawing/2014/main" id="{C996FAEA-35C5-437F-B4A1-D03C717DC484}"/>
              </a:ext>
            </a:extLst>
          </p:cNvPr>
          <p:cNvPicPr>
            <a:picLocks noGrp="1" noChangeAspect="1"/>
          </p:cNvPicPr>
          <p:nvPr>
            <p:ph type="pic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93" name="Google Shape;93;p11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/>
              <a:t>Forum Historia 3, Luku 17</a:t>
            </a:r>
            <a:endParaRPr/>
          </a:p>
        </p:txBody>
      </p:sp>
      <p:sp>
        <p:nvSpPr>
          <p:cNvPr id="94" name="Google Shape;94;p1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/>
              <a:t>1944: Mannerheim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6C5DF511-F9AB-468B-9BEC-A98443E0388C}"/>
              </a:ext>
            </a:extLst>
          </p:cNvPr>
          <p:cNvSpPr txBox="1"/>
          <p:nvPr/>
        </p:nvSpPr>
        <p:spPr>
          <a:xfrm>
            <a:off x="2054092" y="11736888"/>
            <a:ext cx="73653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100" dirty="0">
                <a:latin typeface="Calibri" panose="020F0502020204030204" pitchFamily="34" charset="0"/>
                <a:cs typeface="Calibri" panose="020F0502020204030204" pitchFamily="34" charset="0"/>
              </a:rPr>
              <a:t>Kuva: Sotamuseo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984250" lvl="0" indent="-857250">
              <a:lnSpc>
                <a:spcPct val="7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fi-FI" dirty="0">
                <a:solidFill>
                  <a:srgbClr val="000000"/>
                </a:solidFill>
              </a:rPr>
              <a:t>Mannerheim vetäytyi ennenaikaisesti presidentinvirasta terveytensä vuoksi.</a:t>
            </a:r>
            <a:endParaRPr dirty="0">
              <a:solidFill>
                <a:srgbClr val="000000"/>
              </a:solidFill>
            </a:endParaRPr>
          </a:p>
          <a:p>
            <a:pPr marL="984250" lvl="0" indent="-857250">
              <a:lnSpc>
                <a:spcPct val="7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fi-FI" dirty="0">
                <a:solidFill>
                  <a:srgbClr val="000000"/>
                </a:solidFill>
              </a:rPr>
              <a:t>Keskellä vaaran vuosia eduskunta valitsi pääministeri Paasikiven (</a:t>
            </a:r>
            <a:r>
              <a:rPr lang="fi-FI" dirty="0" err="1">
                <a:solidFill>
                  <a:srgbClr val="000000"/>
                </a:solidFill>
              </a:rPr>
              <a:t>kok</a:t>
            </a:r>
            <a:r>
              <a:rPr lang="fi-FI" dirty="0">
                <a:solidFill>
                  <a:srgbClr val="000000"/>
                </a:solidFill>
              </a:rPr>
              <a:t>) presidentiksi.</a:t>
            </a:r>
          </a:p>
          <a:p>
            <a:pPr marL="984250" lvl="0" indent="-857250">
              <a:lnSpc>
                <a:spcPct val="7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fi-FI" dirty="0">
                <a:solidFill>
                  <a:srgbClr val="000000"/>
                </a:solidFill>
              </a:rPr>
              <a:t>Paasikivi sai eduskunnalta 159 ääntä, vastaehdokas Ståhlberg 14.</a:t>
            </a:r>
          </a:p>
          <a:p>
            <a:pPr marL="0" lvl="0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 sz="6000" dirty="0"/>
          </a:p>
          <a:p>
            <a:pPr marL="0" lvl="0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 sz="6000" dirty="0"/>
          </a:p>
        </p:txBody>
      </p:sp>
      <p:pic>
        <p:nvPicPr>
          <p:cNvPr id="4" name="Kuvan paikkamerkki 3" descr="Kuva, joka sisältää kohteen teksti, henkilö, mies&#10;&#10;Kuvaus luotu automaattisesti">
            <a:extLst>
              <a:ext uri="{FF2B5EF4-FFF2-40B4-BE49-F238E27FC236}">
                <a16:creationId xmlns:a16="http://schemas.microsoft.com/office/drawing/2014/main" id="{A001048A-16A4-4E4E-87FE-E2741299CFF2}"/>
              </a:ext>
            </a:extLst>
          </p:cNvPr>
          <p:cNvPicPr>
            <a:picLocks noGrp="1" noChangeAspect="1"/>
          </p:cNvPicPr>
          <p:nvPr>
            <p:ph type="pic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101" name="Google Shape;101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/>
              <a:t>Forum Historia 3, Luku 16</a:t>
            </a:r>
            <a:endParaRPr/>
          </a:p>
        </p:txBody>
      </p:sp>
      <p:sp>
        <p:nvSpPr>
          <p:cNvPr id="102" name="Google Shape;102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/>
              <a:t>1946: Paasikivi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A858B663-B22F-45E8-8D66-1CEA51722276}"/>
              </a:ext>
            </a:extLst>
          </p:cNvPr>
          <p:cNvSpPr txBox="1"/>
          <p:nvPr/>
        </p:nvSpPr>
        <p:spPr>
          <a:xfrm>
            <a:off x="2054092" y="11736888"/>
            <a:ext cx="73653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100" dirty="0">
                <a:latin typeface="Calibri" panose="020F0502020204030204" pitchFamily="34" charset="0"/>
                <a:cs typeface="Calibri" panose="020F0502020204030204" pitchFamily="34" charset="0"/>
              </a:rPr>
              <a:t>Kuva: F. E. </a:t>
            </a:r>
            <a:r>
              <a:rPr lang="fi-FI" sz="2100" dirty="0" err="1">
                <a:latin typeface="Calibri" panose="020F0502020204030204" pitchFamily="34" charset="0"/>
                <a:cs typeface="Calibri" panose="020F0502020204030204" pitchFamily="34" charset="0"/>
              </a:rPr>
              <a:t>Fremling</a:t>
            </a:r>
            <a:r>
              <a:rPr lang="fi-FI" sz="2100" dirty="0">
                <a:latin typeface="Calibri" panose="020F0502020204030204" pitchFamily="34" charset="0"/>
                <a:cs typeface="Calibri" panose="020F0502020204030204" pitchFamily="34" charset="0"/>
              </a:rPr>
              <a:t> (1945) / Museovirasto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/>
              <a:t>1950: Paasikivi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08" name="Google Shape;108;p1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0000" lnSpcReduction="20000"/>
          </a:bodyPr>
          <a:lstStyle/>
          <a:p>
            <a:pPr marL="127000" indent="0"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fi-FI" sz="6400" dirty="0">
                <a:solidFill>
                  <a:srgbClr val="000000"/>
                </a:solidFill>
              </a:rPr>
              <a:t>1. kierros:</a:t>
            </a:r>
          </a:p>
          <a:p>
            <a:pPr marL="1441450" lvl="1" indent="-857250"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fi-FI" sz="5800" dirty="0">
                <a:solidFill>
                  <a:srgbClr val="000000"/>
                </a:solidFill>
              </a:rPr>
              <a:t>Paasikivi: 171 ääntä (kokoomus, SDP, RKP ja edistyspuolue)</a:t>
            </a:r>
          </a:p>
          <a:p>
            <a:pPr marL="1441450" lvl="1" indent="-857250"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fi-FI" sz="5800" dirty="0">
                <a:solidFill>
                  <a:srgbClr val="000000"/>
                </a:solidFill>
              </a:rPr>
              <a:t>Pekkala: 67 ääntä (SKDL)</a:t>
            </a:r>
          </a:p>
          <a:p>
            <a:pPr marL="1441450" lvl="1" indent="-857250"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fi-FI" sz="5800" dirty="0">
                <a:solidFill>
                  <a:srgbClr val="000000"/>
                </a:solidFill>
              </a:rPr>
              <a:t>Kekkonen: 62 ääntä (Maalaisliitto)</a:t>
            </a:r>
          </a:p>
          <a:p>
            <a:pPr marL="984250" indent="-857250"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</a:pPr>
            <a:endParaRPr lang="fi-FI" sz="6400" dirty="0">
              <a:solidFill>
                <a:srgbClr val="000000"/>
              </a:solidFill>
            </a:endParaRPr>
          </a:p>
          <a:p>
            <a:pPr marL="984250" indent="-857250"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fi-FI" sz="6400" dirty="0">
                <a:solidFill>
                  <a:srgbClr val="000000"/>
                </a:solidFill>
              </a:rPr>
              <a:t>Paasikivi valittiin presidentiksi ensimmäisellä kierroksella.</a:t>
            </a:r>
          </a:p>
          <a:p>
            <a:pPr marL="984250" indent="-857250"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fi-FI" sz="6400" dirty="0">
                <a:solidFill>
                  <a:srgbClr val="000000"/>
                </a:solidFill>
              </a:rPr>
              <a:t>Vuoden 1950 presidentinvaaleissa palattiin sotia edeltäneeseen käytäntöön: presidentin valitsi 300 valitsijamiestä, jotka kansa oli äänestänyt.</a:t>
            </a:r>
          </a:p>
          <a:p>
            <a:pPr marL="984250" indent="-857250"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fi-FI" sz="6400" dirty="0">
                <a:solidFill>
                  <a:srgbClr val="000000"/>
                </a:solidFill>
              </a:rPr>
              <a:t>Jos kukaan ehdokas ei saanut ensimmäisellä kierroksella yli puolta äänistä, järjestettiin toinen kierros.</a:t>
            </a:r>
            <a:endParaRPr sz="6400" dirty="0">
              <a:solidFill>
                <a:srgbClr val="000000"/>
              </a:solidFill>
            </a:endParaRPr>
          </a:p>
          <a:p>
            <a:pPr marL="984250" indent="-857250"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fi-FI" sz="6400" dirty="0">
                <a:solidFill>
                  <a:srgbClr val="000000"/>
                </a:solidFill>
              </a:rPr>
              <a:t>Jos kukaan ehdokas ei saanut toisellakaan  kierroksella yli puolta äänistä, järjestettiin kolmas kierros, jonne pääsi kaksi eniten ääniä saanutta ehdokasta.</a:t>
            </a:r>
            <a:endParaRPr sz="6400" dirty="0">
              <a:solidFill>
                <a:srgbClr val="000000"/>
              </a:solidFill>
            </a:endParaRPr>
          </a:p>
          <a:p>
            <a:pPr marL="984250" indent="-857250"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fi-FI" sz="6400" dirty="0">
                <a:solidFill>
                  <a:srgbClr val="000000"/>
                </a:solidFill>
              </a:rPr>
              <a:t>Valitsijamiesjärjestelmä johti puoluepolitikointiin. Jos puolueen ehdokas oli pudonnut kisasta, he saattoivat taktikoida, kenelle äänensä antavat.</a:t>
            </a:r>
          </a:p>
        </p:txBody>
      </p:sp>
      <p:sp>
        <p:nvSpPr>
          <p:cNvPr id="109" name="Google Shape;109;p13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/>
              <a:t>Forum Historia 3, Luku 17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127000" lvl="0" indent="0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fi-FI" sz="4800" dirty="0">
                <a:solidFill>
                  <a:srgbClr val="000000"/>
                </a:solidFill>
              </a:rPr>
              <a:t>3. kierros:</a:t>
            </a:r>
          </a:p>
          <a:p>
            <a:pPr marL="1155700" lvl="1" indent="-571500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fi-FI" sz="4200" dirty="0">
                <a:solidFill>
                  <a:srgbClr val="000000"/>
                </a:solidFill>
              </a:rPr>
              <a:t>Kekkonen: 151 ääntä (Maalaisliitto, SKDL, osa Suomen Kansanpuolueesta ja Ruotsalaisesta kansanpuolueesta)</a:t>
            </a:r>
          </a:p>
          <a:p>
            <a:pPr marL="1155700" lvl="1" indent="-571500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fi-FI" sz="4200" dirty="0">
                <a:solidFill>
                  <a:srgbClr val="000000"/>
                </a:solidFill>
              </a:rPr>
              <a:t>Fagerholm: 149 (SDP, kokoomus, osa molemmista kansanpuolueista)</a:t>
            </a:r>
          </a:p>
          <a:p>
            <a:pPr marL="984250" lvl="0" indent="-857250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</a:pPr>
            <a:endParaRPr lang="fi-FI" sz="4800" dirty="0">
              <a:solidFill>
                <a:srgbClr val="000000"/>
              </a:solidFill>
            </a:endParaRPr>
          </a:p>
          <a:p>
            <a:pPr marL="984250" lvl="0" indent="-857250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fi-FI" sz="4800" dirty="0">
                <a:solidFill>
                  <a:srgbClr val="000000"/>
                </a:solidFill>
              </a:rPr>
              <a:t>Kekkonen valittiin presidentiksi kolmannella kierroksella.</a:t>
            </a:r>
          </a:p>
          <a:p>
            <a:pPr marL="984250" lvl="0" indent="-857250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fi-FI" sz="4800" dirty="0">
                <a:solidFill>
                  <a:srgbClr val="000000"/>
                </a:solidFill>
              </a:rPr>
              <a:t>Vaalikampanja oli kiivas, ja erityisesti Kekkosta vastaan hyökättiin monelta taholta. Sensaatio Uutiset -lehti perustettiin estämään Kekkosen valinta presidentiksi.</a:t>
            </a:r>
            <a:endParaRPr sz="4800" dirty="0">
              <a:solidFill>
                <a:srgbClr val="000000"/>
              </a:solidFill>
            </a:endParaRPr>
          </a:p>
          <a:p>
            <a:pPr marL="984250" lvl="0" indent="-857250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fi-FI" sz="4800" dirty="0">
                <a:solidFill>
                  <a:srgbClr val="000000"/>
                </a:solidFill>
              </a:rPr>
              <a:t>Lopulta Kekkosen ja SDP:n Fagerholmin kilpailu oli hyvin tiukka. Jos äänet olisivat menneet tasan, arpa olisi ratkaissut voittajan.</a:t>
            </a:r>
            <a:endParaRPr dirty="0"/>
          </a:p>
        </p:txBody>
      </p:sp>
      <p:sp>
        <p:nvSpPr>
          <p:cNvPr id="116" name="Google Shape;116;p14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Historia 3, Luku 17</a:t>
            </a:r>
            <a:endParaRPr dirty="0"/>
          </a:p>
        </p:txBody>
      </p:sp>
      <p:sp>
        <p:nvSpPr>
          <p:cNvPr id="117" name="Google Shape;117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/>
              <a:t>1956: Kekkonen</a:t>
            </a:r>
            <a:endParaRPr>
              <a:solidFill>
                <a:srgbClr val="FF0000"/>
              </a:solidFill>
            </a:endParaRPr>
          </a:p>
        </p:txBody>
      </p:sp>
      <p:pic>
        <p:nvPicPr>
          <p:cNvPr id="8" name="Kuvan paikkamerkki 7" descr="Kuva, joka sisältää kohteen teksti, henkilö, mies&#10;&#10;Kuvaus luotu automaattisesti">
            <a:extLst>
              <a:ext uri="{FF2B5EF4-FFF2-40B4-BE49-F238E27FC236}">
                <a16:creationId xmlns:a16="http://schemas.microsoft.com/office/drawing/2014/main" id="{88F394F4-DC50-4C30-AB4D-CE5763855C75}"/>
              </a:ext>
            </a:extLst>
          </p:cNvPr>
          <p:cNvPicPr>
            <a:picLocks noGrp="1" noChangeAspect="1"/>
          </p:cNvPicPr>
          <p:nvPr>
            <p:ph type="pic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12" name="Tekstiruutu 11">
            <a:extLst>
              <a:ext uri="{FF2B5EF4-FFF2-40B4-BE49-F238E27FC236}">
                <a16:creationId xmlns:a16="http://schemas.microsoft.com/office/drawing/2014/main" id="{C22148D7-625A-4503-B1E7-5FEDF991619C}"/>
              </a:ext>
            </a:extLst>
          </p:cNvPr>
          <p:cNvSpPr txBox="1"/>
          <p:nvPr/>
        </p:nvSpPr>
        <p:spPr>
          <a:xfrm>
            <a:off x="2054092" y="11736888"/>
            <a:ext cx="73653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100" dirty="0">
                <a:latin typeface="Calibri" panose="020F0502020204030204" pitchFamily="34" charset="0"/>
                <a:cs typeface="Calibri" panose="020F0502020204030204" pitchFamily="34" charset="0"/>
              </a:rPr>
              <a:t>Kuva: Kuvasiskot (1975) / Museovirasto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dirty="0"/>
              <a:t>1962: Kekkonen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22" name="Google Shape;122;p1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27000" lvl="0" indent="0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fi-FI" sz="5400" dirty="0">
                <a:solidFill>
                  <a:srgbClr val="000000"/>
                </a:solidFill>
              </a:rPr>
              <a:t>1. kierros:</a:t>
            </a:r>
          </a:p>
          <a:p>
            <a:pPr marL="1441450" lvl="1" indent="-857250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fi-FI" sz="4800" dirty="0">
                <a:solidFill>
                  <a:srgbClr val="000000"/>
                </a:solidFill>
              </a:rPr>
              <a:t>Kekkonen: 199 ääntä (Maalaisliitto, SKDL, osa Suomen Kansanpuolueesta ja Ruotsalaisesta kansanpuolueesta)</a:t>
            </a:r>
          </a:p>
          <a:p>
            <a:pPr marL="1441450" lvl="1" indent="-857250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fi-FI" sz="4800" dirty="0">
                <a:solidFill>
                  <a:srgbClr val="000000"/>
                </a:solidFill>
              </a:rPr>
              <a:t>Aitio: 62 ääntä (SKDL)</a:t>
            </a:r>
          </a:p>
          <a:p>
            <a:pPr marL="1441450" lvl="1" indent="-857250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fi-FI" sz="4800" dirty="0">
                <a:solidFill>
                  <a:srgbClr val="000000"/>
                </a:solidFill>
              </a:rPr>
              <a:t>Paasio: 37 ääntä (SDP)</a:t>
            </a:r>
          </a:p>
          <a:p>
            <a:pPr marL="584200" lvl="1" indent="0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None/>
            </a:pPr>
            <a:endParaRPr lang="fi-FI" sz="4800" dirty="0">
              <a:solidFill>
                <a:srgbClr val="000000"/>
              </a:solidFill>
            </a:endParaRPr>
          </a:p>
          <a:p>
            <a:pPr marL="984250" indent="-857250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fi-FI" sz="5400" dirty="0">
                <a:solidFill>
                  <a:srgbClr val="000000"/>
                </a:solidFill>
              </a:rPr>
              <a:t>Kekkonen valittiin presidentiksi ensimmäisellä kierroksella. </a:t>
            </a:r>
          </a:p>
          <a:p>
            <a:pPr marL="984250" indent="-857250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fi-FI" sz="5400" dirty="0">
                <a:solidFill>
                  <a:srgbClr val="000000"/>
                </a:solidFill>
              </a:rPr>
              <a:t>Edellisen syksyn noottikriisi oli hajottanut SDP:n ja Kokoomuksen Honka-liiton. Puolueiden yhteinen ehdokas Olavi Honka oli luopunut ehdokkuudesta, kun Kekkonen palasi Novosibirskin menestyksellisistä neuvotteluista. Tämä käytännössä ratkaisi Kekkosen uudelleenvalinnan.</a:t>
            </a:r>
            <a:endParaRPr sz="5400" dirty="0">
              <a:solidFill>
                <a:srgbClr val="000000"/>
              </a:solidFill>
            </a:endParaRPr>
          </a:p>
        </p:txBody>
      </p:sp>
      <p:sp>
        <p:nvSpPr>
          <p:cNvPr id="123" name="Google Shape;123;p15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Historia 3, Luku 17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/>
              <a:t>1968: Kekkonen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29" name="Google Shape;129;p1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127000" indent="0"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fi-FI" sz="5800" dirty="0">
                <a:solidFill>
                  <a:srgbClr val="000000"/>
                </a:solidFill>
              </a:rPr>
              <a:t>1. kierros:</a:t>
            </a:r>
          </a:p>
          <a:p>
            <a:pPr marL="1441450" lvl="1" indent="-857250"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fi-FI" sz="5200" dirty="0">
                <a:solidFill>
                  <a:srgbClr val="000000"/>
                </a:solidFill>
              </a:rPr>
              <a:t>Kekkonen: 201 ääntä (keskusta, SDP, SKDL, TPSL, osa Ruotsalaisesta kansanpuolueesta ja Liberaalisesta Kansanpuolueesta)</a:t>
            </a:r>
          </a:p>
          <a:p>
            <a:pPr marL="1441450" lvl="1" indent="-857250"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fi-FI" sz="5200" dirty="0">
                <a:solidFill>
                  <a:srgbClr val="000000"/>
                </a:solidFill>
              </a:rPr>
              <a:t>Virkkunen: 66 ääntä (kokoomus, osa Ruotsalaisesta kansanpuolueesta)</a:t>
            </a:r>
            <a:endParaRPr sz="5200" dirty="0">
              <a:solidFill>
                <a:srgbClr val="000000"/>
              </a:solidFill>
            </a:endParaRPr>
          </a:p>
          <a:p>
            <a:pPr marL="1441450" lvl="1" indent="-857250"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fi-FI" sz="5200" dirty="0">
                <a:solidFill>
                  <a:srgbClr val="000000"/>
                </a:solidFill>
              </a:rPr>
              <a:t>Vennamo: 33 ääntä (SMP)</a:t>
            </a:r>
            <a:endParaRPr sz="5200" dirty="0">
              <a:solidFill>
                <a:srgbClr val="000000"/>
              </a:solidFill>
            </a:endParaRPr>
          </a:p>
          <a:p>
            <a:pPr marL="984250" indent="-857250"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</a:pPr>
            <a:endParaRPr sz="5800" dirty="0">
              <a:solidFill>
                <a:srgbClr val="000000"/>
              </a:solidFill>
            </a:endParaRPr>
          </a:p>
          <a:p>
            <a:pPr marL="984250" indent="-857250"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fi-FI" sz="5800" dirty="0">
                <a:solidFill>
                  <a:srgbClr val="000000"/>
                </a:solidFill>
              </a:rPr>
              <a:t>Kekkonen valittiin presidentiksi ensimmäisellä kierroksella.</a:t>
            </a:r>
          </a:p>
          <a:p>
            <a:pPr marL="984250" indent="-857250"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fi-FI" sz="5800" dirty="0">
                <a:solidFill>
                  <a:srgbClr val="000000"/>
                </a:solidFill>
              </a:rPr>
              <a:t>Kekkosen valta-asema oli 1960-luvun alun ulkopoliittisten kriisien jälkeen vankka. Muun muassa SDP oli lakannut vastustamasta Kekkosta.</a:t>
            </a:r>
            <a:endParaRPr sz="5800" dirty="0">
              <a:solidFill>
                <a:srgbClr val="000000"/>
              </a:solidFill>
            </a:endParaRPr>
          </a:p>
          <a:p>
            <a:pPr marL="984250" indent="-857250"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fi-FI" sz="5800" dirty="0">
                <a:solidFill>
                  <a:srgbClr val="000000"/>
                </a:solidFill>
              </a:rPr>
              <a:t>Kituvan maaseudun protestiäänet keräsi teräväkielinen populisti Veikko Vennamo, joka haastoi Kekkosta vaalikampanjallaan.</a:t>
            </a:r>
            <a:endParaRPr sz="5800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 sz="6000" dirty="0"/>
          </a:p>
          <a:p>
            <a:pPr marL="0" lvl="0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 sz="6000" dirty="0"/>
          </a:p>
        </p:txBody>
      </p:sp>
      <p:sp>
        <p:nvSpPr>
          <p:cNvPr id="130" name="Google Shape;130;p16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/>
              <a:t>Forum Historia 3, Luku 17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/>
              <a:t>1973: Kekkonen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36" name="Google Shape;136;p1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984250" indent="-857250"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fi-FI" dirty="0">
                <a:solidFill>
                  <a:srgbClr val="000000"/>
                </a:solidFill>
              </a:rPr>
              <a:t>Eduskunta valitsi poikkeuslailla Kekkosen presidentiksi vuosiksi 1974–1978. Poikkeuslakia kannatti 170 ja vastusti 28 kansanedustajaa.</a:t>
            </a:r>
            <a:endParaRPr dirty="0">
              <a:solidFill>
                <a:srgbClr val="000000"/>
              </a:solidFill>
            </a:endParaRPr>
          </a:p>
          <a:p>
            <a:pPr marL="984250" indent="-857250"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fi-FI" dirty="0">
                <a:solidFill>
                  <a:srgbClr val="000000"/>
                </a:solidFill>
              </a:rPr>
              <a:t>Poikkeuslain taustalla oli Kekkosen suuri valta-asema ja haluttomuus käydä vaalikampanjaa.</a:t>
            </a:r>
            <a:endParaRPr dirty="0">
              <a:solidFill>
                <a:srgbClr val="000000"/>
              </a:solidFill>
            </a:endParaRPr>
          </a:p>
          <a:p>
            <a:pPr marL="984250" indent="-857250"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fi-FI" dirty="0">
                <a:solidFill>
                  <a:srgbClr val="000000"/>
                </a:solidFill>
              </a:rPr>
              <a:t>Poikkeuslain läpimeno vaati ⅚ kansanedustajan hyväksynnän. Tämä ei ensin näyttänyt toteutuvan, koska kokoomus vastusti poikkeuslakia. </a:t>
            </a:r>
            <a:endParaRPr dirty="0">
              <a:solidFill>
                <a:srgbClr val="000000"/>
              </a:solidFill>
            </a:endParaRPr>
          </a:p>
          <a:p>
            <a:pPr marL="984250" indent="-857250"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fi-FI" dirty="0">
                <a:solidFill>
                  <a:srgbClr val="000000"/>
                </a:solidFill>
              </a:rPr>
              <a:t>Lopulta kokoomus taipui poikkeuslain taakse, koska ilman Kekkosta oli vaara, ettei Suomi olisi saanut solmittua EEC-vapaakauppasopimusta.</a:t>
            </a:r>
            <a:endParaRPr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 sz="6000" dirty="0"/>
          </a:p>
          <a:p>
            <a:pPr marL="0" lvl="0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 sz="6000" dirty="0"/>
          </a:p>
        </p:txBody>
      </p:sp>
      <p:sp>
        <p:nvSpPr>
          <p:cNvPr id="137" name="Google Shape;137;p17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/>
              <a:t>Forum Historia 3, Luku 17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dirty="0"/>
              <a:t>1978: Kekkonen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43" name="Google Shape;143;p1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127000" indent="0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fi-FI" dirty="0">
                <a:solidFill>
                  <a:srgbClr val="000000"/>
                </a:solidFill>
              </a:rPr>
              <a:t>1. kierros:</a:t>
            </a:r>
            <a:endParaRPr dirty="0">
              <a:solidFill>
                <a:srgbClr val="000000"/>
              </a:solidFill>
            </a:endParaRPr>
          </a:p>
          <a:p>
            <a:pPr marL="1441450" lvl="1" indent="-857250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fi-FI" dirty="0">
                <a:solidFill>
                  <a:srgbClr val="000000"/>
                </a:solidFill>
              </a:rPr>
              <a:t>Kekkonen: 259 ääntä (keskusta, SDP, SKDL, kokoomus, osa Ruotsalaisesta kansanpuolueesta ja Liberaalisesta Kansanpuolueesta)</a:t>
            </a:r>
            <a:endParaRPr dirty="0">
              <a:solidFill>
                <a:srgbClr val="000000"/>
              </a:solidFill>
            </a:endParaRPr>
          </a:p>
          <a:p>
            <a:pPr marL="1441450" lvl="1" indent="-857250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fi-FI" dirty="0">
                <a:solidFill>
                  <a:srgbClr val="000000"/>
                </a:solidFill>
              </a:rPr>
              <a:t>Vennamo: 10 ääntä (SMP)</a:t>
            </a:r>
            <a:endParaRPr dirty="0">
              <a:solidFill>
                <a:srgbClr val="000000"/>
              </a:solidFill>
            </a:endParaRPr>
          </a:p>
          <a:p>
            <a:pPr marL="1441450" lvl="1" indent="-857250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fi-FI" dirty="0">
                <a:solidFill>
                  <a:srgbClr val="000000"/>
                </a:solidFill>
              </a:rPr>
              <a:t>Westerholm: 25 ääntä (Suomen kristillinen liitto)</a:t>
            </a:r>
            <a:endParaRPr dirty="0">
              <a:solidFill>
                <a:srgbClr val="000000"/>
              </a:solidFill>
            </a:endParaRPr>
          </a:p>
          <a:p>
            <a:pPr marL="1441450" lvl="1" indent="-857250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fi-FI" dirty="0">
                <a:solidFill>
                  <a:srgbClr val="000000"/>
                </a:solidFill>
              </a:rPr>
              <a:t>Salonen: 6 ääntä (PKP)</a:t>
            </a:r>
            <a:endParaRPr dirty="0">
              <a:solidFill>
                <a:srgbClr val="000000"/>
              </a:solidFill>
            </a:endParaRPr>
          </a:p>
          <a:p>
            <a:pPr marL="984250" indent="-857250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</a:pPr>
            <a:endParaRPr dirty="0">
              <a:solidFill>
                <a:srgbClr val="000000"/>
              </a:solidFill>
            </a:endParaRPr>
          </a:p>
          <a:p>
            <a:pPr marL="984250" indent="-857250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fi-FI" dirty="0">
                <a:solidFill>
                  <a:srgbClr val="000000"/>
                </a:solidFill>
              </a:rPr>
              <a:t>Kekkonen valittiin jälleen presidentiksi ensimmäisellä kierroksella.</a:t>
            </a:r>
          </a:p>
          <a:p>
            <a:pPr marL="984250" indent="-857250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fi-FI" dirty="0">
                <a:solidFill>
                  <a:srgbClr val="000000"/>
                </a:solidFill>
              </a:rPr>
              <a:t>Kekkonen oli 1970-luvun lopussa valtansa huipulla, ja uudelleenvalinta oli varma asia. Myös kokoomus asettui Kekkosen taakse.</a:t>
            </a:r>
            <a:endParaRPr dirty="0">
              <a:solidFill>
                <a:srgbClr val="000000"/>
              </a:solidFill>
            </a:endParaRPr>
          </a:p>
          <a:p>
            <a:pPr marL="457200" lvl="0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 sz="6000" dirty="0"/>
          </a:p>
          <a:p>
            <a:pPr marL="0" lvl="0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 sz="6000" dirty="0"/>
          </a:p>
          <a:p>
            <a:pPr marL="0" lvl="0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 sz="6000" dirty="0"/>
          </a:p>
        </p:txBody>
      </p:sp>
      <p:sp>
        <p:nvSpPr>
          <p:cNvPr id="144" name="Google Shape;144;p18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/>
              <a:t>Forum Historia 3, Luku 17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767</Words>
  <Application>Microsoft Office PowerPoint</Application>
  <PresentationFormat>Mukautettu</PresentationFormat>
  <Paragraphs>89</Paragraphs>
  <Slides>10</Slides>
  <Notes>10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Office-teema</vt:lpstr>
      <vt:lpstr>17. Kekkosen valtakunta  Tietoisku: Presidentinvaalit 1944–1982</vt:lpstr>
      <vt:lpstr>1944: Mannerheim</vt:lpstr>
      <vt:lpstr>1946: Paasikivi</vt:lpstr>
      <vt:lpstr>1950: Paasikivi</vt:lpstr>
      <vt:lpstr>1956: Kekkonen</vt:lpstr>
      <vt:lpstr>1962: Kekkonen</vt:lpstr>
      <vt:lpstr>1968: Kekkonen</vt:lpstr>
      <vt:lpstr>1973: Kekkonen</vt:lpstr>
      <vt:lpstr>1978: Kekkonen</vt:lpstr>
      <vt:lpstr>1982: Koivisto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Forum HI3 Luku 17 Tietoisku Presidentinvaalit 1944–1982</dc:title>
  <dc:creator>Kaartinen Minna</dc:creator>
  <cp:lastModifiedBy>Kaartinen Minna</cp:lastModifiedBy>
  <cp:revision>5</cp:revision>
  <dcterms:modified xsi:type="dcterms:W3CDTF">2025-02-07T08:08:17Z</dcterms:modified>
</cp:coreProperties>
</file>