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1" d="100"/>
          <a:sy n="31" d="100"/>
        </p:scale>
        <p:origin x="8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0" name="Google Shape;9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0" name="Google Shape;9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16355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0e4e30b97c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g10e4e30b97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Google Shape;24;p3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26" name="Google Shape;26;p3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302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-FI" dirty="0"/>
              <a:t>12. Maailman huomion keskipisteessä</a:t>
            </a:r>
            <a:br>
              <a:rPr lang="fi-FI" dirty="0"/>
            </a:br>
            <a:br>
              <a:rPr lang="fi-FI" dirty="0"/>
            </a:br>
            <a:r>
              <a:rPr lang="fi-FI" dirty="0"/>
              <a:t>Tietoisku: Miksi Suomi vältti miehityksen talvisodassa?</a:t>
            </a:r>
            <a:endParaRPr dirty="0"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3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Forum Historia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Miksi Suomi vältti miehityksen talvisodassa?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26"/>
            <a:ext cx="21031200" cy="85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27000" lvl="0" indent="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fi-FI" sz="4800" b="1" dirty="0">
                <a:solidFill>
                  <a:srgbClr val="000000"/>
                </a:solidFill>
              </a:rPr>
              <a:t>1. Suomen armeijan toiminta sodan alussa</a:t>
            </a:r>
            <a:endParaRPr sz="4800" b="1" dirty="0">
              <a:solidFill>
                <a:srgbClr val="000000"/>
              </a:solidFill>
            </a:endParaRPr>
          </a:p>
          <a:p>
            <a:pPr marL="984250" lvl="0" indent="-857250">
              <a:lnSpc>
                <a:spcPct val="11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000000"/>
                </a:solidFill>
              </a:rPr>
              <a:t>Kun hyökkäys alkoi, Suomen joukot olivat valmiina puolustusasemissa itärajalla.</a:t>
            </a:r>
          </a:p>
          <a:p>
            <a:pPr marL="984250" lvl="0" indent="-857250">
              <a:lnSpc>
                <a:spcPct val="11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000000"/>
                </a:solidFill>
              </a:rPr>
              <a:t>Puolustuslinjat kestivät puna-armeijan ensimmäiset hyökkäykset.</a:t>
            </a:r>
            <a:endParaRPr sz="4800" dirty="0">
              <a:solidFill>
                <a:srgbClr val="000000"/>
              </a:solidFill>
            </a:endParaRPr>
          </a:p>
          <a:p>
            <a:pPr marL="127000" lvl="0" indent="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fi-FI" sz="4800" dirty="0">
              <a:solidFill>
                <a:srgbClr val="000000"/>
              </a:solidFill>
            </a:endParaRPr>
          </a:p>
          <a:p>
            <a:pPr marL="127000" lvl="0" indent="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fi-FI" sz="4800" dirty="0">
              <a:solidFill>
                <a:srgbClr val="000000"/>
              </a:solidFill>
            </a:endParaRPr>
          </a:p>
          <a:p>
            <a:pPr marL="127000" lvl="0" indent="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fi-FI" sz="4800" b="1" dirty="0">
                <a:solidFill>
                  <a:srgbClr val="000000"/>
                </a:solidFill>
              </a:rPr>
              <a:t>2. Suomalaisten taktinen osaaminen</a:t>
            </a:r>
          </a:p>
          <a:p>
            <a:pPr marL="984250" lvl="0" indent="-857250">
              <a:lnSpc>
                <a:spcPct val="11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000000"/>
                </a:solidFill>
              </a:rPr>
              <a:t>Suomalaiset tuhosivat vetäytyessään rakennukset ja sillat.</a:t>
            </a:r>
          </a:p>
          <a:p>
            <a:pPr marL="984250" lvl="0" indent="-857250">
              <a:lnSpc>
                <a:spcPct val="11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000000"/>
                </a:solidFill>
              </a:rPr>
              <a:t>Maastoa ja liikkuvuutta hyödynnettiin talviolosuhteissa (esim. motit ja hiihtojoukot). </a:t>
            </a:r>
            <a:endParaRPr sz="4800" dirty="0">
              <a:solidFill>
                <a:srgbClr val="000000"/>
              </a:solidFill>
            </a:endParaRPr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Forum Historia 3, Luku 12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Miksi Suomi vältti miehityksen talvisodassa?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26"/>
            <a:ext cx="21031200" cy="85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27000" lvl="0" indent="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fi-FI" sz="4800" b="1" dirty="0">
                <a:solidFill>
                  <a:srgbClr val="000000"/>
                </a:solidFill>
              </a:rPr>
              <a:t>3. Puna-armeijan heikkoudet</a:t>
            </a:r>
            <a:endParaRPr sz="4800" b="1" dirty="0">
              <a:solidFill>
                <a:srgbClr val="000000"/>
              </a:solidFill>
            </a:endParaRPr>
          </a:p>
          <a:p>
            <a:pPr marL="984250" lvl="0" indent="-857250">
              <a:lnSpc>
                <a:spcPct val="11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000000"/>
                </a:solidFill>
              </a:rPr>
              <a:t>Puna-armeijan joukot eivät tunteneet maasto-olosuhteita.</a:t>
            </a:r>
          </a:p>
          <a:p>
            <a:pPr marL="984250" lvl="0" indent="-857250">
              <a:lnSpc>
                <a:spcPct val="11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000000"/>
                </a:solidFill>
              </a:rPr>
              <a:t>Joukkoja ei ollut varustettu talvisodankäyntiin.</a:t>
            </a:r>
            <a:endParaRPr sz="4800" dirty="0">
              <a:solidFill>
                <a:srgbClr val="000000"/>
              </a:solidFill>
            </a:endParaRPr>
          </a:p>
          <a:p>
            <a:pPr marL="984250" lvl="0" indent="-857250">
              <a:lnSpc>
                <a:spcPct val="11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000000"/>
                </a:solidFill>
              </a:rPr>
              <a:t>Tiedustelu- ja vakoilutoiminta olivat antaneet väärän kuvan Suomen tilanteesta ja kommunistien kannatuksesta.</a:t>
            </a:r>
            <a:endParaRPr sz="4800" dirty="0">
              <a:solidFill>
                <a:srgbClr val="000000"/>
              </a:solidFill>
            </a:endParaRPr>
          </a:p>
          <a:p>
            <a:pPr marL="984250" lvl="0" indent="-857250">
              <a:lnSpc>
                <a:spcPct val="11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000000"/>
                </a:solidFill>
              </a:rPr>
              <a:t>Puna-armeijan kokenut upseeristo oli tapettu Stalinin vainoissa, joten upseerit olivat kokemattomia.</a:t>
            </a:r>
            <a:endParaRPr sz="4800" dirty="0">
              <a:solidFill>
                <a:srgbClr val="000000"/>
              </a:solidFill>
            </a:endParaRPr>
          </a:p>
          <a:p>
            <a:pPr marL="984250" lvl="1" indent="-857250">
              <a:lnSpc>
                <a:spcPct val="110000"/>
              </a:lnSpc>
              <a:spcBef>
                <a:spcPts val="2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000000"/>
                </a:solidFill>
              </a:rPr>
              <a:t>Upseerien päätöksiin vaikuttivat lisäksi poliittiset upseerit.</a:t>
            </a:r>
            <a:endParaRPr sz="4800" dirty="0">
              <a:solidFill>
                <a:srgbClr val="000000"/>
              </a:solidFill>
            </a:endParaRPr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Forum Historia 3, Luku 12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9610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Miksi Suomi vältti miehityksen talvisodassa?</a:t>
            </a:r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27000" lvl="0" indent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fi-FI" sz="4800" b="1" dirty="0">
                <a:solidFill>
                  <a:srgbClr val="000000"/>
                </a:solidFill>
              </a:rPr>
              <a:t>4. Sotilasavun tarjoaminen Ranskasta ja Isosta-Britanniasta</a:t>
            </a:r>
            <a:endParaRPr sz="4800" b="1" dirty="0">
              <a:solidFill>
                <a:srgbClr val="000000"/>
              </a:solidFill>
            </a:endParaRPr>
          </a:p>
          <a:p>
            <a:pPr marL="984250" lvl="0" indent="-857250">
              <a:spcBef>
                <a:spcPts val="0"/>
              </a:spcBef>
              <a:buClr>
                <a:srgbClr val="000000"/>
              </a:buClr>
              <a:buSzPct val="100000"/>
              <a:buChar char="•"/>
            </a:pPr>
            <a:r>
              <a:rPr lang="fi-FI" sz="4800" dirty="0">
                <a:solidFill>
                  <a:srgbClr val="000000"/>
                </a:solidFill>
              </a:rPr>
              <a:t>Stalin halusi välttää sodan länsiliittoutuneiden kanssa.</a:t>
            </a:r>
          </a:p>
          <a:p>
            <a:pPr marL="984250" lvl="0" indent="-857250">
              <a:spcBef>
                <a:spcPts val="0"/>
              </a:spcBef>
              <a:buClr>
                <a:srgbClr val="000000"/>
              </a:buClr>
              <a:buSzPct val="100000"/>
              <a:buChar char="•"/>
            </a:pPr>
            <a:r>
              <a:rPr lang="fi-FI" sz="4800" dirty="0">
                <a:solidFill>
                  <a:srgbClr val="000000"/>
                </a:solidFill>
              </a:rPr>
              <a:t>Tämän vuoksi Stalin oli valmis rauhaan, kun Mannerheim-linja oli murrettu.</a:t>
            </a:r>
            <a:endParaRPr sz="4800" dirty="0">
              <a:solidFill>
                <a:srgbClr val="000000"/>
              </a:solidFill>
            </a:endParaRPr>
          </a:p>
          <a:p>
            <a:pPr marL="984250" lvl="0" indent="-85725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buChar char="•"/>
            </a:pPr>
            <a:endParaRPr sz="4800" dirty="0">
              <a:solidFill>
                <a:srgbClr val="000000"/>
              </a:solidFill>
            </a:endParaRPr>
          </a:p>
          <a:p>
            <a:pPr marL="127000" lvl="0" indent="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fi-FI" sz="4800" b="1" dirty="0">
                <a:solidFill>
                  <a:srgbClr val="000000"/>
                </a:solidFill>
              </a:rPr>
              <a:t>5. ”Talvisodan henki”</a:t>
            </a:r>
            <a:endParaRPr sz="4800" b="1" dirty="0">
              <a:solidFill>
                <a:srgbClr val="000000"/>
              </a:solidFill>
            </a:endParaRPr>
          </a:p>
          <a:p>
            <a:pPr marL="984250" lvl="0" indent="-85725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buChar char="•"/>
            </a:pPr>
            <a:r>
              <a:rPr lang="fi-FI" sz="4800" dirty="0">
                <a:solidFill>
                  <a:srgbClr val="000000"/>
                </a:solidFill>
              </a:rPr>
              <a:t>Suomessa oli voimakas yhteishenki, joka vaikutti taistelutahtoon.</a:t>
            </a:r>
          </a:p>
          <a:p>
            <a:pPr marL="984250" lvl="0" indent="-85725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buChar char="•"/>
            </a:pPr>
            <a:r>
              <a:rPr lang="fi-FI" sz="4800" dirty="0">
                <a:solidFill>
                  <a:srgbClr val="000000"/>
                </a:solidFill>
              </a:rPr>
              <a:t>Neuvostoliiton luoma Terijoen hallitus vahvisti yhtenäisyyttä.</a:t>
            </a:r>
          </a:p>
          <a:p>
            <a:pPr marL="984250" lvl="0" indent="-85725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buChar char="•"/>
            </a:pPr>
            <a:r>
              <a:rPr lang="fi-FI" sz="4800" dirty="0">
                <a:solidFill>
                  <a:srgbClr val="000000"/>
                </a:solidFill>
              </a:rPr>
              <a:t>Talvisodan henkeä on kuitenkin myös liioiteltu. Esimerkiksi Kainuussa tuettiin puna-armeijaa.</a:t>
            </a:r>
            <a:endParaRPr sz="4800" dirty="0">
              <a:solidFill>
                <a:srgbClr val="000000"/>
              </a:solidFill>
            </a:endParaRPr>
          </a:p>
        </p:txBody>
      </p:sp>
      <p:sp>
        <p:nvSpPr>
          <p:cNvPr id="102" name="Google Shape;102;p12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103" name="Google Shape;103;p12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Forum Historia 3, Luku 12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</Words>
  <Application>Microsoft Office PowerPoint</Application>
  <PresentationFormat>Mukautettu</PresentationFormat>
  <Paragraphs>34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Office-teema</vt:lpstr>
      <vt:lpstr>12. Maailman huomion keskipisteessä  Tietoisku: Miksi Suomi vältti miehityksen talvisodassa?</vt:lpstr>
      <vt:lpstr>Miksi Suomi vältti miehityksen talvisodassa?</vt:lpstr>
      <vt:lpstr>Miksi Suomi vältti miehityksen talvisodassa?</vt:lpstr>
      <vt:lpstr>Miksi Suomi vältti miehityksen talvisodassa?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Miksi Suomi vältti miehityksen talvisodassa</dc:title>
  <dc:creator>Kaartinen Minna</dc:creator>
  <cp:lastModifiedBy>Kaartinen Minna</cp:lastModifiedBy>
  <cp:revision>1</cp:revision>
  <dcterms:modified xsi:type="dcterms:W3CDTF">2022-11-29T09:51:19Z</dcterms:modified>
</cp:coreProperties>
</file>