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1" d="100"/>
          <a:sy n="31" d="100"/>
        </p:scale>
        <p:origin x="8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0" name="Google Shape;9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0" name="Google Shape;9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16355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0e4e30b97c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g10e4e30b97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803274" y="78814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>
            <a:spLocks noGrp="1"/>
          </p:cNvSpPr>
          <p:nvPr>
            <p:ph type="pic" idx="2"/>
          </p:nvPr>
        </p:nvSpPr>
        <p:spPr>
          <a:xfrm>
            <a:off x="803726" y="2680426"/>
            <a:ext cx="6867074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24" name="Google Shape;24;p3"/>
          <p:cNvSpPr txBox="1">
            <a:spLocks noGrp="1"/>
          </p:cNvSpPr>
          <p:nvPr>
            <p:ph type="body" idx="3"/>
          </p:nvPr>
        </p:nvSpPr>
        <p:spPr>
          <a:xfrm>
            <a:off x="8778874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>
            <a:spLocks noGrp="1"/>
          </p:cNvSpPr>
          <p:nvPr>
            <p:ph type="pic" idx="4"/>
          </p:nvPr>
        </p:nvSpPr>
        <p:spPr>
          <a:xfrm>
            <a:off x="8779326" y="2705826"/>
            <a:ext cx="6867074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26" name="Google Shape;26;p3"/>
          <p:cNvSpPr txBox="1">
            <a:spLocks noGrp="1"/>
          </p:cNvSpPr>
          <p:nvPr>
            <p:ph type="body" idx="5"/>
          </p:nvPr>
        </p:nvSpPr>
        <p:spPr>
          <a:xfrm>
            <a:off x="16754473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>
            <a:spLocks noGrp="1"/>
          </p:cNvSpPr>
          <p:nvPr>
            <p:ph type="pic" idx="6"/>
          </p:nvPr>
        </p:nvSpPr>
        <p:spPr>
          <a:xfrm>
            <a:off x="16754927" y="2705826"/>
            <a:ext cx="6867074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-FI" dirty="0"/>
              <a:t>12. Maailman huomion keskipisteessä</a:t>
            </a:r>
            <a:br>
              <a:rPr lang="fi-FI" dirty="0"/>
            </a:br>
            <a:br>
              <a:rPr lang="fi-FI" dirty="0"/>
            </a:br>
            <a:r>
              <a:rPr lang="fi-FI" dirty="0"/>
              <a:t>Tietoisku: Miksi Suomi vältti miehityksen talvisodassa?</a:t>
            </a:r>
            <a:endParaRPr dirty="0"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3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Forum Historia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Miksi Suomi vältti miehityksen talvisodassa?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26"/>
            <a:ext cx="21031200" cy="85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27000" lvl="0" indent="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fi-FI" sz="4800" b="1" dirty="0">
                <a:solidFill>
                  <a:srgbClr val="000000"/>
                </a:solidFill>
              </a:rPr>
              <a:t>1. Suomen armeijan toiminta sodan alussa</a:t>
            </a:r>
            <a:endParaRPr sz="4800" b="1" dirty="0">
              <a:solidFill>
                <a:srgbClr val="000000"/>
              </a:solidFill>
            </a:endParaRPr>
          </a:p>
          <a:p>
            <a:pPr marL="984250" lvl="0" indent="-857250">
              <a:lnSpc>
                <a:spcPct val="110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Kun hyökkäys alkoi, Suomen joukot olivat valmiina puolustusasemissa itärajalla.</a:t>
            </a:r>
          </a:p>
          <a:p>
            <a:pPr marL="984250" lvl="0" indent="-857250">
              <a:lnSpc>
                <a:spcPct val="110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Puolustuslinjat kestivät puna-armeijan ensimmäiset hyökkäykset.</a:t>
            </a:r>
            <a:endParaRPr sz="4800" dirty="0">
              <a:solidFill>
                <a:srgbClr val="000000"/>
              </a:solidFill>
            </a:endParaRPr>
          </a:p>
          <a:p>
            <a:pPr marL="127000" lvl="0" indent="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fi-FI" sz="4800" dirty="0">
              <a:solidFill>
                <a:srgbClr val="000000"/>
              </a:solidFill>
            </a:endParaRPr>
          </a:p>
          <a:p>
            <a:pPr marL="127000" lvl="0" indent="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fi-FI" sz="4800" dirty="0">
              <a:solidFill>
                <a:srgbClr val="000000"/>
              </a:solidFill>
            </a:endParaRPr>
          </a:p>
          <a:p>
            <a:pPr marL="127000" lvl="0" indent="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fi-FI" sz="4800" b="1" dirty="0">
                <a:solidFill>
                  <a:srgbClr val="000000"/>
                </a:solidFill>
              </a:rPr>
              <a:t>2. Suomalaisten taktinen osaaminen</a:t>
            </a:r>
          </a:p>
          <a:p>
            <a:pPr marL="984250" lvl="0" indent="-857250">
              <a:lnSpc>
                <a:spcPct val="110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Suomalaiset tuhosivat vetäytyessään rakennukset ja sillat.</a:t>
            </a:r>
          </a:p>
          <a:p>
            <a:pPr marL="984250" lvl="0" indent="-857250">
              <a:lnSpc>
                <a:spcPct val="110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Maastoa ja liikkuvuutta hyödynnettiin talviolosuhteissa (esim. motit ja hiihtojoukot). </a:t>
            </a:r>
            <a:endParaRPr sz="4800" dirty="0">
              <a:solidFill>
                <a:srgbClr val="000000"/>
              </a:solidFill>
            </a:endParaRP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Forum Historia 3, Luku 12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Miksi Suomi vältti miehityksen talvisodassa?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26"/>
            <a:ext cx="21031200" cy="85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27000" lvl="0" indent="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fi-FI" sz="4800" b="1" dirty="0">
                <a:solidFill>
                  <a:srgbClr val="000000"/>
                </a:solidFill>
              </a:rPr>
              <a:t>3. Puna-armeijan heikkoudet</a:t>
            </a:r>
            <a:endParaRPr sz="4800" b="1" dirty="0">
              <a:solidFill>
                <a:srgbClr val="000000"/>
              </a:solidFill>
            </a:endParaRPr>
          </a:p>
          <a:p>
            <a:pPr marL="984250" lvl="0" indent="-857250">
              <a:lnSpc>
                <a:spcPct val="110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Puna-armeijan joukot eivät tunteneet maasto-olosuhteita.</a:t>
            </a:r>
          </a:p>
          <a:p>
            <a:pPr marL="984250" lvl="0" indent="-857250">
              <a:lnSpc>
                <a:spcPct val="110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Joukkoja ei ollut varustettu talvisodankäyntiin.</a:t>
            </a:r>
            <a:endParaRPr sz="4800" dirty="0">
              <a:solidFill>
                <a:srgbClr val="000000"/>
              </a:solidFill>
            </a:endParaRPr>
          </a:p>
          <a:p>
            <a:pPr marL="984250" lvl="0" indent="-857250">
              <a:lnSpc>
                <a:spcPct val="110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Tiedustelu- ja vakoilutoiminta olivat antaneet väärän kuvan Suomen tilanteesta ja kommunistien kannatuksesta.</a:t>
            </a:r>
            <a:endParaRPr sz="4800" dirty="0">
              <a:solidFill>
                <a:srgbClr val="000000"/>
              </a:solidFill>
            </a:endParaRPr>
          </a:p>
          <a:p>
            <a:pPr marL="984250" lvl="0" indent="-857250">
              <a:lnSpc>
                <a:spcPct val="110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Puna-armeijan kokenut upseeristo oli tapettu Stalinin vainoissa, joten upseerit olivat kokemattomia.</a:t>
            </a:r>
            <a:endParaRPr sz="4800" dirty="0">
              <a:solidFill>
                <a:srgbClr val="000000"/>
              </a:solidFill>
            </a:endParaRPr>
          </a:p>
          <a:p>
            <a:pPr marL="984250" lvl="1" indent="-857250">
              <a:lnSpc>
                <a:spcPct val="110000"/>
              </a:lnSpc>
              <a:spcBef>
                <a:spcPts val="20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Upseerien päätöksiin vaikuttivat lisäksi poliittiset upseerit.</a:t>
            </a:r>
            <a:endParaRPr sz="4800" dirty="0">
              <a:solidFill>
                <a:srgbClr val="000000"/>
              </a:solidFill>
            </a:endParaRP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Forum Historia 3, Luku 12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96109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2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Miksi Suomi vältti miehityksen talvisodassa?</a:t>
            </a:r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27000" lvl="0" indent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fi-FI" sz="4800" b="1" dirty="0">
                <a:solidFill>
                  <a:srgbClr val="000000"/>
                </a:solidFill>
              </a:rPr>
              <a:t>4. Sotilasavun tarjoaminen Ranskasta ja Isosta-Britanniasta</a:t>
            </a:r>
            <a:endParaRPr sz="4800" b="1" dirty="0">
              <a:solidFill>
                <a:srgbClr val="000000"/>
              </a:solidFill>
            </a:endParaRPr>
          </a:p>
          <a:p>
            <a:pPr marL="984250" lvl="0" indent="-857250">
              <a:spcBef>
                <a:spcPts val="0"/>
              </a:spcBef>
              <a:buClr>
                <a:srgbClr val="000000"/>
              </a:buClr>
              <a:buSzPct val="10000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Stalin halusi välttää sodan länsiliittoutuneiden kanssa.</a:t>
            </a:r>
          </a:p>
          <a:p>
            <a:pPr marL="984250" lvl="0" indent="-857250">
              <a:spcBef>
                <a:spcPts val="0"/>
              </a:spcBef>
              <a:buClr>
                <a:srgbClr val="000000"/>
              </a:buClr>
              <a:buSzPct val="10000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Tämän vuoksi Stalin oli valmis rauhaan, kun Mannerheim-linja oli murrettu.</a:t>
            </a:r>
            <a:endParaRPr sz="4800" dirty="0">
              <a:solidFill>
                <a:srgbClr val="000000"/>
              </a:solidFill>
            </a:endParaRPr>
          </a:p>
          <a:p>
            <a:pPr marL="984250" lvl="0" indent="-85725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buChar char="•"/>
            </a:pPr>
            <a:endParaRPr sz="4800" dirty="0">
              <a:solidFill>
                <a:srgbClr val="000000"/>
              </a:solidFill>
            </a:endParaRPr>
          </a:p>
          <a:p>
            <a:pPr marL="127000" lvl="0" indent="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fi-FI" sz="4800" b="1" dirty="0">
                <a:solidFill>
                  <a:srgbClr val="000000"/>
                </a:solidFill>
              </a:rPr>
              <a:t>5. ”Talvisodan henki”</a:t>
            </a:r>
            <a:endParaRPr sz="4800" b="1" dirty="0">
              <a:solidFill>
                <a:srgbClr val="000000"/>
              </a:solidFill>
            </a:endParaRPr>
          </a:p>
          <a:p>
            <a:pPr marL="984250" lvl="0" indent="-85725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Suomessa oli voimakas yhteishenki, joka vaikutti taistelutahtoon.</a:t>
            </a:r>
          </a:p>
          <a:p>
            <a:pPr marL="984250" lvl="0" indent="-85725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Neuvostoliiton luoma Terijoen hallitus vahvisti yhtenäisyyttä.</a:t>
            </a:r>
          </a:p>
          <a:p>
            <a:pPr marL="984250" lvl="0" indent="-85725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Talvisodan henkeä on kuitenkin myös liioiteltu. Esimerkiksi Kainuussa tuettiin puna-armeijaa.</a:t>
            </a:r>
            <a:endParaRPr sz="4800" dirty="0">
              <a:solidFill>
                <a:srgbClr val="000000"/>
              </a:solidFill>
            </a:endParaRPr>
          </a:p>
        </p:txBody>
      </p:sp>
      <p:sp>
        <p:nvSpPr>
          <p:cNvPr id="102" name="Google Shape;102;p12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103" name="Google Shape;103;p12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Forum Historia 3, Luku 12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</Words>
  <Application>Microsoft Office PowerPoint</Application>
  <PresentationFormat>Mukautettu</PresentationFormat>
  <Paragraphs>34</Paragraphs>
  <Slides>4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Office-teema</vt:lpstr>
      <vt:lpstr>12. Maailman huomion keskipisteessä  Tietoisku: Miksi Suomi vältti miehityksen talvisodassa?</vt:lpstr>
      <vt:lpstr>Miksi Suomi vältti miehityksen talvisodassa?</vt:lpstr>
      <vt:lpstr>Miksi Suomi vältti miehityksen talvisodassa?</vt:lpstr>
      <vt:lpstr>Miksi Suomi vältti miehityksen talvisodassa?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Miksi Suomi vältti miehityksen talvisodassa</dc:title>
  <dc:creator>Kaartinen Minna</dc:creator>
  <cp:lastModifiedBy>Kaartinen Minna</cp:lastModifiedBy>
  <cp:revision>1</cp:revision>
  <dcterms:modified xsi:type="dcterms:W3CDTF">2022-11-29T09:51:19Z</dcterms:modified>
</cp:coreProperties>
</file>