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317760" y="224820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5936760" y="224820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99120" y="427356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317760" y="427356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5936760" y="4273560"/>
            <a:ext cx="249372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8320" y="570240"/>
            <a:ext cx="7755840" cy="488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1ca75"/>
              </a:gs>
            </a:gsLst>
            <a:path path="rect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Muokkaa tekstin perustyylejä napsauttamalla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lvl="1" marL="777240" indent="-365400">
              <a:lnSpc>
                <a:spcPct val="100000"/>
              </a:lnSpc>
              <a:spcBef>
                <a:spcPts val="439"/>
              </a:spcBef>
              <a:buClr>
                <a:srgbClr val="873624"/>
              </a:buClr>
              <a:buFont typeface="Wingdings" charset="2"/>
              <a:buChar char=""/>
            </a:pPr>
            <a:r>
              <a:rPr b="0" lang="fi-FI" sz="2200" spc="-1" strike="noStrike">
                <a:solidFill>
                  <a:srgbClr val="262626"/>
                </a:solidFill>
                <a:latin typeface="Book Antiqua"/>
              </a:rPr>
              <a:t>toinen taso</a:t>
            </a:r>
            <a:endParaRPr b="0" lang="fi-FI" sz="2200" spc="-1" strike="noStrike">
              <a:solidFill>
                <a:srgbClr val="262626"/>
              </a:solidFill>
              <a:latin typeface="Book Antiqua"/>
            </a:endParaRPr>
          </a:p>
          <a:p>
            <a:pPr lvl="2" marL="1143000" indent="-365400">
              <a:lnSpc>
                <a:spcPct val="100000"/>
              </a:lnSpc>
              <a:spcBef>
                <a:spcPts val="400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000" spc="-1" strike="noStrike">
                <a:solidFill>
                  <a:srgbClr val="262626"/>
                </a:solidFill>
                <a:latin typeface="Book Antiqua"/>
              </a:rPr>
              <a:t>kolmas taso</a:t>
            </a:r>
            <a:endParaRPr b="0" lang="fi-FI" sz="2000" spc="-1" strike="noStrike">
              <a:solidFill>
                <a:srgbClr val="262626"/>
              </a:solidFill>
              <a:latin typeface="Book Antiqua"/>
            </a:endParaRPr>
          </a:p>
          <a:p>
            <a:pPr lvl="3" marL="1508760" indent="-31968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1800" spc="-1" strike="noStrike">
                <a:solidFill>
                  <a:srgbClr val="262626"/>
                </a:solidFill>
                <a:latin typeface="Book Antiqua"/>
              </a:rPr>
              <a:t>neljäs taso</a:t>
            </a:r>
            <a:endParaRPr b="0" lang="fi-FI" sz="1800" spc="-1" strike="noStrike">
              <a:solidFill>
                <a:srgbClr val="262626"/>
              </a:solidFill>
              <a:latin typeface="Book Antiqua"/>
            </a:endParaRPr>
          </a:p>
          <a:p>
            <a:pPr lvl="4" marL="1828800" indent="-31968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1600" spc="-1" strike="noStrike">
                <a:solidFill>
                  <a:srgbClr val="262626"/>
                </a:solidFill>
                <a:latin typeface="Book Antiqua"/>
              </a:rPr>
              <a:t>viides taso</a:t>
            </a:r>
            <a:endParaRPr b="0" lang="fi-FI" sz="16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60360" y="616140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2AE0BD7-D091-4205-B721-178EFE387972}" type="datetime">
              <a:rPr b="0" lang="fi-FI" sz="1200" spc="-1" strike="noStrike">
                <a:solidFill>
                  <a:srgbClr val="895d1d"/>
                </a:solidFill>
                <a:latin typeface="Book Antiqua"/>
              </a:rPr>
              <a:t>22.2.2022</a:t>
            </a:fld>
            <a:endParaRPr b="0" lang="fi-F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16140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639120" y="616140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6AFADB7-D57A-4963-9308-9CB457CF3E8D}" type="slidenum">
              <a:rPr b="0" lang="fi-FI" sz="1200" spc="-1" strike="noStrike">
                <a:solidFill>
                  <a:srgbClr val="895d1d"/>
                </a:solidFill>
                <a:latin typeface="Book Antiqua"/>
              </a:rPr>
              <a:t>&lt;numero&gt;</a:t>
            </a:fld>
            <a:endParaRPr b="0" lang="fi-FI" sz="12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fi-FI" sz="5400" spc="-1" strike="noStrike">
                <a:solidFill>
                  <a:srgbClr val="895d1d"/>
                </a:solidFill>
                <a:latin typeface="Book Antiqua"/>
              </a:rPr>
              <a:t>Muokkaa perustyyl. napsautt.</a:t>
            </a:r>
            <a:endParaRPr b="0" lang="fi-FI" sz="5400" spc="-1" strike="noStrike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1172520" y="1392120"/>
            <a:ext cx="6779160" cy="913320"/>
            <a:chOff x="1172520" y="1392120"/>
            <a:chExt cx="6779160" cy="913320"/>
          </a:xfrm>
        </p:grpSpPr>
        <p:sp>
          <p:nvSpPr>
            <p:cNvPr id="7" name="CustomShape 8"/>
            <p:cNvSpPr/>
            <p:nvPr/>
          </p:nvSpPr>
          <p:spPr>
            <a:xfrm>
              <a:off x="4152240" y="1392120"/>
              <a:ext cx="866880" cy="9133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0" lang="fi-FI" sz="5400" spc="-1" strike="noStrike">
                  <a:solidFill>
                    <a:srgbClr val="dba455"/>
                  </a:solidFill>
                  <a:latin typeface="Wingdings"/>
                </a:rPr>
                <a:t></a:t>
              </a:r>
              <a:endParaRPr b="0" lang="fi-FI" sz="5400" spc="-1" strike="noStrike">
                <a:latin typeface="Arial"/>
              </a:endParaRPr>
            </a:p>
          </p:txBody>
        </p:sp>
        <p:sp>
          <p:nvSpPr>
            <p:cNvPr id="8" name="Line 9"/>
            <p:cNvSpPr/>
            <p:nvPr/>
          </p:nvSpPr>
          <p:spPr>
            <a:xfrm flipH="1" flipV="1">
              <a:off x="1172520" y="1936080"/>
              <a:ext cx="3119760" cy="180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" name="Line 10"/>
            <p:cNvSpPr/>
            <p:nvPr/>
          </p:nvSpPr>
          <p:spPr>
            <a:xfrm flipH="1" flipV="1">
              <a:off x="4831920" y="1933200"/>
              <a:ext cx="3119760" cy="144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Millainen oli Suomen sodan tausta?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Napoleon yritti kukistaa Englannin mannemaansulkemuksella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Tilsitin sopimuksessa 1807 Napoleon ja Aleksanteri sopivat että Venäjä pakottaa Ruotsin mannermaansulkemukseen uhkaamalla valloittaa Suomen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 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fi-FI" sz="5400" spc="-1" strike="noStrike" u="sng">
                <a:solidFill>
                  <a:srgbClr val="895d1d"/>
                </a:solidFill>
                <a:uFillTx/>
                <a:latin typeface="Book Antiqua"/>
              </a:rPr>
              <a:t>Suomen sota</a:t>
            </a:r>
            <a:r>
              <a:rPr b="0" lang="fi-FI" sz="5400" spc="-1" strike="noStrike">
                <a:solidFill>
                  <a:srgbClr val="895d1d"/>
                </a:solidFill>
                <a:latin typeface="Book Antiqua"/>
              </a:rPr>
              <a:t> s. 10-16</a:t>
            </a:r>
            <a:endParaRPr b="0" lang="fi-FI" sz="54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395640" y="260640"/>
            <a:ext cx="8290800" cy="586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Sotatapahtumat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Suomen puolustussuunnitelma: armeija vetäytyy Pohjanmaalle odottamaan apujoukkoja Ruotsista, joiden maihinnousun turvaavat Viapori ja Svartholma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Venäläiset hyökkäsivät helmikuussa 1808 Kymijoella ja Savossa ja etenivät Pojanmaalle suomalaisten vetäytyessä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Siikajoella saavutetun voiton jälkeen suomalaiset ajoivat venäläiset Savoon asti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Sodan ratkaisu tuli toukokuussa kun Viapori ja Svartholma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14.9 tappio Oravaisissa ja uusi perääntyminen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 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III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Sodan seuraukset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Porvoon valtiopäivät maaliskuussa 1809, jossa Aleksanteri I antoi hallitsijanvakuutuksen ja säädyt vannoivat keisarille uskollisuutta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Suomi sai autonomian eli sisäisen itsehallinnon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Suomea alettiin kutsua autonomiseksi suuriruhtinaskunnaksi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Haminan rauha syyskuussa 1809 jossa Suomi luovutettiin Venäjälle  Tornion- ja Muonionjokea  sekä Ahvenanmaata myöten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Yli 600-vuotinen yhteys Suomen ja Ruotsin välillä katkesi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IV Mikä Suomessa muuttui?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AutoNum type="alphaLcParenR"/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Taloudelliset muutokset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Verot Suomesta Suomen tarpeisiin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Tulliraja ulkomaita vastaan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Oma budjetti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 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7" dur="indefinite" restart="never" nodeType="tmRoot">
          <p:childTnLst>
            <p:seq>
              <p:cTn id="78" dur="indefinite" nodeType="mainSeq">
                <p:childTnLst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395640" y="260640"/>
            <a:ext cx="8290800" cy="5865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b) Hallinnolliset muutokset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Oma keskushallinto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Valta suomalaisille virkamiehille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Ei asevelvollisuutta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Vanha Suomi liitettiin Suomeen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 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</TotalTime>
  <Application>LibreOffice/6.3.5.2$Windows_X86_64 LibreOffice_project/dd0751754f11728f69b42ee2af66670068624673</Application>
  <Words>200</Words>
  <Paragraphs>30</Paragraphs>
  <Company>Aajärven kaupunki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2013-02-18T12:40:09Z</dcterms:created>
  <dc:creator>Opettaja</dc:creator>
  <dc:description/>
  <dc:language>fi-FI</dc:language>
  <cp:lastModifiedBy>Minna</cp:lastModifiedBy>
  <cp:lastPrinted>2018-01-08T08:56:50Z</cp:lastPrinted>
  <dcterms:modified xsi:type="dcterms:W3CDTF">2021-01-06T11:45:55Z</dcterms:modified>
  <cp:revision>19</cp:revision>
  <dc:subject/>
  <dc:title>Suomen sota s. 15-23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Aajärven kaupunki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