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98858185-32A2-4DBB-8A57-9D58BA0779F4}" type="datetimeFigureOut">
              <a:rPr lang="fi-FI" smtClean="0"/>
              <a:t>6.1.2021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2391246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98858185-32A2-4DBB-8A57-9D58BA0779F4}" type="datetimeFigureOut">
              <a:rPr lang="fi-FI" smtClean="0"/>
              <a:t>6.1.2021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1886967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98858185-32A2-4DBB-8A57-9D58BA0779F4}" type="datetimeFigureOut">
              <a:rPr lang="fi-FI" smtClean="0"/>
              <a:t>6.1.2021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2097314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98858185-32A2-4DBB-8A57-9D58BA0779F4}" type="datetimeFigureOut">
              <a:rPr lang="fi-FI" smtClean="0"/>
              <a:t>6.1.2021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223132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98858185-32A2-4DBB-8A57-9D58BA0779F4}" type="datetimeFigureOut">
              <a:rPr lang="fi-FI" smtClean="0"/>
              <a:t>6.1.2021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1992346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98858185-32A2-4DBB-8A57-9D58BA0779F4}" type="datetimeFigureOut">
              <a:rPr lang="fi-FI" smtClean="0"/>
              <a:t>6.1.2021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257217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98858185-32A2-4DBB-8A57-9D58BA0779F4}" type="datetimeFigureOut">
              <a:rPr lang="fi-FI" smtClean="0"/>
              <a:t>6.1.2021</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3793446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98858185-32A2-4DBB-8A57-9D58BA0779F4}" type="datetimeFigureOut">
              <a:rPr lang="fi-FI" smtClean="0"/>
              <a:t>6.1.2021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2545572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98858185-32A2-4DBB-8A57-9D58BA0779F4}" type="datetimeFigureOut">
              <a:rPr lang="fi-FI" smtClean="0"/>
              <a:t>6.1.2021</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5377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98858185-32A2-4DBB-8A57-9D58BA0779F4}" type="datetimeFigureOut">
              <a:rPr lang="fi-FI" smtClean="0"/>
              <a:t>6.1.2021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3961141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98858185-32A2-4DBB-8A57-9D58BA0779F4}" type="datetimeFigureOut">
              <a:rPr lang="fi-FI" smtClean="0"/>
              <a:t>6.1.2021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3E3A606-AE95-4CB8-9AE2-F05C35F553DE}" type="slidenum">
              <a:rPr lang="fi-FI" smtClean="0"/>
              <a:t>‹#›</a:t>
            </a:fld>
            <a:endParaRPr lang="fi-FI"/>
          </a:p>
        </p:txBody>
      </p:sp>
    </p:spTree>
    <p:extLst>
      <p:ext uri="{BB962C8B-B14F-4D97-AF65-F5344CB8AC3E}">
        <p14:creationId xmlns:p14="http://schemas.microsoft.com/office/powerpoint/2010/main" val="375841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58185-32A2-4DBB-8A57-9D58BA0779F4}" type="datetimeFigureOut">
              <a:rPr lang="fi-FI" smtClean="0"/>
              <a:t>6.1.2021</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3A606-AE95-4CB8-9AE2-F05C35F553DE}" type="slidenum">
              <a:rPr lang="fi-FI" smtClean="0"/>
              <a:t>‹#›</a:t>
            </a:fld>
            <a:endParaRPr lang="fi-FI"/>
          </a:p>
        </p:txBody>
      </p:sp>
    </p:spTree>
    <p:extLst>
      <p:ext uri="{BB962C8B-B14F-4D97-AF65-F5344CB8AC3E}">
        <p14:creationId xmlns:p14="http://schemas.microsoft.com/office/powerpoint/2010/main" val="1227235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normAutofit/>
          </a:bodyPr>
          <a:lstStyle/>
          <a:p>
            <a:r>
              <a:rPr lang="fi-FI" u="sng" dirty="0" smtClean="0"/>
              <a:t>Itsenäisen Suomen historia HI 03</a:t>
            </a:r>
            <a:endParaRPr lang="fi-FI" u="sng" dirty="0"/>
          </a:p>
        </p:txBody>
      </p:sp>
      <p:sp>
        <p:nvSpPr>
          <p:cNvPr id="5" name="Sisällön paikkamerkki 4"/>
          <p:cNvSpPr>
            <a:spLocks noGrp="1"/>
          </p:cNvSpPr>
          <p:nvPr>
            <p:ph sz="half" idx="1"/>
          </p:nvPr>
        </p:nvSpPr>
        <p:spPr/>
        <p:txBody>
          <a:bodyPr>
            <a:normAutofit fontScale="70000" lnSpcReduction="20000"/>
          </a:bodyPr>
          <a:lstStyle/>
          <a:p>
            <a:pPr marL="0" indent="0">
              <a:buNone/>
            </a:pPr>
            <a:r>
              <a:rPr lang="fi-FI" u="sng" dirty="0" smtClean="0"/>
              <a:t>Tavoitteet</a:t>
            </a:r>
            <a:r>
              <a:rPr lang="fi-FI" dirty="0" smtClean="0"/>
              <a:t>:</a:t>
            </a:r>
          </a:p>
          <a:p>
            <a:pPr marL="0" indent="0">
              <a:buNone/>
            </a:pPr>
            <a:r>
              <a:rPr lang="fi-FI" dirty="0" smtClean="0"/>
              <a:t>Opitaan Suomen historian keskeiset murrosvaiheet 1800-, 1900- ja 2000-luvuilla ja niiden vaikutukset nykyaikaan</a:t>
            </a:r>
            <a:r>
              <a:rPr lang="fi-FI" dirty="0" smtClean="0"/>
              <a:t>.</a:t>
            </a:r>
          </a:p>
          <a:p>
            <a:pPr marL="0" indent="0">
              <a:buNone/>
            </a:pPr>
            <a:r>
              <a:rPr lang="fi-FI" dirty="0" smtClean="0"/>
              <a:t>Harjoitetaan sekä historian tietoja että taitoja. Historian tiedoilla tarkoitan historiallisten tapahtumien tuntemusta ja historian taidoilla kykyä kriittisyyteen, syiden ja seurausten ymmärtämistä, muutoksen ja jatkuvuuden hahmottamista, kykyä eläytyä menneisyyden ihmisen toimintaan ja ajan hahmottamista. </a:t>
            </a:r>
            <a:r>
              <a:rPr lang="fi-FI" dirty="0"/>
              <a:t>Kykyä analysoida, tulkita ja tuottaa erilaisia tekstejä ja esityksiä.</a:t>
            </a:r>
          </a:p>
          <a:p>
            <a:pPr marL="0" indent="0">
              <a:buNone/>
            </a:pPr>
            <a:endParaRPr lang="fi-FI" dirty="0" smtClean="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7607" y="1628800"/>
            <a:ext cx="4564681"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986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u="sng" dirty="0" smtClean="0"/>
              <a:t>Itsenäisen Suomen historia HI 03</a:t>
            </a:r>
            <a:endParaRPr lang="fi-FI" u="sng" dirty="0"/>
          </a:p>
        </p:txBody>
      </p:sp>
      <p:sp>
        <p:nvSpPr>
          <p:cNvPr id="3" name="Sisällön paikkamerkki 2"/>
          <p:cNvSpPr>
            <a:spLocks noGrp="1"/>
          </p:cNvSpPr>
          <p:nvPr>
            <p:ph sz="half" idx="1"/>
          </p:nvPr>
        </p:nvSpPr>
        <p:spPr>
          <a:xfrm>
            <a:off x="457200" y="1537670"/>
            <a:ext cx="3937392" cy="4588493"/>
          </a:xfrm>
        </p:spPr>
        <p:txBody>
          <a:bodyPr>
            <a:normAutofit fontScale="70000" lnSpcReduction="20000"/>
          </a:bodyPr>
          <a:lstStyle/>
          <a:p>
            <a:pPr marL="0" indent="0">
              <a:buNone/>
            </a:pPr>
            <a:endParaRPr lang="fi-FI" dirty="0" smtClean="0"/>
          </a:p>
          <a:p>
            <a:pPr marL="0" indent="0">
              <a:buNone/>
            </a:pPr>
            <a:r>
              <a:rPr lang="fi-FI" dirty="0" smtClean="0"/>
              <a:t>Opitaan ymmärtämään historian tulkinnallisuus eli se, että historiallinen ”totuus” saattaa vaihdella sen mukaan, mistä näkökulmasta tapahtumia tarkastellaan. </a:t>
            </a:r>
          </a:p>
          <a:p>
            <a:pPr marL="0" indent="0">
              <a:buNone/>
            </a:pPr>
            <a:endParaRPr lang="fi-FI" dirty="0"/>
          </a:p>
          <a:p>
            <a:pPr marL="0" indent="0">
              <a:buNone/>
            </a:pPr>
            <a:r>
              <a:rPr lang="fi-FI" dirty="0" smtClean="0"/>
              <a:t>Tulkinnallisuuteen vaikuttaa myös se, että historiallisia tapahtumia käytetään usein politiikan välineenä eli tukemaan jonkin tahon poliittisia tavoitteita.</a:t>
            </a:r>
          </a:p>
          <a:p>
            <a:pPr marL="0" indent="0">
              <a:buNone/>
            </a:pPr>
            <a:endParaRPr lang="fi-FI" dirty="0" smtClean="0"/>
          </a:p>
          <a:p>
            <a:pPr marL="0" indent="0">
              <a:buNone/>
            </a:pPr>
            <a:r>
              <a:rPr lang="fi-FI" dirty="0" smtClean="0"/>
              <a:t> </a:t>
            </a:r>
            <a:endParaRPr lang="fi-FI" dirty="0" smtClean="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94592" y="1537670"/>
            <a:ext cx="4749408" cy="4045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47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normAutofit/>
          </a:bodyPr>
          <a:lstStyle/>
          <a:p>
            <a:r>
              <a:rPr lang="fi-FI" u="sng" dirty="0" smtClean="0"/>
              <a:t>Itsenäisen Suomen historia HI 03</a:t>
            </a:r>
            <a:endParaRPr lang="fi-FI" u="sng" dirty="0"/>
          </a:p>
        </p:txBody>
      </p:sp>
      <p:sp>
        <p:nvSpPr>
          <p:cNvPr id="6" name="Sisällön paikkamerkki 5"/>
          <p:cNvSpPr>
            <a:spLocks noGrp="1"/>
          </p:cNvSpPr>
          <p:nvPr>
            <p:ph sz="half" idx="1"/>
          </p:nvPr>
        </p:nvSpPr>
        <p:spPr/>
        <p:txBody>
          <a:bodyPr>
            <a:normAutofit fontScale="85000" lnSpcReduction="20000"/>
          </a:bodyPr>
          <a:lstStyle/>
          <a:p>
            <a:pPr marL="0" indent="0">
              <a:buNone/>
            </a:pPr>
            <a:r>
              <a:rPr lang="fi-FI" u="sng" dirty="0" smtClean="0"/>
              <a:t>Työsuunnitelma</a:t>
            </a:r>
          </a:p>
          <a:p>
            <a:pPr marL="0" indent="0">
              <a:buNone/>
            </a:pPr>
            <a:r>
              <a:rPr lang="fi-FI" dirty="0" smtClean="0"/>
              <a:t>Kurssin työmuotoina ovat opettajajohtoinen opetus, </a:t>
            </a:r>
            <a:r>
              <a:rPr lang="fi-FI" dirty="0" smtClean="0"/>
              <a:t>erilaiset tehtävät</a:t>
            </a:r>
            <a:r>
              <a:rPr lang="fi-FI" dirty="0" smtClean="0"/>
              <a:t>, </a:t>
            </a:r>
            <a:r>
              <a:rPr lang="fi-FI" dirty="0" smtClean="0"/>
              <a:t>käsitekartat</a:t>
            </a:r>
            <a:r>
              <a:rPr lang="fi-FI" dirty="0" smtClean="0"/>
              <a:t>, parityöt jne.</a:t>
            </a:r>
            <a:endParaRPr lang="fi-FI" dirty="0"/>
          </a:p>
          <a:p>
            <a:pPr marL="0" indent="0">
              <a:buNone/>
            </a:pPr>
            <a:r>
              <a:rPr lang="fi-FI" dirty="0" smtClean="0"/>
              <a:t>Opetuksessa ja tehtävissä käytän erilaisia verkkoympäristöstä löytyviä tekstejä, tilastoja, karttoja, kuvia ja videomateriaaleja.</a:t>
            </a:r>
          </a:p>
          <a:p>
            <a:pPr marL="0" indent="0">
              <a:buNone/>
            </a:pPr>
            <a:r>
              <a:rPr lang="fi-FI" dirty="0" smtClean="0"/>
              <a:t>Tavoitteena on harjaannuttaa opiskelijoiden monilukutaitoa tiedon hankinnassa.</a:t>
            </a:r>
            <a:endParaRPr lang="fi-FI" dirty="0" smtClean="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53015" y="1824154"/>
            <a:ext cx="4411473" cy="3760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34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u="sng" dirty="0" smtClean="0"/>
              <a:t>Itsenäisen Suomen historia HI 03</a:t>
            </a:r>
            <a:endParaRPr lang="fi-FI" u="sng" dirty="0"/>
          </a:p>
        </p:txBody>
      </p:sp>
      <p:sp>
        <p:nvSpPr>
          <p:cNvPr id="3" name="Sisällön paikkamerkki 2"/>
          <p:cNvSpPr>
            <a:spLocks noGrp="1"/>
          </p:cNvSpPr>
          <p:nvPr>
            <p:ph sz="half" idx="1"/>
          </p:nvPr>
        </p:nvSpPr>
        <p:spPr/>
        <p:txBody>
          <a:bodyPr>
            <a:normAutofit/>
          </a:bodyPr>
          <a:lstStyle/>
          <a:p>
            <a:pPr marL="0" indent="0">
              <a:buNone/>
            </a:pPr>
            <a:r>
              <a:rPr lang="fi-FI" dirty="0" smtClean="0"/>
              <a:t>Kurssin materiaalit ja tehtävät ovat </a:t>
            </a:r>
            <a:r>
              <a:rPr lang="fi-FI" dirty="0" err="1" smtClean="0"/>
              <a:t>Peda.netissä</a:t>
            </a:r>
            <a:r>
              <a:rPr lang="fi-FI" dirty="0" smtClean="0"/>
              <a:t> kurssin sivulla. Sivulta löytyvät myös linkit erilaisiin hyödynnettäviin sähköisiin materiaaleihin. Kurssin palautettavat tehtävät myös palautetaan </a:t>
            </a:r>
            <a:r>
              <a:rPr lang="fi-FI" dirty="0" err="1" smtClean="0"/>
              <a:t>Peda.netin</a:t>
            </a:r>
            <a:r>
              <a:rPr lang="fi-FI" dirty="0" smtClean="0"/>
              <a:t> palautuskansioihin.</a:t>
            </a:r>
            <a:endParaRPr lang="fi-FI" dirty="0" smtClean="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772816"/>
            <a:ext cx="4472176" cy="381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095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u="sng" dirty="0" smtClean="0"/>
              <a:t>Itsenäisen Suomen historia HI 03</a:t>
            </a:r>
            <a:endParaRPr lang="fi-FI" u="sng" dirty="0"/>
          </a:p>
        </p:txBody>
      </p:sp>
      <p:sp>
        <p:nvSpPr>
          <p:cNvPr id="3" name="Sisällön paikkamerkki 2"/>
          <p:cNvSpPr>
            <a:spLocks noGrp="1"/>
          </p:cNvSpPr>
          <p:nvPr>
            <p:ph sz="half" idx="1"/>
          </p:nvPr>
        </p:nvSpPr>
        <p:spPr/>
        <p:txBody>
          <a:bodyPr>
            <a:normAutofit fontScale="85000" lnSpcReduction="20000"/>
          </a:bodyPr>
          <a:lstStyle/>
          <a:p>
            <a:pPr marL="0" indent="0">
              <a:buNone/>
            </a:pPr>
            <a:r>
              <a:rPr lang="fi-FI" u="sng" dirty="0" smtClean="0"/>
              <a:t>Arviointi</a:t>
            </a:r>
          </a:p>
          <a:p>
            <a:pPr marL="0" indent="0">
              <a:buNone/>
            </a:pPr>
            <a:r>
              <a:rPr lang="fi-FI" dirty="0" smtClean="0"/>
              <a:t>Koe on merkittävin arvosanaan vaikuttava yksittäinen tekijä.</a:t>
            </a:r>
          </a:p>
          <a:p>
            <a:pPr marL="0" indent="0">
              <a:buNone/>
            </a:pPr>
            <a:r>
              <a:rPr lang="fi-FI" dirty="0" smtClean="0"/>
              <a:t>Jatkuva näyttö: tuntiaktiivisuus (viittaaminen, opetuksen seuraaminen, osanotto keskusteluihin, opetusta ja oppimista tukeva käyttäytyminen), läksyt, kiinnostuneisuus ja harrastuneisuus oppiainetta kohtaan. Poissaolot ja myöhästelyt alentavat arvosanaa.</a:t>
            </a:r>
            <a:endParaRPr lang="fi-FI"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843233"/>
            <a:ext cx="4388296" cy="374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17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241</Words>
  <Application>Microsoft Office PowerPoint</Application>
  <PresentationFormat>On-screen Show (4:3)</PresentationFormat>
  <Paragraphs>22</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Office-teema</vt:lpstr>
      <vt:lpstr>Itsenäisen Suomen historia HI 03</vt:lpstr>
      <vt:lpstr>Itsenäisen Suomen historia HI 03</vt:lpstr>
      <vt:lpstr>Itsenäisen Suomen historia HI 03</vt:lpstr>
      <vt:lpstr>Itsenäisen Suomen historia HI 03</vt:lpstr>
      <vt:lpstr>Itsenäisen Suomen historia HI 03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Suomen historian käännekohtia HI4</dc:title>
  <dc:creator>Opettaja</dc:creator>
  <cp:lastModifiedBy>Minna</cp:lastModifiedBy>
  <cp:revision>19</cp:revision>
  <dcterms:created xsi:type="dcterms:W3CDTF">2015-04-13T05:48:13Z</dcterms:created>
  <dcterms:modified xsi:type="dcterms:W3CDTF">2021-01-06T11:00:21Z</dcterms:modified>
</cp:coreProperties>
</file>