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53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4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58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15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53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23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73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26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65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51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468B-830C-4E11-9264-A05FE95D33CB}" type="datetimeFigureOut">
              <a:rPr lang="fi-FI" smtClean="0"/>
              <a:t>31.3.2020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1982-9248-43DC-8899-02619BB46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39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15. </a:t>
            </a:r>
            <a:r>
              <a:rPr lang="fi-FI" u="sng" dirty="0" smtClean="0"/>
              <a:t>Kekkosen Suomesta Euroopan unionin jäseneksi</a:t>
            </a:r>
            <a:endParaRPr lang="fi-FI" u="sng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u="sng" dirty="0" smtClean="0"/>
              <a:t>Kekkosesta </a:t>
            </a:r>
            <a:r>
              <a:rPr lang="fi-FI" u="sng" dirty="0" smtClean="0"/>
              <a:t>Koivistoon 1982. </a:t>
            </a:r>
            <a:r>
              <a:rPr lang="fi-FI" u="sng" dirty="0" smtClean="0"/>
              <a:t>Miten poliittinen kulttuuri muuttui?</a:t>
            </a:r>
          </a:p>
          <a:p>
            <a:pPr marL="0" indent="0">
              <a:buNone/>
            </a:pPr>
            <a:endParaRPr lang="fi-FI" u="sng" dirty="0" smtClean="0"/>
          </a:p>
          <a:p>
            <a:pPr>
              <a:buFontTx/>
              <a:buChar char="-"/>
            </a:pPr>
            <a:r>
              <a:rPr lang="fi-FI" dirty="0" smtClean="0"/>
              <a:t>Sisäpolitiikassa parlamentaarisen demokratian suuntaan</a:t>
            </a:r>
          </a:p>
          <a:p>
            <a:pPr>
              <a:buFontTx/>
              <a:buChar char="-"/>
            </a:pPr>
            <a:r>
              <a:rPr lang="fi-FI" dirty="0" smtClean="0"/>
              <a:t>Presidentin oikeus hajottaa eduskunta oma-aloitteisesti evättiin ja presidentin toimikaudet rajattiin kahteen</a:t>
            </a:r>
          </a:p>
          <a:p>
            <a:pPr>
              <a:buFontTx/>
              <a:buChar char="-"/>
            </a:pPr>
            <a:r>
              <a:rPr lang="fi-FI" dirty="0" smtClean="0"/>
              <a:t>Siirryttiin enemmistöhallituksiin ja hallitukset muodostettiin vaalituloksen eikä presidentin toiveiden mukaan</a:t>
            </a:r>
          </a:p>
          <a:p>
            <a:pPr>
              <a:buFontTx/>
              <a:buChar char="-"/>
            </a:pPr>
            <a:r>
              <a:rPr lang="fi-FI" dirty="0" smtClean="0"/>
              <a:t>Kokoomuksesta tuli hallituskelpoinen</a:t>
            </a:r>
          </a:p>
          <a:p>
            <a:pPr>
              <a:buFontTx/>
              <a:buChar char="-"/>
            </a:pPr>
            <a:r>
              <a:rPr lang="fi-FI" dirty="0" smtClean="0"/>
              <a:t>Koivisto piti kuitenkin ulkopoliittisen vallan tiukasti käsissään ja korosti Paasikiven – Kekkosen linjan jatkuvuutta reaalipoliittisista syistä</a:t>
            </a:r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2794" y="1600200"/>
            <a:ext cx="332941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u="sng" dirty="0" smtClean="0"/>
              <a:t>Neuvostoliiton hajoamisen aiheuttamat muutokset Suomessa</a:t>
            </a:r>
          </a:p>
          <a:p>
            <a:pPr>
              <a:buFontTx/>
              <a:buChar char="-"/>
            </a:pPr>
            <a:r>
              <a:rPr lang="fi-FI" dirty="0" smtClean="0"/>
              <a:t>1985 NL:n johtoon Gorbatshov, joka pyrki uudistamaan maan taloutta ja yhteiskuntaa</a:t>
            </a:r>
          </a:p>
          <a:p>
            <a:pPr>
              <a:buFontTx/>
              <a:buChar char="-"/>
            </a:pPr>
            <a:r>
              <a:rPr lang="fi-FI" dirty="0" smtClean="0"/>
              <a:t>NL:n talousvaikeudet ja heikentyminen, josta seurasi Itä-Euroopan maiden vapautuminen kommunismista</a:t>
            </a:r>
          </a:p>
          <a:p>
            <a:pPr>
              <a:buFontTx/>
              <a:buChar char="-"/>
            </a:pPr>
            <a:r>
              <a:rPr lang="fi-FI" dirty="0" smtClean="0"/>
              <a:t>NL tunnusti Suomen puolueettomuuden 1989 (ei vain pyrkimystä)</a:t>
            </a:r>
          </a:p>
          <a:p>
            <a:pPr>
              <a:buFontTx/>
              <a:buChar char="-"/>
            </a:pPr>
            <a:r>
              <a:rPr lang="fi-FI" dirty="0" smtClean="0"/>
              <a:t>Suomi Euroopan Neuvoston jäseneksi</a:t>
            </a:r>
          </a:p>
          <a:p>
            <a:pPr>
              <a:buFontTx/>
              <a:buChar char="-"/>
            </a:pPr>
            <a:r>
              <a:rPr lang="fi-FI" dirty="0" smtClean="0"/>
              <a:t>1990 Saksojen yhdistyminen ja kylmän sodan päättyminen</a:t>
            </a:r>
          </a:p>
          <a:p>
            <a:pPr>
              <a:buFontTx/>
              <a:buChar char="-"/>
            </a:pPr>
            <a:r>
              <a:rPr lang="fi-FI" dirty="0" smtClean="0"/>
              <a:t>Suomi katsoi, että Pariisin rauhansopimuksen Suomen sotilasvoimaa koskevat artiklat olivat menettäneet merkityksensä ja että YYA-sopimuksen Saksaa koskevat pykälät olivat vanhentuneet</a:t>
            </a:r>
          </a:p>
          <a:p>
            <a:pPr marL="0" indent="0">
              <a:buNone/>
            </a:pPr>
            <a:endParaRPr lang="fi-FI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199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fi-FI" dirty="0" smtClean="0"/>
              <a:t>1990 Baltian maat itsenäistyivät</a:t>
            </a:r>
          </a:p>
          <a:p>
            <a:pPr>
              <a:buFontTx/>
              <a:buChar char="-"/>
            </a:pPr>
            <a:r>
              <a:rPr lang="fi-FI" dirty="0" smtClean="0"/>
              <a:t>Suomi suhtautui varovaisesti Baltian maiden itsenäistymiseen, vaikka Baltiassa odotettiin suurempaa tukea</a:t>
            </a:r>
          </a:p>
          <a:p>
            <a:pPr>
              <a:buFontTx/>
              <a:buChar char="-"/>
            </a:pPr>
            <a:r>
              <a:rPr lang="fi-FI" dirty="0" smtClean="0"/>
              <a:t>Elok. 1991 vanhoillisten vallankaappausyritys, jonka Venäjän federaation johtaja Jeltsin kukisti</a:t>
            </a:r>
          </a:p>
          <a:p>
            <a:pPr>
              <a:buFontTx/>
              <a:buChar char="-"/>
            </a:pPr>
            <a:r>
              <a:rPr lang="fi-FI" dirty="0" smtClean="0"/>
              <a:t>Tämän jälkeen Koivisto päätti, että YYA-sopimuksesta olisi päästävä eroon ja saatava uusi sopimus itänaapurin kanssa, oli myös haettava EU:n jäsenyyttä</a:t>
            </a:r>
          </a:p>
          <a:p>
            <a:pPr>
              <a:buFontTx/>
              <a:buChar char="-"/>
            </a:pPr>
            <a:r>
              <a:rPr lang="fi-FI" dirty="0" smtClean="0"/>
              <a:t>NL hajosi jouluk. 1991, jolloin sopimuksesta päästiin eroon</a:t>
            </a:r>
          </a:p>
          <a:p>
            <a:pPr>
              <a:buFontTx/>
              <a:buChar char="-"/>
            </a:pPr>
            <a:r>
              <a:rPr lang="fi-FI" dirty="0" smtClean="0"/>
              <a:t>Sopimus korvattiin Venäjän federaation kanssa uudella sopimuksella, jossa ei ollut pykäliä mahdollisesta sotilaallisesta avunannosta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5976" y="1844824"/>
            <a:ext cx="4536504" cy="34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u="sng" dirty="0" smtClean="0"/>
              <a:t>Suomi Euroopan unionin jäsenyyteen</a:t>
            </a:r>
            <a:endParaRPr lang="fi-FI" u="sng" dirty="0"/>
          </a:p>
          <a:p>
            <a:pPr>
              <a:buFontTx/>
              <a:buChar char="-"/>
            </a:pPr>
            <a:r>
              <a:rPr lang="fi-FI" dirty="0" smtClean="0"/>
              <a:t>Suomi jätti jäsenyyshakemuksen 1992</a:t>
            </a:r>
          </a:p>
          <a:p>
            <a:pPr>
              <a:buFontTx/>
              <a:buChar char="-"/>
            </a:pPr>
            <a:r>
              <a:rPr lang="fi-FI" dirty="0" smtClean="0"/>
              <a:t>Hakupäätöksen taustalla ensisijaisesti Suomen turvallisuus</a:t>
            </a:r>
          </a:p>
          <a:p>
            <a:pPr>
              <a:buFontTx/>
              <a:buChar char="-"/>
            </a:pPr>
            <a:r>
              <a:rPr lang="fi-FI" dirty="0" smtClean="0"/>
              <a:t>NL:n hajoaminen mahdollisti jäsenyyden ja kiinteämmät yhteydet Länsi-Eurooppaan</a:t>
            </a:r>
          </a:p>
          <a:p>
            <a:pPr>
              <a:buFontTx/>
              <a:buChar char="-"/>
            </a:pPr>
            <a:r>
              <a:rPr lang="fi-FI" dirty="0" smtClean="0"/>
              <a:t>Keskeinen syy jäsenyyden hakemiseen oli myös taloudellinen yhteistyö ja tullivapaa kauppa</a:t>
            </a:r>
          </a:p>
          <a:p>
            <a:pPr>
              <a:buFontTx/>
              <a:buChar char="-"/>
            </a:pPr>
            <a:r>
              <a:rPr lang="fi-FI" dirty="0" smtClean="0"/>
              <a:t>Hakuprosessin aikana myös EU:n yhteistyötä tiivistettiin, kun Maastrichtin sopimus astui voimaan</a:t>
            </a:r>
          </a:p>
          <a:p>
            <a:pPr marL="0" indent="0">
              <a:buNone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420888"/>
            <a:ext cx="4396680" cy="25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fi-FI" dirty="0" smtClean="0"/>
              <a:t>Suomessa käytiin voimakasta keskustelua jäsenyyden puolesta ja vastaan</a:t>
            </a:r>
          </a:p>
          <a:p>
            <a:pPr>
              <a:buFontTx/>
              <a:buChar char="-"/>
            </a:pPr>
            <a:r>
              <a:rPr lang="fi-FI" dirty="0" smtClean="0"/>
              <a:t>Jäsenyydestä järjestettiin neuvoa-antava kansanäänestys ja jäsenyyden kannattajat voittivat (56,9</a:t>
            </a:r>
            <a:r>
              <a:rPr lang="fi-FI" dirty="0" smtClean="0"/>
              <a:t>%)</a:t>
            </a:r>
          </a:p>
          <a:p>
            <a:pPr>
              <a:buFontTx/>
              <a:buChar char="-"/>
            </a:pPr>
            <a:r>
              <a:rPr lang="fi-FI" dirty="0" smtClean="0"/>
              <a:t>Kuvassa alueet, joissa enemmistö kannatti tai vastusti unionin jäsenyyttä. Mitä äänestystuloksesta voi päätellä?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Suomi liittyi EU:n jäseneksi vuoden 1995 alusta lukien</a:t>
            </a:r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5891" y="1601369"/>
            <a:ext cx="2603218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292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15. Kekkosen Suomesta Euroopan unionin jäseneksi</vt:lpstr>
      <vt:lpstr>PowerPoint Presentation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Kekkosen Suomesta Euroopan unionin jäseneksi</dc:title>
  <dc:creator>Your User Name</dc:creator>
  <cp:lastModifiedBy>Minna</cp:lastModifiedBy>
  <cp:revision>19</cp:revision>
  <dcterms:created xsi:type="dcterms:W3CDTF">2018-02-07T11:11:34Z</dcterms:created>
  <dcterms:modified xsi:type="dcterms:W3CDTF">2020-03-31T16:06:23Z</dcterms:modified>
</cp:coreProperties>
</file>