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5"/>
  </p:notesMasterIdLst>
  <p:sldIdLst>
    <p:sldId id="256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1" clrIdx="0"/>
  <p:cmAuthor id="2" name="Vesa Vihervä" initials="" lastIdx="1" clrIdx="1"/>
  <p:cmAuthor id="3" name="Antti Kohi" initials="" lastIdx="2" clrIdx="2"/>
  <p:cmAuthor id="4" name="Hannele Palo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/>
    <p:restoredTop sz="94658"/>
  </p:normalViewPr>
  <p:slideViewPr>
    <p:cSldViewPr>
      <p:cViewPr varScale="1">
        <p:scale>
          <a:sx n="78" d="100"/>
          <a:sy n="78" d="100"/>
        </p:scale>
        <p:origin x="684" y="84"/>
      </p:cViewPr>
      <p:guideLst>
        <p:guide orient="horz" pos="10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>
                <a:solidFill>
                  <a:srgbClr val="FF0000"/>
                </a:solidFill>
              </a:rPr>
              <a:t>Pakko olla Japanista jotain, muuten liian Saksa-painotteinen</a:t>
            </a: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00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>
                <a:solidFill>
                  <a:srgbClr val="FF0000"/>
                </a:solidFill>
              </a:rPr>
              <a:t>Pakko olla Japanista jotain, muuten liian Saksa-painotteinen</a:t>
            </a: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59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99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>
                <a:solidFill>
                  <a:srgbClr val="FF0000"/>
                </a:solidFill>
              </a:rPr>
              <a:t>Pakko olla Japanista jotain, muuten liian Saksa-painotteinen. Pilakuva opeoppaasta.</a:t>
            </a: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6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>
                <a:solidFill>
                  <a:srgbClr val="FF0000"/>
                </a:solidFill>
              </a:rPr>
              <a:t>Pakko olla Japanista jotain, muuten liian Saksa-painotteinen. Kartta Otavalla: yläkoulu Forum 8 s. 48</a:t>
            </a: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40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7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>
                <a:solidFill>
                  <a:srgbClr val="FF0000"/>
                </a:solidFill>
              </a:rPr>
              <a:t>Kartta löytyy Otavan historiallisesta kartastosta s. 47</a:t>
            </a:r>
          </a:p>
        </p:txBody>
      </p:sp>
    </p:spTree>
    <p:extLst>
      <p:ext uri="{BB962C8B-B14F-4D97-AF65-F5344CB8AC3E}">
        <p14:creationId xmlns:p14="http://schemas.microsoft.com/office/powerpoint/2010/main" val="320345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61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>
                <a:solidFill>
                  <a:srgbClr val="FF0000"/>
                </a:solidFill>
              </a:rPr>
              <a:t>Antin tekemä kuva, piti tulla infograafiksi, mutta tippui pois. Voikohan käyttää tässä? Voi käyttää, isommaksi ja tehtävä vaikka omalle dialle</a:t>
            </a: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59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35269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10	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Salamasodasta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tomipommiin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aailma liekeissä</a:t>
            </a:r>
            <a:endParaRPr lang="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55576" y="320699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 smtClean="0"/>
              <a:t>Japani toisessa maailmansodassa</a:t>
            </a:r>
            <a:endParaRPr lang="fi-FI" dirty="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615736" y="2273723"/>
            <a:ext cx="2219385" cy="296299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39656" y="3099604"/>
            <a:ext cx="2547535" cy="241725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0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Japani oli 1800-luvulla aloittanut oman kolonialistisen laajentumisensa Kaukoidässä. Se hyötyi Kiinan Kiina keisarivallan rappeutumisesta ja vakiinnutti läsnäolonsa </a:t>
            </a:r>
            <a:r>
              <a:rPr lang="fi-FI" sz="1000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Mantšuri</a:t>
            </a:r>
            <a:r>
              <a:rPr lang="fi-FI" sz="10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assa, otti haltuunsa Taiwanin ja miehitti Korean. Kun Japani voitti vuoden 1904-05 sodassa Venäjän, siitä tuli alueen hallitseva sotilaallinen mahti. Länsimaiden vastainen ilmapiiri vahvistui Japanissa Wall Streetin pörssiromahduksen ja maailmanlaajuisen laman myötä. Yhä kansallismielisempi upseeriluokka tarkasteli </a:t>
            </a:r>
            <a:r>
              <a:rPr lang="fi-FI" sz="1000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Mantšuri</a:t>
            </a:r>
            <a:r>
              <a:rPr lang="fi-FI" sz="10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aa ja Kiinaa - - valtavana maa-alueena ja väestönä, jonka voisi alistaa ruokkimaan Japanin kotisaaria.</a:t>
            </a:r>
            <a:r>
              <a:rPr lang="fi-FI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(Antony Beevor. Toinen maailmansota. 2012.)</a:t>
            </a:r>
          </a:p>
        </p:txBody>
      </p:sp>
      <p:pic>
        <p:nvPicPr>
          <p:cNvPr id="97" name="Shape 97" descr="Japanin valtapiiri.jpg"/>
          <p:cNvPicPr preferRelativeResize="0"/>
          <p:nvPr/>
        </p:nvPicPr>
        <p:blipFill rotWithShape="1">
          <a:blip r:embed="rId4">
            <a:alphaModFix/>
          </a:blip>
          <a:srcRect b="46259"/>
          <a:stretch/>
        </p:blipFill>
        <p:spPr>
          <a:xfrm>
            <a:off x="5652120" y="1124744"/>
            <a:ext cx="2410472" cy="157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800" y="3452948"/>
            <a:ext cx="2547536" cy="179853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3170" y="3609155"/>
            <a:ext cx="2410470" cy="180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2670" y="1305129"/>
            <a:ext cx="3334746" cy="1880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4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766520" cy="842392"/>
          </a:xfrm>
        </p:spPr>
        <p:txBody>
          <a:bodyPr/>
          <a:lstStyle/>
          <a:p>
            <a:pPr algn="l"/>
            <a:r>
              <a:rPr lang="fi-FI" sz="2000" dirty="0" smtClean="0"/>
              <a:t>Tehtävät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smtClean="0">
                <a:latin typeface="+mn-lt"/>
              </a:rPr>
              <a:t>Selvitä </a:t>
            </a:r>
            <a:r>
              <a:rPr lang="fi-FI" sz="2000" b="0" dirty="0">
                <a:latin typeface="+mn-lt"/>
              </a:rPr>
              <a:t>Japanin sodankäyntiin liittyvät vaiheet tehtävien ja kysymysten avulla.</a:t>
            </a:r>
          </a:p>
        </p:txBody>
      </p:sp>
    </p:spTree>
    <p:extLst>
      <p:ext uri="{BB962C8B-B14F-4D97-AF65-F5344CB8AC3E}">
        <p14:creationId xmlns:p14="http://schemas.microsoft.com/office/powerpoint/2010/main" val="4739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89117" y="476672"/>
            <a:ext cx="8058200" cy="9864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dirty="0" smtClean="0"/>
              <a:t>Tehtävä 1</a:t>
            </a: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 smtClean="0"/>
              <a:t>Mitä tutkija kirjoittaa Japanin politiikasta ennen toista maailmansotaa? </a:t>
            </a:r>
            <a:endParaRPr lang="fi-FI" sz="2000" b="0" dirty="0"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1844824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fi-FI" i="1" dirty="0"/>
              <a:t>Japani oli 1800-luvulla aloittanut oman kolonialistisen laajentumisensa Kaukoidässä. Se hyötyi Kiinan keisarivallan rappeutumisesta ja vakiinnutti läsnäolonsa </a:t>
            </a:r>
            <a:r>
              <a:rPr lang="fi-FI" i="1" dirty="0">
                <a:solidFill>
                  <a:srgbClr val="000000"/>
                </a:solidFill>
                <a:highlight>
                  <a:srgbClr val="FFFFFF"/>
                </a:highlight>
              </a:rPr>
              <a:t>Mantšuri</a:t>
            </a:r>
            <a:r>
              <a:rPr lang="fi-FI" i="1" dirty="0"/>
              <a:t>assa, otti haltuunsa Taiwanin ja miehitti Korean. Kun Japani voitti vuoden 1904-05 sodassa Venäjän, siitä tuli alueen hallitseva sotilaallinen mahti. Länsimaiden vastainen ilmapiiri vahvistui Japanissa Wall </a:t>
            </a:r>
            <a:r>
              <a:rPr lang="fi-FI" i="1" dirty="0" err="1"/>
              <a:t>Streetin</a:t>
            </a:r>
            <a:r>
              <a:rPr lang="fi-FI" i="1" dirty="0"/>
              <a:t> pörssiromahduksen ja maailmanlaajuisen laman myötä. Yhä kansallismielisempi upseeriluokka tarkasteli </a:t>
            </a:r>
            <a:r>
              <a:rPr lang="fi-FI" i="1" dirty="0">
                <a:highlight>
                  <a:srgbClr val="FFFFFF"/>
                </a:highlight>
              </a:rPr>
              <a:t>Mantšuri</a:t>
            </a:r>
            <a:r>
              <a:rPr lang="fi-FI" i="1" dirty="0"/>
              <a:t>aa ja Kiinaa - - valtavana maa-alueena ja väestönä, jonka voisi alistaa ruokkimaan Japanin kotisaaria. </a:t>
            </a:r>
            <a:endParaRPr lang="fi-FI" i="1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fi-FI" dirty="0"/>
              <a:t>	</a:t>
            </a:r>
            <a:r>
              <a:rPr lang="fi-FI" dirty="0" smtClean="0"/>
              <a:t>	    </a:t>
            </a:r>
            <a:r>
              <a:rPr lang="fi-FI" sz="1600" i="1" dirty="0" smtClean="0"/>
              <a:t>Lähde: </a:t>
            </a:r>
            <a:r>
              <a:rPr lang="fi-FI" sz="1600" i="1" dirty="0" err="1" smtClean="0"/>
              <a:t>Antony</a:t>
            </a:r>
            <a:r>
              <a:rPr lang="fi-FI" sz="1600" i="1" dirty="0" smtClean="0"/>
              <a:t> </a:t>
            </a:r>
            <a:r>
              <a:rPr lang="fi-FI" sz="1600" i="1" dirty="0" err="1"/>
              <a:t>Beevor</a:t>
            </a:r>
            <a:r>
              <a:rPr lang="fi-FI" sz="1600" i="1" dirty="0"/>
              <a:t>. </a:t>
            </a:r>
            <a:r>
              <a:rPr lang="fi-FI" sz="1600" i="1" dirty="0" smtClean="0"/>
              <a:t>Toinen maailmansota</a:t>
            </a:r>
            <a:r>
              <a:rPr lang="fi-FI" sz="1600" i="1" dirty="0"/>
              <a:t>. 2012</a:t>
            </a:r>
            <a:r>
              <a:rPr lang="fi-FI" sz="1600" i="1" dirty="0" smtClean="0"/>
              <a:t>.</a:t>
            </a:r>
            <a:endParaRPr lang="fi-FI" sz="1600" i="1" dirty="0"/>
          </a:p>
        </p:txBody>
      </p:sp>
    </p:spTree>
    <p:extLst>
      <p:ext uri="{BB962C8B-B14F-4D97-AF65-F5344CB8AC3E}">
        <p14:creationId xmlns:p14="http://schemas.microsoft.com/office/powerpoint/2010/main" val="33484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28640" y="1207864"/>
            <a:ext cx="4232159" cy="5650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05"/>
          <p:cNvSpPr txBox="1">
            <a:spLocks/>
          </p:cNvSpPr>
          <p:nvPr/>
        </p:nvSpPr>
        <p:spPr bwMode="auto">
          <a:xfrm>
            <a:off x="721296" y="627624"/>
            <a:ext cx="8422704" cy="9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i="0" kern="0" dirty="0" smtClean="0">
                <a:latin typeface="+mn-lt"/>
              </a:rPr>
              <a:t>Tehtävä 2</a:t>
            </a:r>
            <a:r>
              <a:rPr lang="fi-FI" sz="2000" b="0" i="0" kern="0" dirty="0" smtClean="0">
                <a:latin typeface="+mn-lt"/>
              </a:rPr>
              <a:t/>
            </a:r>
            <a:br>
              <a:rPr lang="fi-FI" sz="2000" b="0" i="0" kern="0" dirty="0" smtClean="0">
                <a:latin typeface="+mn-lt"/>
              </a:rPr>
            </a:br>
            <a:r>
              <a:rPr lang="fi-FI" sz="2000" b="0" i="0" dirty="0" smtClean="0">
                <a:latin typeface="+mn-lt"/>
              </a:rPr>
              <a:t>Hyödynnä </a:t>
            </a:r>
            <a:r>
              <a:rPr lang="fi-FI" sz="2000" b="0" i="0" dirty="0">
                <a:latin typeface="+mn-lt"/>
              </a:rPr>
              <a:t>edellistä dokumenttia. Miten tämä 7.7.1941 ilmestynyt englantilainen pilakuva kuvaa Japania ja Tyynenmeren poliittista </a:t>
            </a:r>
            <a:r>
              <a:rPr lang="fi-FI" sz="2000" b="0" i="0" dirty="0" smtClean="0">
                <a:latin typeface="+mn-lt"/>
              </a:rPr>
              <a:t>tilannetta?</a:t>
            </a:r>
            <a:endParaRPr lang="fi-FI" sz="2000" b="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1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595373"/>
            <a:ext cx="7263124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5"/>
          <p:cNvSpPr txBox="1">
            <a:spLocks/>
          </p:cNvSpPr>
          <p:nvPr/>
        </p:nvSpPr>
        <p:spPr bwMode="auto">
          <a:xfrm>
            <a:off x="685800" y="476672"/>
            <a:ext cx="8058200" cy="9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i="0" kern="0" dirty="0" smtClean="0"/>
              <a:t>Tehtävä 3</a:t>
            </a:r>
            <a:r>
              <a:rPr lang="fi-FI" sz="2000" b="0" i="0" kern="0" dirty="0" smtClean="0"/>
              <a:t/>
            </a:r>
            <a:br>
              <a:rPr lang="fi-FI" sz="2000" b="0" i="0" kern="0" dirty="0" smtClean="0"/>
            </a:br>
            <a:r>
              <a:rPr lang="fi-FI" sz="2000" b="0" i="0" dirty="0" smtClean="0"/>
              <a:t>Miksi </a:t>
            </a:r>
            <a:r>
              <a:rPr lang="fi-FI" sz="2000" b="0" i="0" dirty="0"/>
              <a:t>Japani hyökkäsi Yhdysvaltoihin joulukuussa 1941?</a:t>
            </a:r>
            <a:endParaRPr lang="fi-FI" sz="2000" b="0" i="0" kern="0" dirty="0"/>
          </a:p>
        </p:txBody>
      </p:sp>
    </p:spTree>
    <p:extLst>
      <p:ext uri="{BB962C8B-B14F-4D97-AF65-F5344CB8AC3E}">
        <p14:creationId xmlns:p14="http://schemas.microsoft.com/office/powerpoint/2010/main" val="31280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572000" y="1600200"/>
            <a:ext cx="4190999" cy="444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Shape 127" descr="Japanin valtapiiri.jpg"/>
          <p:cNvPicPr preferRelativeResize="0"/>
          <p:nvPr/>
        </p:nvPicPr>
        <p:blipFill rotWithShape="1">
          <a:blip r:embed="rId3">
            <a:alphaModFix/>
          </a:blip>
          <a:srcRect b="46259"/>
          <a:stretch/>
        </p:blipFill>
        <p:spPr>
          <a:xfrm>
            <a:off x="817650" y="1368500"/>
            <a:ext cx="7280100" cy="47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6084168" y="4869160"/>
            <a:ext cx="2574131" cy="147848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 i="0" dirty="0">
                <a:latin typeface="+mn-lt"/>
              </a:rPr>
              <a:t>punainen viiva = </a:t>
            </a:r>
            <a:endParaRPr lang="fi-FI" sz="1200" i="0" dirty="0" smtClean="0">
              <a:latin typeface="+mn-lt"/>
            </a:endParaRPr>
          </a:p>
          <a:p>
            <a:pPr lvl="0">
              <a:spcBef>
                <a:spcPts val="0"/>
              </a:spcBef>
              <a:buNone/>
            </a:pPr>
            <a:r>
              <a:rPr lang="fi-FI" sz="1200" i="0" dirty="0" smtClean="0">
                <a:latin typeface="+mn-lt"/>
              </a:rPr>
              <a:t>Japanin </a:t>
            </a:r>
            <a:r>
              <a:rPr lang="fi-FI" sz="1200" i="0" dirty="0">
                <a:latin typeface="+mn-lt"/>
              </a:rPr>
              <a:t>valloittamat alueet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 i="0" dirty="0">
                <a:latin typeface="+mn-lt"/>
              </a:rPr>
              <a:t>punainen </a:t>
            </a:r>
            <a:r>
              <a:rPr lang="fi-FI" sz="1200" i="0" dirty="0" smtClean="0">
                <a:latin typeface="+mn-lt"/>
              </a:rPr>
              <a:t>nuoli =</a:t>
            </a:r>
          </a:p>
          <a:p>
            <a:pPr lvl="0">
              <a:spcBef>
                <a:spcPts val="0"/>
              </a:spcBef>
              <a:buNone/>
            </a:pPr>
            <a:r>
              <a:rPr lang="fi-FI" sz="1200" i="0" dirty="0" smtClean="0">
                <a:latin typeface="+mn-lt"/>
              </a:rPr>
              <a:t>Japanin </a:t>
            </a:r>
            <a:r>
              <a:rPr lang="fi-FI" sz="1200" i="0" dirty="0">
                <a:latin typeface="+mn-lt"/>
              </a:rPr>
              <a:t>hyökkäys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 i="0" dirty="0">
                <a:latin typeface="+mn-lt"/>
              </a:rPr>
              <a:t>vihreä nuoli </a:t>
            </a:r>
            <a:r>
              <a:rPr lang="fi-FI" sz="1200" i="0" dirty="0" smtClean="0">
                <a:latin typeface="+mn-lt"/>
              </a:rPr>
              <a:t>= </a:t>
            </a:r>
          </a:p>
          <a:p>
            <a:pPr lvl="0">
              <a:spcBef>
                <a:spcPts val="0"/>
              </a:spcBef>
              <a:buNone/>
            </a:pPr>
            <a:r>
              <a:rPr lang="fi-FI" sz="1200" i="0" dirty="0" smtClean="0">
                <a:latin typeface="+mn-lt"/>
              </a:rPr>
              <a:t>liittoutuneiden </a:t>
            </a:r>
            <a:r>
              <a:rPr lang="fi-FI" sz="1200" i="0" dirty="0">
                <a:latin typeface="+mn-lt"/>
              </a:rPr>
              <a:t>hyökkäys</a:t>
            </a:r>
          </a:p>
        </p:txBody>
      </p:sp>
      <p:sp>
        <p:nvSpPr>
          <p:cNvPr id="9" name="Shape 105"/>
          <p:cNvSpPr txBox="1">
            <a:spLocks/>
          </p:cNvSpPr>
          <p:nvPr/>
        </p:nvSpPr>
        <p:spPr bwMode="auto">
          <a:xfrm>
            <a:off x="685800" y="476672"/>
            <a:ext cx="8058200" cy="9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i="0" dirty="0" smtClean="0"/>
              <a:t>Tehtävä 4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b="0" i="0" dirty="0" smtClean="0"/>
              <a:t>Mitä </a:t>
            </a:r>
            <a:r>
              <a:rPr lang="fi-FI" sz="2000" b="0" i="0" dirty="0"/>
              <a:t>kartta kertoo Japanin valloituksista?</a:t>
            </a:r>
            <a:endParaRPr lang="fi-FI" sz="2000" b="0" i="0" kern="0" dirty="0"/>
          </a:p>
        </p:txBody>
      </p:sp>
    </p:spTree>
    <p:extLst>
      <p:ext uri="{BB962C8B-B14F-4D97-AF65-F5344CB8AC3E}">
        <p14:creationId xmlns:p14="http://schemas.microsoft.com/office/powerpoint/2010/main" val="20511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96550" y="1052736"/>
            <a:ext cx="7772400" cy="292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fi-FI"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i-FI" b="1" dirty="0" smtClean="0"/>
              <a:t>Sotalaivat</a:t>
            </a:r>
            <a:endParaRPr lang="fi-FI"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fi-FI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i-FI" b="1" dirty="0" smtClean="0"/>
              <a:t>Lentokoneet</a:t>
            </a:r>
            <a:endParaRPr lang="fi-FI"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200" i="1" dirty="0" smtClean="0"/>
              <a:t>		                          Lähde</a:t>
            </a:r>
            <a:r>
              <a:rPr lang="fi-FI" sz="1200" i="1" dirty="0"/>
              <a:t>: Toinen maailmansota, historiallinen Atlas. 2013.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35" name="Shape 135"/>
          <p:cNvGraphicFramePr/>
          <p:nvPr>
            <p:extLst>
              <p:ext uri="{D42A27DB-BD31-4B8C-83A1-F6EECF244321}">
                <p14:modId xmlns:p14="http://schemas.microsoft.com/office/powerpoint/2010/main" val="2678762986"/>
              </p:ext>
            </p:extLst>
          </p:nvPr>
        </p:nvGraphicFramePr>
        <p:xfrm>
          <a:off x="396549" y="1803238"/>
          <a:ext cx="8347452" cy="1654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1242"/>
                <a:gridCol w="1391242"/>
                <a:gridCol w="1391242"/>
                <a:gridCol w="1391242"/>
                <a:gridCol w="1391242"/>
                <a:gridCol w="1391242"/>
              </a:tblGrid>
              <a:tr h="5514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-FI" b="1" dirty="0"/>
                        <a:t>maa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 dirty="0"/>
                        <a:t>1941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 dirty="0"/>
                        <a:t>1942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/>
                        <a:t>1943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 dirty="0"/>
                        <a:t>1944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/>
                        <a:t>1945</a:t>
                      </a:r>
                    </a:p>
                  </a:txBody>
                  <a:tcPr marL="91425" marR="91425" marT="91425" marB="91425"/>
                </a:tc>
              </a:tr>
              <a:tr h="5514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sz="1600" dirty="0"/>
                        <a:t>Japani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68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122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248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51</a:t>
                      </a:r>
                    </a:p>
                  </a:txBody>
                  <a:tcPr marL="91425" marR="91425" marT="91425" marB="91425"/>
                </a:tc>
              </a:tr>
              <a:tr h="5514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sz="1600" dirty="0"/>
                        <a:t>Yhdysvallat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544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1 854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2 654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2 247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1 513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36" name="Shape 136"/>
          <p:cNvGraphicFramePr/>
          <p:nvPr>
            <p:extLst>
              <p:ext uri="{D42A27DB-BD31-4B8C-83A1-F6EECF244321}">
                <p14:modId xmlns:p14="http://schemas.microsoft.com/office/powerpoint/2010/main" val="1185956299"/>
              </p:ext>
            </p:extLst>
          </p:nvPr>
        </p:nvGraphicFramePr>
        <p:xfrm>
          <a:off x="411107" y="3977736"/>
          <a:ext cx="8368750" cy="13802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67138"/>
                <a:gridCol w="1380212"/>
                <a:gridCol w="1405350"/>
                <a:gridCol w="1405350"/>
                <a:gridCol w="1405350"/>
                <a:gridCol w="1405350"/>
              </a:tblGrid>
              <a:tr h="4659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 dirty="0"/>
                        <a:t>maa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 dirty="0"/>
                        <a:t>1941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/>
                        <a:t>1942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/>
                        <a:t>1943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/>
                        <a:t>1944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b="1"/>
                        <a:t>1945</a:t>
                      </a:r>
                    </a:p>
                  </a:txBody>
                  <a:tcPr marL="91425" marR="91425" marT="91425" marB="91425"/>
                </a:tc>
              </a:tr>
              <a:tr h="452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Japani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5 088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8 861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16 693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28 180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11 066</a:t>
                      </a:r>
                    </a:p>
                  </a:txBody>
                  <a:tcPr marL="91425" marR="91425" marT="91425" marB="91425"/>
                </a:tc>
              </a:tr>
              <a:tr h="452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sz="1600" dirty="0"/>
                        <a:t>Yhdysvallat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26 277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47 826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85 998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/>
                        <a:t>96 318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dirty="0"/>
                        <a:t>49 761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" name="Shape 105"/>
          <p:cNvSpPr txBox="1">
            <a:spLocks/>
          </p:cNvSpPr>
          <p:nvPr/>
        </p:nvSpPr>
        <p:spPr bwMode="auto">
          <a:xfrm>
            <a:off x="685800" y="476672"/>
            <a:ext cx="8058200" cy="9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i="0" dirty="0" smtClean="0">
                <a:latin typeface="+mn-lt"/>
              </a:rPr>
              <a:t>Tehtävä 5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b="0" i="0" dirty="0" smtClean="0">
                <a:latin typeface="+mn-lt"/>
              </a:rPr>
              <a:t>Miksi </a:t>
            </a:r>
            <a:r>
              <a:rPr lang="fi-FI" sz="2000" b="0" i="0" dirty="0">
                <a:latin typeface="+mn-lt"/>
              </a:rPr>
              <a:t>Japani hävisi sodan Yhdysvaltoja vastaan?</a:t>
            </a:r>
            <a:endParaRPr lang="fi-FI" sz="2000" b="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5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0" y="1628775"/>
            <a:ext cx="6216049" cy="46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5"/>
          <p:cNvSpPr txBox="1">
            <a:spLocks/>
          </p:cNvSpPr>
          <p:nvPr/>
        </p:nvSpPr>
        <p:spPr bwMode="auto">
          <a:xfrm>
            <a:off x="685800" y="476672"/>
            <a:ext cx="8058200" cy="9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i="0" dirty="0" smtClean="0">
                <a:latin typeface="+mn-lt"/>
              </a:rPr>
              <a:t>Tehtävä 6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b="0" i="0" dirty="0" smtClean="0"/>
              <a:t>Tarkastele </a:t>
            </a:r>
            <a:r>
              <a:rPr lang="fi-FI" sz="2000" b="0" i="0" dirty="0"/>
              <a:t>ydinpommin aiheuttamaa tuhoa  Hiroshimassa.  Selvitä, minkälaisia tulkintoja ydinpommien pudottamisen motiiveista on esitetty.</a:t>
            </a:r>
            <a:endParaRPr lang="fi-FI" sz="2000" b="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4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Props1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C69D417-8C22-437C-8803-F9A9448B181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377</TotalTime>
  <Words>356</Words>
  <Application>Microsoft Office PowerPoint</Application>
  <PresentationFormat>On-screen Show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Geneva</vt:lpstr>
      <vt:lpstr>Lucida Grande</vt:lpstr>
      <vt:lpstr>Merriweather Sans</vt:lpstr>
      <vt:lpstr>Verdana</vt:lpstr>
      <vt:lpstr>Blank Presentation</vt:lpstr>
      <vt:lpstr>PowerPoint Presentation</vt:lpstr>
      <vt:lpstr>Japani toisessa maailmansodassa</vt:lpstr>
      <vt:lpstr>Tehtävät Selvitä Japanin sodankäyntiin liittyvät vaiheet tehtävien ja kysymysten avulla.</vt:lpstr>
      <vt:lpstr>Tehtävä 1 Mitä tutkija kirjoittaa Japanin politiikasta ennen toista maailmansotaa?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Minna</cp:lastModifiedBy>
  <cp:revision>56</cp:revision>
  <dcterms:created xsi:type="dcterms:W3CDTF">2016-09-06T12:02:22Z</dcterms:created>
  <dcterms:modified xsi:type="dcterms:W3CDTF">2020-09-07T16:01:25Z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