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5EC2AD9-9143-4DCD-A44E-E88B7BD7B2DB}" type="datetimeFigureOut">
              <a:rPr lang="fi-FI" smtClean="0"/>
              <a:t>7.9.2023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AC3-B8EF-4411-815A-8E01E1C1A64B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425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2AD9-9143-4DCD-A44E-E88B7BD7B2DB}" type="datetimeFigureOut">
              <a:rPr lang="fi-FI" smtClean="0"/>
              <a:t>7.9.2023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AC3-B8EF-4411-815A-8E01E1C1A6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2396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2AD9-9143-4DCD-A44E-E88B7BD7B2DB}" type="datetimeFigureOut">
              <a:rPr lang="fi-FI" smtClean="0"/>
              <a:t>7.9.2023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AC3-B8EF-4411-815A-8E01E1C1A64B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509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2AD9-9143-4DCD-A44E-E88B7BD7B2DB}" type="datetimeFigureOut">
              <a:rPr lang="fi-FI" smtClean="0"/>
              <a:t>7.9.2023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AC3-B8EF-4411-815A-8E01E1C1A6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8520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2AD9-9143-4DCD-A44E-E88B7BD7B2DB}" type="datetimeFigureOut">
              <a:rPr lang="fi-FI" smtClean="0"/>
              <a:t>7.9.2023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AC3-B8EF-4411-815A-8E01E1C1A64B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754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2AD9-9143-4DCD-A44E-E88B7BD7B2DB}" type="datetimeFigureOut">
              <a:rPr lang="fi-FI" smtClean="0"/>
              <a:t>7.9.2023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AC3-B8EF-4411-815A-8E01E1C1A6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49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2AD9-9143-4DCD-A44E-E88B7BD7B2DB}" type="datetimeFigureOut">
              <a:rPr lang="fi-FI" smtClean="0"/>
              <a:t>7.9.2023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AC3-B8EF-4411-815A-8E01E1C1A6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5690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2AD9-9143-4DCD-A44E-E88B7BD7B2DB}" type="datetimeFigureOut">
              <a:rPr lang="fi-FI" smtClean="0"/>
              <a:t>7.9.2023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AC3-B8EF-4411-815A-8E01E1C1A6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752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2AD9-9143-4DCD-A44E-E88B7BD7B2DB}" type="datetimeFigureOut">
              <a:rPr lang="fi-FI" smtClean="0"/>
              <a:t>7.9.2023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AC3-B8EF-4411-815A-8E01E1C1A6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5671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2AD9-9143-4DCD-A44E-E88B7BD7B2DB}" type="datetimeFigureOut">
              <a:rPr lang="fi-FI" smtClean="0"/>
              <a:t>7.9.2023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AC3-B8EF-4411-815A-8E01E1C1A6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8102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2AD9-9143-4DCD-A44E-E88B7BD7B2DB}" type="datetimeFigureOut">
              <a:rPr lang="fi-FI" smtClean="0"/>
              <a:t>7.9.2023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AC3-B8EF-4411-815A-8E01E1C1A64B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495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5EC2AD9-9143-4DCD-A44E-E88B7BD7B2DB}" type="datetimeFigureOut">
              <a:rPr lang="fi-FI" smtClean="0"/>
              <a:t>7.9.2023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A7A0AC3-B8EF-4411-815A-8E01E1C1A64B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78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84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9265D86-BBEE-4ED4-A69B-D8CFE29A2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fi-FI">
                <a:solidFill>
                  <a:srgbClr val="FFFFFF"/>
                </a:solidFill>
              </a:rPr>
              <a:t>Kylmä sota päättyy ja NL hajoaa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63EC711-28A8-49E3-8A3F-7E299758E5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" r="8185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C5F89E-5864-4F16-9CD1-1AF7AEE92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fi-FI" sz="1700">
                <a:solidFill>
                  <a:srgbClr val="FFFFFF"/>
                </a:solidFill>
              </a:rPr>
              <a:t>NL hyökkäsi Afganistaniin 1979</a:t>
            </a:r>
            <a:br>
              <a:rPr lang="fi-FI" sz="1700">
                <a:solidFill>
                  <a:srgbClr val="FFFFFF"/>
                </a:solidFill>
              </a:rPr>
            </a:br>
            <a:r>
              <a:rPr lang="fi-FI" sz="1700">
                <a:solidFill>
                  <a:srgbClr val="FFFFFF"/>
                </a:solidFill>
              </a:rPr>
              <a:t>- Päätti liennytyskauden</a:t>
            </a:r>
            <a:br>
              <a:rPr lang="fi-FI" sz="1700">
                <a:solidFill>
                  <a:srgbClr val="FFFFFF"/>
                </a:solidFill>
              </a:rPr>
            </a:br>
            <a:r>
              <a:rPr lang="fi-FI" sz="1700">
                <a:solidFill>
                  <a:srgbClr val="FFFFFF"/>
                </a:solidFill>
              </a:rPr>
              <a:t>- Talouspakotteet, SALT II- sopimuksen jäädyttäminen</a:t>
            </a:r>
          </a:p>
          <a:p>
            <a:r>
              <a:rPr lang="fi-FI" sz="1700">
                <a:solidFill>
                  <a:srgbClr val="FFFFFF"/>
                </a:solidFill>
              </a:rPr>
              <a:t>Ronald Reagan USA:n presidentiksi vuonna 1980</a:t>
            </a:r>
            <a:br>
              <a:rPr lang="fi-FI" sz="1700">
                <a:solidFill>
                  <a:srgbClr val="FFFFFF"/>
                </a:solidFill>
              </a:rPr>
            </a:br>
            <a:r>
              <a:rPr lang="fi-FI" sz="1700">
                <a:solidFill>
                  <a:srgbClr val="FFFFFF"/>
                </a:solidFill>
              </a:rPr>
              <a:t>- Lupasi palauttaa Yhdysvaltojen mahdin</a:t>
            </a:r>
            <a:br>
              <a:rPr lang="fi-FI" sz="1700">
                <a:solidFill>
                  <a:srgbClr val="FFFFFF"/>
                </a:solidFill>
              </a:rPr>
            </a:br>
            <a:r>
              <a:rPr lang="fi-FI" sz="1700">
                <a:solidFill>
                  <a:srgbClr val="FFFFFF"/>
                </a:solidFill>
              </a:rPr>
              <a:t>- Lupasi myös vastustaa kommunismia kaikkialla maailmassa</a:t>
            </a:r>
          </a:p>
          <a:p>
            <a:r>
              <a:rPr lang="fi-FI" sz="1700">
                <a:solidFill>
                  <a:srgbClr val="FFFFFF"/>
                </a:solidFill>
              </a:rPr>
              <a:t>Reagan: NL pahan valtakunta</a:t>
            </a:r>
          </a:p>
          <a:p>
            <a:r>
              <a:rPr lang="fi-FI" sz="1700">
                <a:solidFill>
                  <a:srgbClr val="FFFFFF"/>
                </a:solidFill>
              </a:rPr>
              <a:t>Yhdysvallat alkoi panostaa paljon asevarusteluun</a:t>
            </a:r>
            <a:br>
              <a:rPr lang="fi-FI" sz="1700">
                <a:solidFill>
                  <a:srgbClr val="FFFFFF"/>
                </a:solidFill>
              </a:rPr>
            </a:br>
            <a:r>
              <a:rPr lang="fi-FI" sz="1700">
                <a:solidFill>
                  <a:srgbClr val="FFFFFF"/>
                </a:solidFill>
              </a:rPr>
              <a:t>- Ohjuspuolustusjärjestelmä Tähtien sota</a:t>
            </a:r>
            <a:br>
              <a:rPr lang="fi-FI" sz="1700">
                <a:solidFill>
                  <a:srgbClr val="FFFFFF"/>
                </a:solidFill>
              </a:rPr>
            </a:br>
            <a:r>
              <a:rPr lang="fi-FI" sz="1700">
                <a:solidFill>
                  <a:srgbClr val="FFFFFF"/>
                </a:solidFill>
              </a:rPr>
              <a:t>- Tähtien sota: NL ohjukset alas avaruudessa toimivien sateliittien avulla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E8FB3C2-962C-4FEB-80C1-A9A7650ED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2" y="322287"/>
            <a:ext cx="7058307" cy="410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50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09556B-EAE9-4435-B409-0519F2CB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7" cy="6858000"/>
          </a:xfrm>
          <a:prstGeom prst="rect">
            <a:avLst/>
          </a:prstGeom>
          <a:solidFill>
            <a:srgbClr val="393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0F3B8FF-5DE6-4F16-B3BB-7B10B1834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07027" cy="1499616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Kylmä sota päättyy Saksojen yhdistymiseen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814CCBE-423E-41B2-A9F3-82679F49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F51D33-9E06-4C71-BCF6-CF9DCAEF0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07027" cy="4023360"/>
          </a:xfrm>
        </p:spPr>
        <p:txBody>
          <a:bodyPr>
            <a:normAutofit/>
          </a:bodyPr>
          <a:lstStyle/>
          <a:p>
            <a:r>
              <a:rPr lang="fi-FI" sz="2000">
                <a:solidFill>
                  <a:srgbClr val="FFFFFF"/>
                </a:solidFill>
              </a:rPr>
              <a:t>Kun DDR oli lähtenyt demokratian ja uudistusten tielle muut seurasivat perässä</a:t>
            </a:r>
            <a:br>
              <a:rPr lang="fi-FI" sz="2000">
                <a:solidFill>
                  <a:srgbClr val="FFFFFF"/>
                </a:solidFill>
              </a:rPr>
            </a:br>
            <a:r>
              <a:rPr lang="fi-FI" sz="2000">
                <a:solidFill>
                  <a:srgbClr val="FFFFFF"/>
                </a:solidFill>
              </a:rPr>
              <a:t>- Tsekkoslovakia, jossa tapahtui samettivallankumous</a:t>
            </a:r>
            <a:br>
              <a:rPr lang="fi-FI" sz="2000">
                <a:solidFill>
                  <a:srgbClr val="FFFFFF"/>
                </a:solidFill>
              </a:rPr>
            </a:br>
            <a:r>
              <a:rPr lang="fi-FI" sz="2000">
                <a:solidFill>
                  <a:srgbClr val="FFFFFF"/>
                </a:solidFill>
              </a:rPr>
              <a:t>- Myös Bulgaria vapautui marraskuussa 1989</a:t>
            </a:r>
          </a:p>
          <a:p>
            <a:r>
              <a:rPr lang="fi-FI" sz="2000">
                <a:solidFill>
                  <a:srgbClr val="FFFFFF"/>
                </a:solidFill>
              </a:rPr>
              <a:t>Romania ajautui väkivaltaisuuksiin</a:t>
            </a:r>
            <a:br>
              <a:rPr lang="fi-FI" sz="2000">
                <a:solidFill>
                  <a:srgbClr val="FFFFFF"/>
                </a:solidFill>
              </a:rPr>
            </a:br>
            <a:r>
              <a:rPr lang="fi-FI" sz="2000">
                <a:solidFill>
                  <a:srgbClr val="FFFFFF"/>
                </a:solidFill>
              </a:rPr>
              <a:t>- Maan johto käytti armeijaa kansaa vastaan, mutta lopulta hävisi</a:t>
            </a:r>
          </a:p>
          <a:p>
            <a:r>
              <a:rPr lang="fi-FI" sz="2000">
                <a:solidFill>
                  <a:srgbClr val="FFFFFF"/>
                </a:solidFill>
              </a:rPr>
              <a:t>Lokakuussa 1990 Saksat yhdistyivät ja järjestettiin ensimmäiset vapaat vaalit sitten 1930-luvun</a:t>
            </a:r>
          </a:p>
          <a:p>
            <a:r>
              <a:rPr lang="fi-FI" sz="2000">
                <a:solidFill>
                  <a:srgbClr val="FFFFFF"/>
                </a:solidFill>
              </a:rPr>
              <a:t>Molemmat supervallat tukivat</a:t>
            </a:r>
            <a:br>
              <a:rPr lang="fi-FI" sz="2000">
                <a:solidFill>
                  <a:srgbClr val="FFFFFF"/>
                </a:solidFill>
              </a:rPr>
            </a:br>
            <a:r>
              <a:rPr lang="fi-FI" sz="2000">
                <a:solidFill>
                  <a:srgbClr val="FFFFFF"/>
                </a:solidFill>
              </a:rPr>
              <a:t>- Yhdysvallat näki potentiaalisen liittolaisen</a:t>
            </a:r>
            <a:br>
              <a:rPr lang="fi-FI" sz="2000">
                <a:solidFill>
                  <a:srgbClr val="FFFFFF"/>
                </a:solidFill>
              </a:rPr>
            </a:br>
            <a:r>
              <a:rPr lang="fi-FI" sz="2000">
                <a:solidFill>
                  <a:srgbClr val="FFFFFF"/>
                </a:solidFill>
              </a:rPr>
              <a:t>- NL tarvitsi länsimaiden rahallista apua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B0FD6A6-7B88-4A7F-895A-0E7755FD97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"/>
          <a:stretch/>
        </p:blipFill>
        <p:spPr>
          <a:xfrm>
            <a:off x="7552266" y="10"/>
            <a:ext cx="463973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73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BA5067F-B9F1-4DC7-882A-19CEB133C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fi-FI" sz="4600">
                <a:solidFill>
                  <a:srgbClr val="FFFFFF"/>
                </a:solidFill>
              </a:rPr>
              <a:t>Neuvostoliitto lakkaa olemasta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C60D11-D2CA-4954-AB05-6AD2A6A15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r>
              <a:rPr lang="fi-FI" sz="1500">
                <a:solidFill>
                  <a:srgbClr val="FFFFFF"/>
                </a:solidFill>
              </a:rPr>
              <a:t>1990-luvulla Yhdysvallat ei rahoittanut NL taloutta ja NL talous joutui syöksykierteeseen</a:t>
            </a:r>
            <a:br>
              <a:rPr lang="fi-FI" sz="1500">
                <a:solidFill>
                  <a:srgbClr val="FFFFFF"/>
                </a:solidFill>
              </a:rPr>
            </a:br>
            <a:r>
              <a:rPr lang="fi-FI" sz="1500">
                <a:solidFill>
                  <a:srgbClr val="FFFFFF"/>
                </a:solidFill>
              </a:rPr>
              <a:t>- Taloudellinen ahdinko johti yhteiskunnan poliittiseen epävakauteen</a:t>
            </a:r>
          </a:p>
          <a:p>
            <a:r>
              <a:rPr lang="fi-FI" sz="1500">
                <a:solidFill>
                  <a:srgbClr val="FFFFFF"/>
                </a:solidFill>
              </a:rPr>
              <a:t>Baltian maat julistautuivat itsenäisiksi vuoden 1990 kuluessa</a:t>
            </a:r>
            <a:br>
              <a:rPr lang="fi-FI" sz="1500">
                <a:solidFill>
                  <a:srgbClr val="FFFFFF"/>
                </a:solidFill>
              </a:rPr>
            </a:br>
            <a:r>
              <a:rPr lang="fi-FI" sz="1500">
                <a:solidFill>
                  <a:srgbClr val="FFFFFF"/>
                </a:solidFill>
              </a:rPr>
              <a:t>- NL lähetti armeijan Baltiaan</a:t>
            </a:r>
          </a:p>
          <a:p>
            <a:r>
              <a:rPr lang="fi-FI" sz="1500">
                <a:solidFill>
                  <a:srgbClr val="FFFFFF"/>
                </a:solidFill>
              </a:rPr>
              <a:t>1991 kommunistisen puolueen johto ja kenraalit yrittivät kaapata vallan NL:ssa</a:t>
            </a:r>
            <a:br>
              <a:rPr lang="fi-FI" sz="1500">
                <a:solidFill>
                  <a:srgbClr val="FFFFFF"/>
                </a:solidFill>
              </a:rPr>
            </a:br>
            <a:r>
              <a:rPr lang="fi-FI" sz="1500">
                <a:solidFill>
                  <a:srgbClr val="FFFFFF"/>
                </a:solidFill>
              </a:rPr>
              <a:t>- Epäonnistui koska armeija ei suostunut</a:t>
            </a:r>
          </a:p>
          <a:p>
            <a:r>
              <a:rPr lang="fi-FI" sz="1500">
                <a:solidFill>
                  <a:srgbClr val="FFFFFF"/>
                </a:solidFill>
              </a:rPr>
              <a:t>Vallankaappausyrityksen jälkeen neuvostotasavallat alkoivat julistautua yksitellen itsenäisiksi -&gt; NL hajosi lopullisesti</a:t>
            </a:r>
            <a:br>
              <a:rPr lang="fi-FI" sz="1500">
                <a:solidFill>
                  <a:srgbClr val="FFFFFF"/>
                </a:solidFill>
              </a:rPr>
            </a:br>
            <a:endParaRPr lang="fi-FI" sz="1500">
              <a:solidFill>
                <a:srgbClr val="FFFFFF"/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BCA6588-B570-4A70-AF44-69CACFF09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87553"/>
            <a:ext cx="5455921" cy="428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7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57A515A0-D6E8-4670-AD19-C9D8CD88BE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" b="1367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1AC146A-D6CC-45DF-829B-2B5C63725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Miksi NL jäi jälkeen?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C3B7EE-8632-4756-A078-1B3B0DF3B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953E99-5DD9-47B5-854A-09CED71E2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023360"/>
          </a:xfrm>
        </p:spPr>
        <p:txBody>
          <a:bodyPr>
            <a:normAutofit/>
          </a:bodyPr>
          <a:lstStyle/>
          <a:p>
            <a:r>
              <a:rPr lang="fi-FI" sz="2000">
                <a:solidFill>
                  <a:srgbClr val="FFFFFF"/>
                </a:solidFill>
              </a:rPr>
              <a:t>NL:a johti vuosina 1964-1982 Leonid Brezhnev</a:t>
            </a:r>
            <a:br>
              <a:rPr lang="fi-FI" sz="2000">
                <a:solidFill>
                  <a:srgbClr val="FFFFFF"/>
                </a:solidFill>
              </a:rPr>
            </a:br>
            <a:r>
              <a:rPr lang="fi-FI" sz="2000">
                <a:solidFill>
                  <a:srgbClr val="FFFFFF"/>
                </a:solidFill>
              </a:rPr>
              <a:t>- Valta kommunistisen puolueen byrokraateille ja KGB:lle</a:t>
            </a:r>
            <a:br>
              <a:rPr lang="fi-FI" sz="2000">
                <a:solidFill>
                  <a:srgbClr val="FFFFFF"/>
                </a:solidFill>
              </a:rPr>
            </a:br>
            <a:r>
              <a:rPr lang="fi-FI" sz="2000">
                <a:solidFill>
                  <a:srgbClr val="FFFFFF"/>
                </a:solidFill>
              </a:rPr>
              <a:t>- Kankea vallankäyttö lamautti yhteiskunnan. Pysähtyneisyyden aika</a:t>
            </a:r>
          </a:p>
          <a:p>
            <a:r>
              <a:rPr lang="fi-FI" sz="2000">
                <a:solidFill>
                  <a:srgbClr val="FFFFFF"/>
                </a:solidFill>
              </a:rPr>
              <a:t>NL talous alkoi taantua</a:t>
            </a:r>
            <a:br>
              <a:rPr lang="fi-FI" sz="2000">
                <a:solidFill>
                  <a:srgbClr val="FFFFFF"/>
                </a:solidFill>
              </a:rPr>
            </a:br>
            <a:r>
              <a:rPr lang="fi-FI" sz="2000">
                <a:solidFill>
                  <a:srgbClr val="FFFFFF"/>
                </a:solidFill>
              </a:rPr>
              <a:t>- Vanhanaikainen raskas teollisuus haaskasi luonnonvaroja</a:t>
            </a:r>
            <a:br>
              <a:rPr lang="fi-FI" sz="2000">
                <a:solidFill>
                  <a:srgbClr val="FFFFFF"/>
                </a:solidFill>
              </a:rPr>
            </a:br>
            <a:r>
              <a:rPr lang="fi-FI" sz="2000">
                <a:solidFill>
                  <a:srgbClr val="FFFFFF"/>
                </a:solidFill>
              </a:rPr>
              <a:t>- Teollisuuden huono tila jäi NL johdolta huomaamatta öljyrahojen takia</a:t>
            </a:r>
          </a:p>
          <a:p>
            <a:r>
              <a:rPr lang="fi-FI" sz="2000">
                <a:solidFill>
                  <a:srgbClr val="FFFFFF"/>
                </a:solidFill>
              </a:rPr>
              <a:t>Kolmas teollinen vallankumous eli informaatioteknologian käyttöönotto jäi toteutumatta -&gt; elintaso jäi länttä jälkeen -&gt; musta pörssi</a:t>
            </a:r>
          </a:p>
          <a:p>
            <a:r>
              <a:rPr lang="fi-FI" sz="2000">
                <a:solidFill>
                  <a:srgbClr val="FFFFFF"/>
                </a:solidFill>
              </a:rPr>
              <a:t>Ideologinen kriisi</a:t>
            </a:r>
          </a:p>
          <a:p>
            <a:r>
              <a:rPr lang="fi-FI" sz="2000">
                <a:solidFill>
                  <a:srgbClr val="FFFFFF"/>
                </a:solidFill>
              </a:rPr>
              <a:t>Raaka-aineista saadut rahat eivät riittäneet kattamaan tavaroiden osto menoja ja sotilasbudjettia</a:t>
            </a:r>
          </a:p>
          <a:p>
            <a:pPr marL="0" indent="0">
              <a:buNone/>
            </a:pPr>
            <a:endParaRPr lang="fi-FI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670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4DCC134-BA7F-4D42-BDAB-8D6C7D580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fi-FI" sz="3500">
                <a:solidFill>
                  <a:srgbClr val="FFFFFF"/>
                </a:solidFill>
              </a:rPr>
              <a:t>Ulkopuoliset paineet huojuttavat Neuvostoliittoa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04C19B-EDEC-4D04-8C02-16A4AC588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r>
              <a:rPr lang="fi-FI" sz="1700">
                <a:solidFill>
                  <a:srgbClr val="FFFFFF"/>
                </a:solidFill>
              </a:rPr>
              <a:t>Afganistanin sota pahensi NL taloudellista ahdinkoa 1970-80-luvuilla</a:t>
            </a:r>
            <a:br>
              <a:rPr lang="fi-FI" sz="1700">
                <a:solidFill>
                  <a:srgbClr val="FFFFFF"/>
                </a:solidFill>
              </a:rPr>
            </a:br>
            <a:r>
              <a:rPr lang="fi-FI" sz="1700">
                <a:solidFill>
                  <a:srgbClr val="FFFFFF"/>
                </a:solidFill>
              </a:rPr>
              <a:t>- NL tuki kommunisteja Afganistanissa</a:t>
            </a:r>
          </a:p>
          <a:p>
            <a:r>
              <a:rPr lang="fi-FI" sz="1700">
                <a:solidFill>
                  <a:srgbClr val="FFFFFF"/>
                </a:solidFill>
              </a:rPr>
              <a:t>Samaan aikaan Reaganin koventunut ulkopoliittinen linja huolestutti NL johtoa</a:t>
            </a:r>
            <a:br>
              <a:rPr lang="fi-FI" sz="1700">
                <a:solidFill>
                  <a:srgbClr val="FFFFFF"/>
                </a:solidFill>
              </a:rPr>
            </a:br>
            <a:r>
              <a:rPr lang="fi-FI" sz="1700">
                <a:solidFill>
                  <a:srgbClr val="FFFFFF"/>
                </a:solidFill>
              </a:rPr>
              <a:t>- Asevarustelu oli kallista</a:t>
            </a:r>
            <a:br>
              <a:rPr lang="fi-FI" sz="1700">
                <a:solidFill>
                  <a:srgbClr val="FFFFFF"/>
                </a:solidFill>
              </a:rPr>
            </a:br>
            <a:r>
              <a:rPr lang="fi-FI" sz="1700">
                <a:solidFill>
                  <a:srgbClr val="FFFFFF"/>
                </a:solidFill>
              </a:rPr>
              <a:t>- Ison armeijan ylläpitäminen oli kallista</a:t>
            </a:r>
            <a:br>
              <a:rPr lang="fi-FI" sz="1700">
                <a:solidFill>
                  <a:srgbClr val="FFFFFF"/>
                </a:solidFill>
              </a:rPr>
            </a:br>
            <a:r>
              <a:rPr lang="fi-FI" sz="1700">
                <a:solidFill>
                  <a:srgbClr val="FFFFFF"/>
                </a:solidFill>
              </a:rPr>
              <a:t>- Sosialistien tukeminen ympäri maailmaa osoittautui myös taloudellisesti rasittavaksi</a:t>
            </a:r>
          </a:p>
          <a:p>
            <a:r>
              <a:rPr lang="fi-FI" sz="1700">
                <a:solidFill>
                  <a:srgbClr val="FFFFFF"/>
                </a:solidFill>
              </a:rPr>
              <a:t>Itä-Euroopassa 1980-luvulla Puolassa Solidaarisuusliike sai Puolan kommunistijohdon näyttämään heikolta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1BB48CB-BAC5-4BFF-9028-B6EFCFFAEE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r="3" b="3"/>
          <a:stretch/>
        </p:blipFill>
        <p:spPr>
          <a:xfrm>
            <a:off x="6096000" y="640080"/>
            <a:ext cx="5455921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40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0741E414-6691-4404-95E4-3B33D3256D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D250A5B-5070-4C32-A5AD-DF3B777EE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Ulkopuoliset paineet huojuttavat Neuvostoliittoa</a:t>
            </a:r>
          </a:p>
        </p:txBody>
      </p:sp>
      <p:cxnSp>
        <p:nvCxnSpPr>
          <p:cNvPr id="14" name="Straight Connector 9">
            <a:extLst>
              <a:ext uri="{FF2B5EF4-FFF2-40B4-BE49-F238E27FC236}">
                <a16:creationId xmlns:a16="http://schemas.microsoft.com/office/drawing/2014/main" id="{FBC3B7EE-8632-4756-A078-1B3B0DF3B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320F68-8B60-4B6B-9341-E4584C3D8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023360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Lopulta Puola taipui NL painostuksesta -&gt; julistettiin sotatila</a:t>
            </a:r>
            <a:br>
              <a:rPr lang="fi-FI">
                <a:solidFill>
                  <a:srgbClr val="FFFFFF"/>
                </a:solidFill>
              </a:rPr>
            </a:br>
            <a:r>
              <a:rPr lang="fi-FI">
                <a:solidFill>
                  <a:srgbClr val="FFFFFF"/>
                </a:solidFill>
              </a:rPr>
              <a:t>- Solidaarisuusliike kiellettiin ja sen johto vangittiin</a:t>
            </a:r>
            <a:br>
              <a:rPr lang="fi-FI">
                <a:solidFill>
                  <a:srgbClr val="FFFFFF"/>
                </a:solidFill>
              </a:rPr>
            </a:br>
            <a:r>
              <a:rPr lang="fi-FI">
                <a:solidFill>
                  <a:srgbClr val="FFFFFF"/>
                </a:solidFill>
              </a:rPr>
              <a:t>- Kansa ja länsimaat kokivat nämä teot epäoikeudenmukaisina</a:t>
            </a:r>
          </a:p>
          <a:p>
            <a:r>
              <a:rPr lang="fi-FI">
                <a:solidFill>
                  <a:srgbClr val="FFFFFF"/>
                </a:solidFill>
              </a:rPr>
              <a:t>1980-luvulla myös muissa itäblokin maissa alettiin kyseenalaistaa kommunistien yksinoikeuta valtaan</a:t>
            </a:r>
            <a:br>
              <a:rPr lang="fi-FI">
                <a:solidFill>
                  <a:srgbClr val="FFFFFF"/>
                </a:solidFill>
              </a:rPr>
            </a:br>
            <a:r>
              <a:rPr lang="fi-FI">
                <a:solidFill>
                  <a:srgbClr val="FFFFFF"/>
                </a:solidFill>
              </a:rPr>
              <a:t>- Vaadittiin esim. lehdistön kontrollin vähentämistä</a:t>
            </a:r>
          </a:p>
          <a:p>
            <a:pPr marL="0" indent="0">
              <a:buNone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335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09556B-EAE9-4435-B409-0519F2CB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7" cy="6858000"/>
          </a:xfrm>
          <a:prstGeom prst="rect">
            <a:avLst/>
          </a:prstGeom>
          <a:solidFill>
            <a:srgbClr val="505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911B288-F66D-4C22-A164-2C2D1752F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07027" cy="1499616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Gorbatshovin uudistukset vastatuulessa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814CCBE-423E-41B2-A9F3-82679F49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5657C28-F6F9-4ED4-A199-EE5D9AB80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07027" cy="4023360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NL johtoon vuonna 1985 uudistusmielinen Mihail Gorbatshov</a:t>
            </a:r>
          </a:p>
          <a:p>
            <a:r>
              <a:rPr lang="fi-FI" dirty="0">
                <a:solidFill>
                  <a:srgbClr val="FFFFFF"/>
                </a:solidFill>
              </a:rPr>
              <a:t>Ensimmäisenä Gorbatshov ilmoitti haluavansa lopettaa asevarustelukilpailun</a:t>
            </a:r>
            <a:br>
              <a:rPr lang="fi-FI" dirty="0">
                <a:solidFill>
                  <a:srgbClr val="FFFFFF"/>
                </a:solidFill>
              </a:rPr>
            </a:br>
            <a:r>
              <a:rPr lang="fi-FI" dirty="0">
                <a:solidFill>
                  <a:srgbClr val="FFFFFF"/>
                </a:solidFill>
              </a:rPr>
              <a:t>- Useita supervaltojen välisiä asesopimuksia</a:t>
            </a:r>
          </a:p>
          <a:p>
            <a:r>
              <a:rPr lang="fi-FI" dirty="0">
                <a:solidFill>
                  <a:srgbClr val="FFFFFF"/>
                </a:solidFill>
              </a:rPr>
              <a:t>Gorbatshov yritti uudistaa myös NL taloutta</a:t>
            </a:r>
            <a:br>
              <a:rPr lang="fi-FI" dirty="0">
                <a:solidFill>
                  <a:srgbClr val="FFFFFF"/>
                </a:solidFill>
              </a:rPr>
            </a:br>
            <a:r>
              <a:rPr lang="fi-FI" dirty="0">
                <a:solidFill>
                  <a:srgbClr val="FFFFFF"/>
                </a:solidFill>
              </a:rPr>
              <a:t>- Perestroika-ohjelma</a:t>
            </a:r>
            <a:br>
              <a:rPr lang="fi-FI" dirty="0">
                <a:solidFill>
                  <a:srgbClr val="FFFFFF"/>
                </a:solidFill>
              </a:rPr>
            </a:br>
            <a:r>
              <a:rPr lang="fi-FI" dirty="0">
                <a:solidFill>
                  <a:srgbClr val="FFFFFF"/>
                </a:solidFill>
              </a:rPr>
              <a:t>- Perestroikaan sisältyi mm. pienyritysten salliminen ja niiden päätäntävallan lisääminen</a:t>
            </a:r>
            <a:br>
              <a:rPr lang="fi-FI" dirty="0">
                <a:solidFill>
                  <a:srgbClr val="FFFFFF"/>
                </a:solidFill>
              </a:rPr>
            </a:br>
            <a:r>
              <a:rPr lang="fi-FI" dirty="0">
                <a:solidFill>
                  <a:srgbClr val="FFFFFF"/>
                </a:solidFill>
              </a:rPr>
              <a:t>- Perestroikan ensisijainen tavoite kuitenkin poliittinen: NL suurvalta-aseman säilyttäminen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625744F-2A08-4DEA-9D14-8BAABCFC22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1"/>
          <a:stretch/>
        </p:blipFill>
        <p:spPr>
          <a:xfrm>
            <a:off x="7552266" y="10"/>
            <a:ext cx="463973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22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9C29F440-E969-4C0A-A166-170CFD6800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3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D5197C9-EDEE-4C25-B6FE-76A2B3E5E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Gorbatshovin uudistukset vastatuulessa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C3B7EE-8632-4756-A078-1B3B0DF3B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1FB0F2-F2D4-49E4-B028-5E6058EEE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023360"/>
          </a:xfrm>
        </p:spPr>
        <p:txBody>
          <a:bodyPr>
            <a:normAutofit/>
          </a:bodyPr>
          <a:lstStyle/>
          <a:p>
            <a:r>
              <a:rPr lang="fi-FI" sz="2000">
                <a:solidFill>
                  <a:srgbClr val="FFFFFF"/>
                </a:solidFill>
              </a:rPr>
              <a:t>Uudistusohjelman ongelma oli se ettei se puutunut sosialistisen järjestelmän perusteisiin</a:t>
            </a:r>
            <a:br>
              <a:rPr lang="fi-FI" sz="2000">
                <a:solidFill>
                  <a:srgbClr val="FFFFFF"/>
                </a:solidFill>
              </a:rPr>
            </a:br>
            <a:r>
              <a:rPr lang="fi-FI" sz="2000">
                <a:solidFill>
                  <a:srgbClr val="FFFFFF"/>
                </a:solidFill>
              </a:rPr>
              <a:t>- Valta säilyi kommunistisen puolueen johdolla</a:t>
            </a:r>
            <a:br>
              <a:rPr lang="fi-FI" sz="2000">
                <a:solidFill>
                  <a:srgbClr val="FFFFFF"/>
                </a:solidFill>
              </a:rPr>
            </a:br>
            <a:r>
              <a:rPr lang="fi-FI" sz="2000">
                <a:solidFill>
                  <a:srgbClr val="FFFFFF"/>
                </a:solidFill>
              </a:rPr>
              <a:t>- Raskasta teollisuutta ei muunnettu vastamaan yhteiskunnan tarpeita -&gt; tavarapula</a:t>
            </a:r>
          </a:p>
          <a:p>
            <a:r>
              <a:rPr lang="fi-FI" sz="2000">
                <a:solidFill>
                  <a:srgbClr val="FFFFFF"/>
                </a:solidFill>
              </a:rPr>
              <a:t>Perestroika eteni hitaasti. Gorbatshovia alettiin kritisoida NL:ssa</a:t>
            </a:r>
            <a:br>
              <a:rPr lang="fi-FI" sz="2000">
                <a:solidFill>
                  <a:srgbClr val="FFFFFF"/>
                </a:solidFill>
              </a:rPr>
            </a:br>
            <a:r>
              <a:rPr lang="fi-FI" sz="2000">
                <a:solidFill>
                  <a:srgbClr val="FFFFFF"/>
                </a:solidFill>
              </a:rPr>
              <a:t>- Turhautumista</a:t>
            </a:r>
            <a:br>
              <a:rPr lang="fi-FI" sz="2000">
                <a:solidFill>
                  <a:srgbClr val="FFFFFF"/>
                </a:solidFill>
              </a:rPr>
            </a:br>
            <a:r>
              <a:rPr lang="fi-FI" sz="2000">
                <a:solidFill>
                  <a:srgbClr val="FFFFFF"/>
                </a:solidFill>
              </a:rPr>
              <a:t>- Lisäksi Tsernobylin ydinvoimala onnettomuus vuonna 1986 </a:t>
            </a:r>
          </a:p>
          <a:p>
            <a:r>
              <a:rPr lang="fi-FI" sz="2000">
                <a:solidFill>
                  <a:srgbClr val="FFFFFF"/>
                </a:solidFill>
              </a:rPr>
              <a:t>Glasnost</a:t>
            </a:r>
            <a:br>
              <a:rPr lang="fi-FI" sz="2000">
                <a:solidFill>
                  <a:srgbClr val="FFFFFF"/>
                </a:solidFill>
              </a:rPr>
            </a:br>
            <a:r>
              <a:rPr lang="fi-FI" sz="2000">
                <a:solidFill>
                  <a:srgbClr val="FFFFFF"/>
                </a:solidFill>
              </a:rPr>
              <a:t>- Tarkoitus lisätä sananvapautta</a:t>
            </a:r>
            <a:br>
              <a:rPr lang="fi-FI" sz="2000">
                <a:solidFill>
                  <a:srgbClr val="FFFFFF"/>
                </a:solidFill>
              </a:rPr>
            </a:br>
            <a:r>
              <a:rPr lang="fi-FI" sz="2000">
                <a:solidFill>
                  <a:srgbClr val="FFFFFF"/>
                </a:solidFill>
              </a:rPr>
              <a:t>- Uusia sanomalehtiä</a:t>
            </a:r>
          </a:p>
          <a:p>
            <a:r>
              <a:rPr lang="fi-FI" sz="2000">
                <a:solidFill>
                  <a:srgbClr val="FFFFFF"/>
                </a:solidFill>
              </a:rPr>
              <a:t>Gorbatshov kahden tulen väliin</a:t>
            </a:r>
            <a:br>
              <a:rPr lang="fi-FI" sz="2000">
                <a:solidFill>
                  <a:srgbClr val="FFFFFF"/>
                </a:solidFill>
              </a:rPr>
            </a:br>
            <a:r>
              <a:rPr lang="fi-FI" sz="2000">
                <a:solidFill>
                  <a:srgbClr val="FFFFFF"/>
                </a:solidFill>
              </a:rPr>
              <a:t>- Uudistusmielisten mukaan liian hidas</a:t>
            </a:r>
            <a:br>
              <a:rPr lang="fi-FI" sz="2000">
                <a:solidFill>
                  <a:srgbClr val="FFFFFF"/>
                </a:solidFill>
              </a:rPr>
            </a:br>
            <a:r>
              <a:rPr lang="fi-FI" sz="2000">
                <a:solidFill>
                  <a:srgbClr val="FFFFFF"/>
                </a:solidFill>
              </a:rPr>
              <a:t>- Kovan linjan kommunistien mielestä liikaa uudistuksia</a:t>
            </a:r>
          </a:p>
        </p:txBody>
      </p:sp>
    </p:spTree>
    <p:extLst>
      <p:ext uri="{BB962C8B-B14F-4D97-AF65-F5344CB8AC3E}">
        <p14:creationId xmlns:p14="http://schemas.microsoft.com/office/powerpoint/2010/main" val="2405639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09556B-EAE9-4435-B409-0519F2CB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7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65FD030-A6F9-4E4A-A733-B815AE8C9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07027" cy="1499616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Itä-Eurooppa vapautuu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814CCBE-423E-41B2-A9F3-82679F49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9E5374-0B9C-4F85-AD20-3769968C4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07027" cy="4023360"/>
          </a:xfrm>
        </p:spPr>
        <p:txBody>
          <a:bodyPr>
            <a:normAutofit/>
          </a:bodyPr>
          <a:lstStyle/>
          <a:p>
            <a:r>
              <a:rPr lang="fi-FI" sz="2000">
                <a:solidFill>
                  <a:srgbClr val="FFFFFF"/>
                </a:solidFill>
              </a:rPr>
              <a:t>Itä-Euroopassa oltiin kyllästyneitä talouden vanhanaikaisuuteen ja poliittiseen pakkovaltaan</a:t>
            </a:r>
            <a:br>
              <a:rPr lang="fi-FI" sz="2000">
                <a:solidFill>
                  <a:srgbClr val="FFFFFF"/>
                </a:solidFill>
              </a:rPr>
            </a:br>
            <a:r>
              <a:rPr lang="fi-FI" sz="2000">
                <a:solidFill>
                  <a:srgbClr val="FFFFFF"/>
                </a:solidFill>
              </a:rPr>
              <a:t>- Uudistukset vähensivät NL arvovaltaa -&gt; avoimempi kritiikki</a:t>
            </a:r>
            <a:br>
              <a:rPr lang="fi-FI" sz="2000">
                <a:solidFill>
                  <a:srgbClr val="FFFFFF"/>
                </a:solidFill>
              </a:rPr>
            </a:br>
            <a:r>
              <a:rPr lang="fi-FI" sz="2000">
                <a:solidFill>
                  <a:srgbClr val="FFFFFF"/>
                </a:solidFill>
              </a:rPr>
              <a:t>- NL rauhatahtoisuutta lisäsi Afganistanin sodan loppu 1989</a:t>
            </a:r>
          </a:p>
          <a:p>
            <a:r>
              <a:rPr lang="fi-FI" sz="2000">
                <a:solidFill>
                  <a:srgbClr val="FFFFFF"/>
                </a:solidFill>
              </a:rPr>
              <a:t>Muutokset alkoivat Puolasta 1989</a:t>
            </a:r>
            <a:br>
              <a:rPr lang="fi-FI" sz="2000">
                <a:solidFill>
                  <a:srgbClr val="FFFFFF"/>
                </a:solidFill>
              </a:rPr>
            </a:br>
            <a:r>
              <a:rPr lang="fi-FI" sz="2000">
                <a:solidFill>
                  <a:srgbClr val="FFFFFF"/>
                </a:solidFill>
              </a:rPr>
              <a:t>- Puolan kommunistinen johto sopimukseen Solidaarisuusliikkeen kanssa dollarilainojen takia</a:t>
            </a:r>
            <a:br>
              <a:rPr lang="fi-FI" sz="2000">
                <a:solidFill>
                  <a:srgbClr val="FFFFFF"/>
                </a:solidFill>
              </a:rPr>
            </a:br>
            <a:r>
              <a:rPr lang="fi-FI" sz="2000">
                <a:solidFill>
                  <a:srgbClr val="FFFFFF"/>
                </a:solidFill>
              </a:rPr>
              <a:t>- Osittain vapaat vaalit 1989 kesällä –&gt; Solidaarisuusliikkeelle murskavoitto</a:t>
            </a:r>
            <a:br>
              <a:rPr lang="fi-FI" sz="2000">
                <a:solidFill>
                  <a:srgbClr val="FFFFFF"/>
                </a:solidFill>
              </a:rPr>
            </a:br>
            <a:r>
              <a:rPr lang="fi-FI" sz="2000">
                <a:solidFill>
                  <a:srgbClr val="FFFFFF"/>
                </a:solidFill>
              </a:rPr>
              <a:t>- Puolaan ensimmäinen ei-kommunistinen pääministeri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F28F2D0-C65D-44A0-847E-531ACF4C41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3"/>
          <a:stretch/>
        </p:blipFill>
        <p:spPr>
          <a:xfrm>
            <a:off x="7552266" y="10"/>
            <a:ext cx="463973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68ECA5CF-2CEB-4AC5-B8B3-48322C967E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" r="66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C02F234-DEC5-4424-9D83-2D1AA079D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Itä-Eurooppa vapautuu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C3B7EE-8632-4756-A078-1B3B0DF3B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9FE881-B629-4425-8008-0E9993B72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023360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Gorbatshov julisti vuonna 1989, ettei Brezhnevin oppi ollut enää voimassa</a:t>
            </a:r>
          </a:p>
          <a:p>
            <a:r>
              <a:rPr lang="fi-FI">
                <a:solidFill>
                  <a:srgbClr val="FFFFFF"/>
                </a:solidFill>
              </a:rPr>
              <a:t>Puolan jälkeen Unkarissa aloitettiin uudistukset</a:t>
            </a:r>
            <a:br>
              <a:rPr lang="fi-FI">
                <a:solidFill>
                  <a:srgbClr val="FFFFFF"/>
                </a:solidFill>
              </a:rPr>
            </a:br>
            <a:r>
              <a:rPr lang="fi-FI">
                <a:solidFill>
                  <a:srgbClr val="FFFFFF"/>
                </a:solidFill>
              </a:rPr>
              <a:t>- Vapaat vaalit kesällä 1989</a:t>
            </a:r>
            <a:br>
              <a:rPr lang="fi-FI">
                <a:solidFill>
                  <a:srgbClr val="FFFFFF"/>
                </a:solidFill>
              </a:rPr>
            </a:br>
            <a:r>
              <a:rPr lang="fi-FI">
                <a:solidFill>
                  <a:srgbClr val="FFFFFF"/>
                </a:solidFill>
              </a:rPr>
              <a:t>- Unkarin johtoon ei-kommunistinen hallinto</a:t>
            </a:r>
            <a:br>
              <a:rPr lang="fi-FI">
                <a:solidFill>
                  <a:srgbClr val="FFFFFF"/>
                </a:solidFill>
              </a:rPr>
            </a:br>
            <a:r>
              <a:rPr lang="fi-FI">
                <a:solidFill>
                  <a:srgbClr val="FFFFFF"/>
                </a:solidFill>
              </a:rPr>
              <a:t>- Länsimaat antoivat dollarilainoja</a:t>
            </a:r>
            <a:br>
              <a:rPr lang="fi-FI">
                <a:solidFill>
                  <a:srgbClr val="FFFFFF"/>
                </a:solidFill>
              </a:rPr>
            </a:br>
            <a:r>
              <a:rPr lang="fi-FI">
                <a:solidFill>
                  <a:srgbClr val="FFFFFF"/>
                </a:solidFill>
              </a:rPr>
              <a:t>- Unkari avasi rajansa länteen -&gt; rautaesirippu alkoi murtua</a:t>
            </a:r>
          </a:p>
        </p:txBody>
      </p:sp>
    </p:spTree>
    <p:extLst>
      <p:ext uri="{BB962C8B-B14F-4D97-AF65-F5344CB8AC3E}">
        <p14:creationId xmlns:p14="http://schemas.microsoft.com/office/powerpoint/2010/main" val="1064409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12A051F2-44CE-48F8-A771-691FB15A96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F499EFD-3676-4076-B3A5-B455601F7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Berliinin muuri murtuu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C3B7EE-8632-4756-A078-1B3B0DF3B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C299EE-FC72-42B4-B4F1-C8DA80E5B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023360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Itä-Saksalaiset alkoivat 1989 kesällä kulkea Unkarin kautta länteen</a:t>
            </a:r>
            <a:br>
              <a:rPr lang="fi-FI">
                <a:solidFill>
                  <a:srgbClr val="FFFFFF"/>
                </a:solidFill>
              </a:rPr>
            </a:br>
            <a:r>
              <a:rPr lang="fi-FI">
                <a:solidFill>
                  <a:srgbClr val="FFFFFF"/>
                </a:solidFill>
              </a:rPr>
              <a:t>- toivoivat pääsevänsä Länsi-Saksaan</a:t>
            </a:r>
          </a:p>
          <a:p>
            <a:r>
              <a:rPr lang="fi-FI">
                <a:solidFill>
                  <a:srgbClr val="FFFFFF"/>
                </a:solidFill>
              </a:rPr>
              <a:t>Honecker kutsui näitä ihmisiä hylkiöiksi</a:t>
            </a:r>
            <a:br>
              <a:rPr lang="fi-FI">
                <a:solidFill>
                  <a:srgbClr val="FFFFFF"/>
                </a:solidFill>
              </a:rPr>
            </a:br>
            <a:r>
              <a:rPr lang="fi-FI">
                <a:solidFill>
                  <a:srgbClr val="FFFFFF"/>
                </a:solidFill>
              </a:rPr>
              <a:t>- Itä-Saksa sulki tein Unkariin</a:t>
            </a:r>
            <a:br>
              <a:rPr lang="fi-FI">
                <a:solidFill>
                  <a:srgbClr val="FFFFFF"/>
                </a:solidFill>
              </a:rPr>
            </a:br>
            <a:r>
              <a:rPr lang="fi-FI">
                <a:solidFill>
                  <a:srgbClr val="FFFFFF"/>
                </a:solidFill>
              </a:rPr>
              <a:t>- Honecker joutui kuitenkin taipumaan ja päästi ihmiset länteen</a:t>
            </a:r>
          </a:p>
          <a:p>
            <a:r>
              <a:rPr lang="fi-FI">
                <a:solidFill>
                  <a:srgbClr val="FFFFFF"/>
                </a:solidFill>
              </a:rPr>
              <a:t>Lokakuussa 1989 DDR:n juhlavuosi</a:t>
            </a:r>
            <a:br>
              <a:rPr lang="fi-FI">
                <a:solidFill>
                  <a:srgbClr val="FFFFFF"/>
                </a:solidFill>
              </a:rPr>
            </a:br>
            <a:r>
              <a:rPr lang="fi-FI">
                <a:solidFill>
                  <a:srgbClr val="FFFFFF"/>
                </a:solidFill>
              </a:rPr>
              <a:t>- Juhlien aikaan useita mielenosoituksia joissa vaadittiin uudistuksia</a:t>
            </a:r>
            <a:br>
              <a:rPr lang="fi-FI">
                <a:solidFill>
                  <a:srgbClr val="FFFFFF"/>
                </a:solidFill>
              </a:rPr>
            </a:br>
            <a:r>
              <a:rPr lang="fi-FI">
                <a:solidFill>
                  <a:srgbClr val="FFFFFF"/>
                </a:solidFill>
              </a:rPr>
              <a:t>- Kun mielenosoitukset vain jatkuivat Honecker erotettiin</a:t>
            </a:r>
            <a:br>
              <a:rPr lang="fi-FI">
                <a:solidFill>
                  <a:srgbClr val="FFFFFF"/>
                </a:solidFill>
              </a:rPr>
            </a:br>
            <a:r>
              <a:rPr lang="fi-FI">
                <a:solidFill>
                  <a:srgbClr val="FFFFFF"/>
                </a:solidFill>
              </a:rPr>
              <a:t>- Uusi johto alkoi valmistella uudistuksia</a:t>
            </a:r>
            <a:br>
              <a:rPr lang="fi-FI">
                <a:solidFill>
                  <a:srgbClr val="FFFFFF"/>
                </a:solidFill>
              </a:rPr>
            </a:br>
            <a:r>
              <a:rPr lang="fi-FI">
                <a:solidFill>
                  <a:srgbClr val="FFFFFF"/>
                </a:solidFill>
              </a:rPr>
              <a:t>- Hetkeä myöhemmin Berliinin muuri murtui</a:t>
            </a:r>
          </a:p>
        </p:txBody>
      </p:sp>
    </p:spTree>
    <p:extLst>
      <p:ext uri="{BB962C8B-B14F-4D97-AF65-F5344CB8AC3E}">
        <p14:creationId xmlns:p14="http://schemas.microsoft.com/office/powerpoint/2010/main" val="625825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Integraal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707</Words>
  <Application>Microsoft Office PowerPoint</Application>
  <PresentationFormat>Laajakuva</PresentationFormat>
  <Paragraphs>47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Tw Cen MT</vt:lpstr>
      <vt:lpstr>Tw Cen MT Condensed</vt:lpstr>
      <vt:lpstr>Wingdings 3</vt:lpstr>
      <vt:lpstr>Integraali</vt:lpstr>
      <vt:lpstr>Kylmä sota päättyy ja NL hajoaa</vt:lpstr>
      <vt:lpstr>Miksi NL jäi jälkeen?</vt:lpstr>
      <vt:lpstr>Ulkopuoliset paineet huojuttavat Neuvostoliittoa</vt:lpstr>
      <vt:lpstr>Ulkopuoliset paineet huojuttavat Neuvostoliittoa</vt:lpstr>
      <vt:lpstr>Gorbatshovin uudistukset vastatuulessa</vt:lpstr>
      <vt:lpstr>Gorbatshovin uudistukset vastatuulessa</vt:lpstr>
      <vt:lpstr>Itä-Eurooppa vapautuu</vt:lpstr>
      <vt:lpstr>Itä-Eurooppa vapautuu</vt:lpstr>
      <vt:lpstr>Berliinin muuri murtuu</vt:lpstr>
      <vt:lpstr>Kylmä sota päättyy Saksojen yhdistymiseen</vt:lpstr>
      <vt:lpstr>Neuvostoliitto lakkaa olemasta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Kylmä sota päättyy ja NL hajoaa</dc:title>
  <dc:creator>Tapio</dc:creator>
  <cp:lastModifiedBy>Kaartinen Minna</cp:lastModifiedBy>
  <cp:revision>1</cp:revision>
  <dcterms:created xsi:type="dcterms:W3CDTF">2018-11-28T18:28:57Z</dcterms:created>
  <dcterms:modified xsi:type="dcterms:W3CDTF">2023-09-07T17:41:46Z</dcterms:modified>
</cp:coreProperties>
</file>