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8"/>
  </p:notesMasterIdLst>
  <p:sldIdLst>
    <p:sldId id="256" r:id="rId6"/>
    <p:sldId id="257" r:id="rId7"/>
  </p:sldIdLst>
  <p:sldSz cx="9144000" cy="6858000" type="screen4x3"/>
  <p:notesSz cx="6858000" cy="9144000"/>
  <p:defaultTextStyle>
    <a:defPPr>
      <a:defRPr lang="fi-FI"/>
    </a:defPPr>
    <a:lvl1pPr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1pPr>
    <a:lvl2pPr marL="4572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2pPr>
    <a:lvl3pPr marL="9144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3pPr>
    <a:lvl4pPr marL="13716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4pPr>
    <a:lvl5pPr marL="18288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5pPr>
    <a:lvl6pPr marL="2286000" algn="l" defTabSz="914400" rtl="0" eaLnBrk="1" latinLnBrk="0" hangingPunct="1">
      <a:defRPr sz="2400" i="1" kern="1200">
        <a:solidFill>
          <a:schemeClr val="tx1"/>
        </a:solidFill>
        <a:latin typeface="Lucida Grande" charset="0"/>
        <a:ea typeface="MS PGothic" pitchFamily="34" charset="-128"/>
        <a:cs typeface="+mn-cs"/>
      </a:defRPr>
    </a:lvl6pPr>
    <a:lvl7pPr marL="2743200" algn="l" defTabSz="914400" rtl="0" eaLnBrk="1" latinLnBrk="0" hangingPunct="1">
      <a:defRPr sz="2400" i="1" kern="1200">
        <a:solidFill>
          <a:schemeClr val="tx1"/>
        </a:solidFill>
        <a:latin typeface="Lucida Grande" charset="0"/>
        <a:ea typeface="MS PGothic" pitchFamily="34" charset="-128"/>
        <a:cs typeface="+mn-cs"/>
      </a:defRPr>
    </a:lvl7pPr>
    <a:lvl8pPr marL="3200400" algn="l" defTabSz="914400" rtl="0" eaLnBrk="1" latinLnBrk="0" hangingPunct="1">
      <a:defRPr sz="2400" i="1" kern="1200">
        <a:solidFill>
          <a:schemeClr val="tx1"/>
        </a:solidFill>
        <a:latin typeface="Lucida Grande" charset="0"/>
        <a:ea typeface="MS PGothic" pitchFamily="34" charset="-128"/>
        <a:cs typeface="+mn-cs"/>
      </a:defRPr>
    </a:lvl8pPr>
    <a:lvl9pPr marL="3657600" algn="l" defTabSz="914400" rtl="0" eaLnBrk="1" latinLnBrk="0" hangingPunct="1">
      <a:defRPr sz="2400" i="1" kern="1200">
        <a:solidFill>
          <a:schemeClr val="tx1"/>
        </a:solidFill>
        <a:latin typeface="Lucida Grande" charset="0"/>
        <a:ea typeface="MS PGothic" pitchFamily="34" charset="-128"/>
        <a:cs typeface="+mn-cs"/>
      </a:defRPr>
    </a:lvl9pPr>
  </p:defaultTextStyle>
  <p:extLst>
    <p:ext uri="{EFAFB233-063F-42B5-8137-9DF3F51BA10A}">
      <p15:sldGuideLst xmlns:p15="http://schemas.microsoft.com/office/powerpoint/2012/main">
        <p15:guide id="1" orient="horz" pos="1026"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mo Päivärinta" initials="" lastIdx="3" clrIdx="0"/>
  <p:cmAuthor id="2" name="Vesa Vihervä" initials="" lastIdx="1" clrIdx="1"/>
  <p:cmAuthor id="3" name="Antti Kohi" initials="" lastIdx="2" clrIdx="2"/>
  <p:cmAuthor id="4" name="Hannele Palo" initials=""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DD"/>
    <a:srgbClr val="005082"/>
    <a:srgbClr val="0099CC"/>
    <a:srgbClr val="198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61"/>
    <p:restoredTop sz="94658"/>
  </p:normalViewPr>
  <p:slideViewPr>
    <p:cSldViewPr>
      <p:cViewPr varScale="1">
        <p:scale>
          <a:sx n="78" d="100"/>
          <a:sy n="78" d="100"/>
        </p:scale>
        <p:origin x="684" y="84"/>
      </p:cViewPr>
      <p:guideLst>
        <p:guide orient="horz" pos="1026"/>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ea typeface="ＭＳ Ｐゴシック" charset="0"/>
                <a:cs typeface="Geneva" charset="0"/>
              </a:defRPr>
            </a:lvl1pPr>
          </a:lstStyle>
          <a:p>
            <a:pPr>
              <a:defRPr/>
            </a:pPr>
            <a:endParaRPr lang="fi-FI"/>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pPr>
              <a:defRPr/>
            </a:pPr>
            <a:fld id="{ED5377F9-5B72-481B-AC88-B74C02D9F511}" type="slidenum">
              <a:rPr lang="fi-FI" altLang="fi-FI"/>
              <a:pPr>
                <a:defRPr/>
              </a:pPr>
              <a:t>‹#›</a:t>
            </a:fld>
            <a:endParaRPr lang="fi-FI" altLang="fi-FI"/>
          </a:p>
        </p:txBody>
      </p:sp>
    </p:spTree>
    <p:extLst>
      <p:ext uri="{BB962C8B-B14F-4D97-AF65-F5344CB8AC3E}">
        <p14:creationId xmlns:p14="http://schemas.microsoft.com/office/powerpoint/2010/main" val="3236732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charset="0"/>
        <a:ea typeface="MS PGothic" pitchFamily="34" charset="-128"/>
        <a:cs typeface="Geneva" charset="0"/>
      </a:defRPr>
    </a:lvl1pPr>
    <a:lvl2pPr marL="4572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4792A69-DA41-433C-B789-278DD35EE5C7}" type="slidenum">
              <a:rPr lang="fi-FI" altLang="fi-FI" sz="1200" i="0" smtClean="0"/>
              <a:pPr/>
              <a:t>1</a:t>
            </a:fld>
            <a:endParaRPr lang="fi-FI" altLang="fi-FI" sz="1200" i="0" dirty="0" smtClean="0"/>
          </a:p>
        </p:txBody>
      </p:sp>
      <p:sp>
        <p:nvSpPr>
          <p:cNvPr id="6146" name="Rectangle 2"/>
          <p:cNvSpPr>
            <a:spLocks noGrp="1" noRot="1" noChangeAspect="1" noChangeArrowheads="1" noTextEdit="1"/>
          </p:cNvSpPr>
          <p:nvPr>
            <p:ph type="sldImg"/>
          </p:nvPr>
        </p:nvSpPr>
        <p:spPr>
          <a:ln/>
          <a:extLst/>
        </p:spPr>
      </p:sp>
      <p:sp>
        <p:nvSpPr>
          <p:cNvPr id="15364" name="Rectangle 3"/>
          <p:cNvSpPr>
            <a:spLocks noGrp="1" noChangeArrowheads="1"/>
          </p:cNvSpPr>
          <p:nvPr>
            <p:ph type="body" idx="1"/>
          </p:nvPr>
        </p:nvSpPr>
        <p:spPr>
          <a:noFill/>
        </p:spPr>
        <p:txBody>
          <a:bodyPr/>
          <a:lstStyle/>
          <a:p>
            <a:pPr eaLnBrk="1" hangingPunct="1"/>
            <a:endParaRPr lang="fi-FI" altLang="fi-FI" dirty="0" smtClean="0"/>
          </a:p>
        </p:txBody>
      </p:sp>
    </p:spTree>
    <p:extLst>
      <p:ext uri="{BB962C8B-B14F-4D97-AF65-F5344CB8AC3E}">
        <p14:creationId xmlns:p14="http://schemas.microsoft.com/office/powerpoint/2010/main" val="177087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lvl="0">
              <a:spcBef>
                <a:spcPts val="0"/>
              </a:spcBef>
              <a:buNone/>
            </a:pPr>
            <a:r>
              <a:rPr lang="fi-FI"/>
              <a:t>Dokut opeopas s. 165.</a:t>
            </a: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7957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perustyylejä naps.</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832162E-5493-4DA9-AE69-36DE1DBA92BD}" type="slidenum">
              <a:rPr lang="fi-FI" altLang="fi-FI"/>
              <a:pPr>
                <a:defRPr/>
              </a:pPr>
              <a:t>‹#›</a:t>
            </a:fld>
            <a:endParaRPr lang="fi-FI" altLang="fi-FI"/>
          </a:p>
        </p:txBody>
      </p:sp>
    </p:spTree>
    <p:extLst>
      <p:ext uri="{BB962C8B-B14F-4D97-AF65-F5344CB8AC3E}">
        <p14:creationId xmlns:p14="http://schemas.microsoft.com/office/powerpoint/2010/main" val="231390503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9A58E91-C772-4ABC-8168-02FE4102D1F1}" type="slidenum">
              <a:rPr lang="fi-FI" altLang="fi-FI"/>
              <a:pPr>
                <a:defRPr/>
              </a:pPr>
              <a:t>‹#›</a:t>
            </a:fld>
            <a:endParaRPr lang="fi-FI" altLang="fi-FI"/>
          </a:p>
        </p:txBody>
      </p:sp>
    </p:spTree>
    <p:extLst>
      <p:ext uri="{BB962C8B-B14F-4D97-AF65-F5344CB8AC3E}">
        <p14:creationId xmlns:p14="http://schemas.microsoft.com/office/powerpoint/2010/main" val="124057283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515100" y="228600"/>
            <a:ext cx="1943100" cy="5867400"/>
          </a:xfrm>
        </p:spPr>
        <p:txBody>
          <a:bodyPr vert="eaVert"/>
          <a:lstStyle/>
          <a:p>
            <a:r>
              <a:rPr lang="fi-FI" smtClean="0"/>
              <a:t>Muokkaa perustyylejä naps.</a:t>
            </a:r>
            <a:endParaRPr lang="fi-FI"/>
          </a:p>
        </p:txBody>
      </p:sp>
      <p:sp>
        <p:nvSpPr>
          <p:cNvPr id="3" name="Pystysuoran tekstin paikkamerkki 2"/>
          <p:cNvSpPr>
            <a:spLocks noGrp="1"/>
          </p:cNvSpPr>
          <p:nvPr>
            <p:ph type="body" orient="vert" idx="1"/>
          </p:nvPr>
        </p:nvSpPr>
        <p:spPr>
          <a:xfrm>
            <a:off x="685800" y="228600"/>
            <a:ext cx="5676900" cy="5867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FE39B19-6D18-4829-8F60-375465AFE44A}" type="slidenum">
              <a:rPr lang="fi-FI" altLang="fi-FI"/>
              <a:pPr>
                <a:defRPr/>
              </a:pPr>
              <a:t>‹#›</a:t>
            </a:fld>
            <a:endParaRPr lang="fi-FI" altLang="fi-FI"/>
          </a:p>
        </p:txBody>
      </p:sp>
    </p:spTree>
    <p:extLst>
      <p:ext uri="{BB962C8B-B14F-4D97-AF65-F5344CB8AC3E}">
        <p14:creationId xmlns:p14="http://schemas.microsoft.com/office/powerpoint/2010/main" val="308571318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2E85E-8D78-4180-BE5D-4B50E3412FE8}" type="slidenum">
              <a:rPr lang="fi-FI" altLang="fi-FI"/>
              <a:pPr>
                <a:defRPr/>
              </a:pPr>
              <a:t>‹#›</a:t>
            </a:fld>
            <a:endParaRPr lang="fi-FI" altLang="fi-FI"/>
          </a:p>
        </p:txBody>
      </p:sp>
    </p:spTree>
    <p:extLst>
      <p:ext uri="{BB962C8B-B14F-4D97-AF65-F5344CB8AC3E}">
        <p14:creationId xmlns:p14="http://schemas.microsoft.com/office/powerpoint/2010/main" val="273843404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perustyylejä naps.</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AF4EC8C-7181-4B1B-B0DF-0DD1CDF00808}" type="slidenum">
              <a:rPr lang="fi-FI" altLang="fi-FI"/>
              <a:pPr>
                <a:defRPr/>
              </a:pPr>
              <a:t>‹#›</a:t>
            </a:fld>
            <a:endParaRPr lang="fi-FI" altLang="fi-FI"/>
          </a:p>
        </p:txBody>
      </p:sp>
    </p:spTree>
    <p:extLst>
      <p:ext uri="{BB962C8B-B14F-4D97-AF65-F5344CB8AC3E}">
        <p14:creationId xmlns:p14="http://schemas.microsoft.com/office/powerpoint/2010/main" val="105929079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6B3A5EF-C1D2-4581-80D5-D358B7777B3A}" type="slidenum">
              <a:rPr lang="fi-FI" altLang="fi-FI"/>
              <a:pPr>
                <a:defRPr/>
              </a:pPr>
              <a:t>‹#›</a:t>
            </a:fld>
            <a:endParaRPr lang="fi-FI" altLang="fi-FI"/>
          </a:p>
        </p:txBody>
      </p:sp>
    </p:spTree>
    <p:extLst>
      <p:ext uri="{BB962C8B-B14F-4D97-AF65-F5344CB8AC3E}">
        <p14:creationId xmlns:p14="http://schemas.microsoft.com/office/powerpoint/2010/main" val="289262509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perustyylejä naps.</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8" name="Alatunnisteen paikkamerkki 7"/>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9" name="Dian numeron paikkamerkki 8"/>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CE5748C-DF45-44D1-921F-DFE524277A91}" type="slidenum">
              <a:rPr lang="fi-FI" altLang="fi-FI"/>
              <a:pPr>
                <a:defRPr/>
              </a:pPr>
              <a:t>‹#›</a:t>
            </a:fld>
            <a:endParaRPr lang="fi-FI" altLang="fi-FI"/>
          </a:p>
        </p:txBody>
      </p:sp>
    </p:spTree>
    <p:extLst>
      <p:ext uri="{BB962C8B-B14F-4D97-AF65-F5344CB8AC3E}">
        <p14:creationId xmlns:p14="http://schemas.microsoft.com/office/powerpoint/2010/main" val="13229381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äivämäärän paikkamerkki 2"/>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4" name="Alatunnisteen paikkamerkki 3"/>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5" name="Dian numeron paikkamerkki 4"/>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3BD5DAC-1AF5-485A-8659-EEF77A48D65A}" type="slidenum">
              <a:rPr lang="fi-FI" altLang="fi-FI"/>
              <a:pPr>
                <a:defRPr/>
              </a:pPr>
              <a:t>‹#›</a:t>
            </a:fld>
            <a:endParaRPr lang="fi-FI" altLang="fi-FI"/>
          </a:p>
        </p:txBody>
      </p:sp>
    </p:spTree>
    <p:extLst>
      <p:ext uri="{BB962C8B-B14F-4D97-AF65-F5344CB8AC3E}">
        <p14:creationId xmlns:p14="http://schemas.microsoft.com/office/powerpoint/2010/main" val="127423495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3" name="Alatunnisteen paikkamerkki 2"/>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4" name="Dian numeron paikkamerkki 3"/>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6A77C59-236F-4C67-9EE4-D9447447FB92}" type="slidenum">
              <a:rPr lang="fi-FI" altLang="fi-FI"/>
              <a:pPr>
                <a:defRPr/>
              </a:pPr>
              <a:t>‹#›</a:t>
            </a:fld>
            <a:endParaRPr lang="fi-FI" altLang="fi-FI"/>
          </a:p>
        </p:txBody>
      </p:sp>
    </p:spTree>
    <p:extLst>
      <p:ext uri="{BB962C8B-B14F-4D97-AF65-F5344CB8AC3E}">
        <p14:creationId xmlns:p14="http://schemas.microsoft.com/office/powerpoint/2010/main" val="296472968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perustyylejä naps.</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62EC50-C03C-4CD7-BD6B-1DE0608F5527}" type="slidenum">
              <a:rPr lang="fi-FI" altLang="fi-FI"/>
              <a:pPr>
                <a:defRPr/>
              </a:pPr>
              <a:t>‹#›</a:t>
            </a:fld>
            <a:endParaRPr lang="fi-FI" altLang="fi-FI"/>
          </a:p>
        </p:txBody>
      </p:sp>
    </p:spTree>
    <p:extLst>
      <p:ext uri="{BB962C8B-B14F-4D97-AF65-F5344CB8AC3E}">
        <p14:creationId xmlns:p14="http://schemas.microsoft.com/office/powerpoint/2010/main" val="15326450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perustyylejä naps.</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Vedä kuva paikkamerkkiin tai lisää napsauttamalla kuvaketta</a:t>
            </a:r>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B3B8AD-178B-4E3D-9095-3A6018803E0C}" type="slidenum">
              <a:rPr lang="fi-FI" altLang="fi-FI"/>
              <a:pPr>
                <a:defRPr/>
              </a:pPr>
              <a:t>‹#›</a:t>
            </a:fld>
            <a:endParaRPr lang="fi-FI" altLang="fi-FI"/>
          </a:p>
        </p:txBody>
      </p:sp>
    </p:spTree>
    <p:extLst>
      <p:ext uri="{BB962C8B-B14F-4D97-AF65-F5344CB8AC3E}">
        <p14:creationId xmlns:p14="http://schemas.microsoft.com/office/powerpoint/2010/main" val="395521862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Kuva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685800" y="228600"/>
            <a:ext cx="7772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smtClean="0"/>
              <a:t>Muokkaa perustyylejä naps.</a:t>
            </a:r>
          </a:p>
        </p:txBody>
      </p:sp>
      <p:sp>
        <p:nvSpPr>
          <p:cNvPr id="1028"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9"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smtClean="0">
                <a:solidFill>
                  <a:schemeClr val="accent1"/>
                </a:solidFill>
                <a:latin typeface="Verdana" pitchFamily="34" charset="0"/>
              </a:rPr>
              <a:t>Forum II</a:t>
            </a: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spd="slow"/>
  <p:txStyles>
    <p:titleStyle>
      <a:lvl1pPr algn="ctr" rtl="0" eaLnBrk="1" fontAlgn="base" hangingPunct="1">
        <a:spcBef>
          <a:spcPct val="0"/>
        </a:spcBef>
        <a:spcAft>
          <a:spcPct val="0"/>
        </a:spcAft>
        <a:defRPr sz="2800" b="1">
          <a:solidFill>
            <a:schemeClr val="tx2"/>
          </a:solidFill>
          <a:latin typeface="+mj-lt"/>
          <a:ea typeface="MS PGothic" pitchFamily="34" charset="-128"/>
          <a:cs typeface="+mj-cs"/>
        </a:defRPr>
      </a:lvl1pPr>
      <a:lvl2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2pPr>
      <a:lvl3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3pPr>
      <a:lvl4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4pPr>
      <a:lvl5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5pPr>
      <a:lvl6pPr marL="4572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6pPr>
      <a:lvl7pPr marL="9144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7pPr>
      <a:lvl8pPr marL="13716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8pPr>
      <a:lvl9pPr marL="18288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a:solidFill>
            <a:schemeClr val="tx1"/>
          </a:solidFill>
          <a:latin typeface="+mn-lt"/>
          <a:ea typeface="Geneva" charset="0"/>
          <a:cs typeface="+mn-cs"/>
        </a:defRPr>
      </a:lvl2pPr>
      <a:lvl3pPr marL="1143000" indent="-228600" algn="l" rtl="0" eaLnBrk="1" fontAlgn="base" hangingPunct="1">
        <a:spcBef>
          <a:spcPct val="20000"/>
        </a:spcBef>
        <a:spcAft>
          <a:spcPct val="0"/>
        </a:spcAft>
        <a:buChar char="•"/>
        <a:defRPr>
          <a:solidFill>
            <a:schemeClr val="tx1"/>
          </a:solidFill>
          <a:latin typeface="+mn-lt"/>
          <a:ea typeface="Geneva" charset="0"/>
          <a:cs typeface="+mn-cs"/>
        </a:defRPr>
      </a:lvl3pPr>
      <a:lvl4pPr marL="1600200" indent="-228600" algn="l" rtl="0" eaLnBrk="1" fontAlgn="base" hangingPunct="1">
        <a:spcBef>
          <a:spcPct val="20000"/>
        </a:spcBef>
        <a:spcAft>
          <a:spcPct val="0"/>
        </a:spcAft>
        <a:buChar char="–"/>
        <a:defRPr>
          <a:solidFill>
            <a:schemeClr val="tx1"/>
          </a:solidFill>
          <a:latin typeface="+mn-lt"/>
          <a:ea typeface="Geneva" charset="0"/>
          <a:cs typeface="+mn-cs"/>
        </a:defRPr>
      </a:lvl4pPr>
      <a:lvl5pPr marL="2057400" indent="-228600" algn="l" rtl="0" eaLnBrk="1" fontAlgn="base" hangingPunct="1">
        <a:spcBef>
          <a:spcPct val="20000"/>
        </a:spcBef>
        <a:spcAft>
          <a:spcPct val="0"/>
        </a:spcAft>
        <a:buChar char="»"/>
        <a:defRPr>
          <a:solidFill>
            <a:schemeClr val="tx1"/>
          </a:solidFill>
          <a:latin typeface="+mn-lt"/>
          <a:ea typeface="Geneva" charset="0"/>
          <a:cs typeface="+mn-cs"/>
        </a:defRPr>
      </a:lvl5pPr>
      <a:lvl6pPr marL="2514600" indent="-228600" algn="l" rtl="0" eaLnBrk="1" fontAlgn="base" hangingPunct="1">
        <a:spcBef>
          <a:spcPct val="20000"/>
        </a:spcBef>
        <a:spcAft>
          <a:spcPct val="0"/>
        </a:spcAft>
        <a:buChar char="»"/>
        <a:defRPr>
          <a:solidFill>
            <a:schemeClr val="tx1"/>
          </a:solidFill>
          <a:latin typeface="+mn-lt"/>
          <a:ea typeface="Geneva" charset="0"/>
          <a:cs typeface="+mn-cs"/>
        </a:defRPr>
      </a:lvl6pPr>
      <a:lvl7pPr marL="2971800" indent="-228600" algn="l" rtl="0" eaLnBrk="1" fontAlgn="base" hangingPunct="1">
        <a:spcBef>
          <a:spcPct val="20000"/>
        </a:spcBef>
        <a:spcAft>
          <a:spcPct val="0"/>
        </a:spcAft>
        <a:buChar char="»"/>
        <a:defRPr>
          <a:solidFill>
            <a:schemeClr val="tx1"/>
          </a:solidFill>
          <a:latin typeface="+mn-lt"/>
          <a:ea typeface="Geneva" charset="0"/>
          <a:cs typeface="+mn-cs"/>
        </a:defRPr>
      </a:lvl7pPr>
      <a:lvl8pPr marL="3429000" indent="-228600" algn="l" rtl="0" eaLnBrk="1" fontAlgn="base" hangingPunct="1">
        <a:spcBef>
          <a:spcPct val="20000"/>
        </a:spcBef>
        <a:spcAft>
          <a:spcPct val="0"/>
        </a:spcAft>
        <a:buChar char="»"/>
        <a:defRPr>
          <a:solidFill>
            <a:schemeClr val="tx1"/>
          </a:solidFill>
          <a:latin typeface="+mn-lt"/>
          <a:ea typeface="Geneva" charset="0"/>
          <a:cs typeface="+mn-cs"/>
        </a:defRPr>
      </a:lvl8pPr>
      <a:lvl9pPr marL="3886200" indent="-228600" algn="l" rtl="0" eaLnBrk="1" fontAlgn="base" hangingPunct="1">
        <a:spcBef>
          <a:spcPct val="20000"/>
        </a:spcBef>
        <a:spcAft>
          <a:spcPct val="0"/>
        </a:spcAft>
        <a:buChar char="»"/>
        <a:defRPr>
          <a:solidFill>
            <a:schemeClr val="tx1"/>
          </a:solidFill>
          <a:latin typeface="+mn-lt"/>
          <a:ea typeface="Geneva" charset="0"/>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9" name="Text Box 9"/>
          <p:cNvSpPr txBox="1">
            <a:spLocks noChangeArrowheads="1"/>
          </p:cNvSpPr>
          <p:nvPr/>
        </p:nvSpPr>
        <p:spPr bwMode="auto">
          <a:xfrm>
            <a:off x="4267200" y="1981200"/>
            <a:ext cx="2954655" cy="156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a:spcBef>
                <a:spcPct val="0"/>
              </a:spcBef>
              <a:buFontTx/>
              <a:buNone/>
            </a:pPr>
            <a:r>
              <a:rPr lang="fi-FI" altLang="fi-FI" sz="2400" i="0" dirty="0">
                <a:solidFill>
                  <a:schemeClr val="accent1"/>
                </a:solidFill>
              </a:rPr>
              <a:t>Luku </a:t>
            </a:r>
            <a:r>
              <a:rPr lang="fi-FI" altLang="fi-FI" sz="2400" i="0" dirty="0" smtClean="0">
                <a:solidFill>
                  <a:schemeClr val="accent1"/>
                </a:solidFill>
              </a:rPr>
              <a:t>14		</a:t>
            </a:r>
            <a:endParaRPr lang="fi-FI" altLang="fi-FI" sz="2400" i="0" dirty="0">
              <a:solidFill>
                <a:schemeClr val="accent1"/>
              </a:solidFill>
            </a:endParaRPr>
          </a:p>
          <a:p>
            <a:pPr>
              <a:spcBef>
                <a:spcPct val="0"/>
              </a:spcBef>
              <a:buFontTx/>
              <a:buNone/>
            </a:pPr>
            <a:endParaRPr lang="fi-FI" altLang="fi-FI" sz="2400" i="0" dirty="0">
              <a:solidFill>
                <a:schemeClr val="accent1"/>
              </a:solidFill>
            </a:endParaRPr>
          </a:p>
          <a:p>
            <a:pPr>
              <a:spcBef>
                <a:spcPct val="0"/>
              </a:spcBef>
              <a:buFontTx/>
              <a:buNone/>
            </a:pPr>
            <a:r>
              <a:rPr lang="fi-FI" altLang="fi-FI" sz="2400" b="1" i="0" dirty="0" smtClean="0">
                <a:solidFill>
                  <a:schemeClr val="accent1"/>
                </a:solidFill>
              </a:rPr>
              <a:t>Kylmän sota</a:t>
            </a:r>
          </a:p>
          <a:p>
            <a:pPr>
              <a:spcBef>
                <a:spcPct val="0"/>
              </a:spcBef>
              <a:buFontTx/>
              <a:buNone/>
            </a:pPr>
            <a:r>
              <a:rPr lang="fi-FI" altLang="fi-FI" sz="2400" b="1" i="0" dirty="0" smtClean="0">
                <a:solidFill>
                  <a:schemeClr val="accent1"/>
                </a:solidFill>
              </a:rPr>
              <a:t>päättyy</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685800" y="353000"/>
            <a:ext cx="7772400" cy="1108800"/>
          </a:xfrm>
          <a:prstGeom prst="rect">
            <a:avLst/>
          </a:prstGeom>
          <a:noFill/>
          <a:ln>
            <a:noFill/>
          </a:ln>
        </p:spPr>
        <p:txBody>
          <a:bodyPr lIns="91425" tIns="45700" rIns="91425" bIns="45700" anchor="ctr" anchorCtr="0">
            <a:noAutofit/>
          </a:bodyPr>
          <a:lstStyle/>
          <a:p>
            <a:pPr marR="0" lvl="0" algn="l" rtl="0">
              <a:spcBef>
                <a:spcPts val="0"/>
              </a:spcBef>
              <a:spcAft>
                <a:spcPts val="0"/>
              </a:spcAft>
              <a:buSzPct val="25000"/>
              <a:buNone/>
            </a:pPr>
            <a:r>
              <a:rPr lang="fi-FI" sz="1800" dirty="0" smtClean="0"/>
              <a:t>Tehtävä</a:t>
            </a:r>
            <a:r>
              <a:rPr lang="fi-FI" sz="1800" b="0" dirty="0"/>
              <a:t/>
            </a:r>
            <a:br>
              <a:rPr lang="fi-FI" sz="1800" b="0" dirty="0"/>
            </a:br>
            <a:r>
              <a:rPr lang="fi-FI" sz="1800" b="0" dirty="0" smtClean="0"/>
              <a:t>Vertaa </a:t>
            </a:r>
            <a:r>
              <a:rPr lang="fi-FI" sz="1800" b="0" dirty="0"/>
              <a:t>alla olevia dokumentteja. </a:t>
            </a:r>
            <a:r>
              <a:rPr lang="fi-FI" sz="1800" b="0" dirty="0" smtClean="0"/>
              <a:t/>
            </a:r>
            <a:br>
              <a:rPr lang="fi-FI" sz="1800" b="0" dirty="0" smtClean="0"/>
            </a:br>
            <a:r>
              <a:rPr lang="fi-FI" sz="1800" b="0" dirty="0" smtClean="0"/>
              <a:t>   a) Minkälaisen </a:t>
            </a:r>
            <a:r>
              <a:rPr lang="fi-FI" sz="1800" b="0" dirty="0"/>
              <a:t>kuvan ne antavat 1980-luvun </a:t>
            </a:r>
            <a:r>
              <a:rPr lang="fi-FI" sz="1800" b="0" dirty="0" smtClean="0"/>
              <a:t>Neuvostoliitosta? </a:t>
            </a:r>
          </a:p>
          <a:p>
            <a:pPr marL="252000" marR="0" lvl="0" indent="-288000" algn="l" rtl="0">
              <a:spcBef>
                <a:spcPts val="0"/>
              </a:spcBef>
              <a:spcAft>
                <a:spcPts val="0"/>
              </a:spcAft>
              <a:buSzPct val="25000"/>
              <a:buNone/>
            </a:pPr>
            <a:r>
              <a:rPr lang="fi-FI" sz="1800" b="0" dirty="0" smtClean="0"/>
              <a:t>   b) Mikä voisi selittää tuota kuvaa?</a:t>
            </a:r>
            <a:endParaRPr lang="fi-FI" sz="1800" b="0" dirty="0"/>
          </a:p>
        </p:txBody>
      </p:sp>
      <p:sp>
        <p:nvSpPr>
          <p:cNvPr id="95" name="Shape 95"/>
          <p:cNvSpPr txBox="1">
            <a:spLocks noGrp="1"/>
          </p:cNvSpPr>
          <p:nvPr>
            <p:ph type="body" idx="1"/>
          </p:nvPr>
        </p:nvSpPr>
        <p:spPr>
          <a:xfrm>
            <a:off x="5722775" y="1352950"/>
            <a:ext cx="2970300" cy="1492800"/>
          </a:xfrm>
          <a:prstGeom prst="rect">
            <a:avLst/>
          </a:prstGeom>
          <a:noFill/>
          <a:ln w="76200" cap="flat" cmpd="sng">
            <a:solidFill>
              <a:srgbClr val="FF0000">
                <a:alpha val="0"/>
              </a:srgbClr>
            </a:solidFill>
            <a:prstDash val="solid"/>
            <a:round/>
            <a:headEnd type="none" w="med" len="med"/>
            <a:tailEnd type="none" w="med" len="med"/>
          </a:ln>
        </p:spPr>
        <p:txBody>
          <a:bodyPr lIns="91425" tIns="45700" rIns="91425" bIns="45700" anchor="t" anchorCtr="0">
            <a:noAutofit/>
          </a:bodyPr>
          <a:lstStyle/>
          <a:p>
            <a:pPr marL="457200" marR="0" lvl="0" indent="-457200" rtl="0">
              <a:spcBef>
                <a:spcPts val="400"/>
              </a:spcBef>
              <a:spcAft>
                <a:spcPts val="0"/>
              </a:spcAft>
              <a:buClr>
                <a:schemeClr val="dk1"/>
              </a:buClr>
              <a:buSzPct val="111111"/>
              <a:buFont typeface="Verdana"/>
              <a:buNone/>
            </a:pPr>
            <a:r>
              <a:rPr lang="fi-FI"/>
              <a:t>    </a:t>
            </a:r>
          </a:p>
        </p:txBody>
      </p:sp>
      <p:sp>
        <p:nvSpPr>
          <p:cNvPr id="96" name="Shape 96"/>
          <p:cNvSpPr/>
          <p:nvPr/>
        </p:nvSpPr>
        <p:spPr>
          <a:xfrm>
            <a:off x="748750" y="1677950"/>
            <a:ext cx="3576900" cy="4397700"/>
          </a:xfrm>
          <a:prstGeom prst="rect">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457200" lvl="0" indent="-330200" rtl="0">
              <a:spcBef>
                <a:spcPts val="400"/>
              </a:spcBef>
              <a:buNone/>
            </a:pPr>
            <a:r>
              <a:rPr lang="fi-FI" sz="1200" b="1" dirty="0">
                <a:solidFill>
                  <a:schemeClr val="dk1"/>
                </a:solidFill>
                <a:latin typeface="Verdana"/>
                <a:ea typeface="Verdana"/>
                <a:cs typeface="Verdana"/>
                <a:sym typeface="Verdana"/>
              </a:rPr>
              <a:t>     </a:t>
            </a:r>
          </a:p>
          <a:p>
            <a:pPr marL="457200" lvl="0" indent="-330200" rtl="0">
              <a:spcBef>
                <a:spcPts val="400"/>
              </a:spcBef>
              <a:buNone/>
            </a:pPr>
            <a:r>
              <a:rPr lang="fi-FI" sz="1200" b="1" dirty="0">
                <a:solidFill>
                  <a:schemeClr val="dk1"/>
                </a:solidFill>
                <a:latin typeface="Verdana"/>
                <a:ea typeface="Verdana"/>
                <a:cs typeface="Verdana"/>
                <a:sym typeface="Verdana"/>
              </a:rPr>
              <a:t>Dokumentti A: </a:t>
            </a:r>
          </a:p>
          <a:p>
            <a:pPr marL="457200" lvl="0" indent="-330200" rtl="0">
              <a:spcBef>
                <a:spcPts val="400"/>
              </a:spcBef>
              <a:buNone/>
            </a:pPr>
            <a:r>
              <a:rPr lang="fi-FI" sz="1200" dirty="0">
                <a:solidFill>
                  <a:schemeClr val="dk1"/>
                </a:solidFill>
                <a:latin typeface="Verdana"/>
                <a:ea typeface="Verdana"/>
                <a:cs typeface="Verdana"/>
                <a:sym typeface="Verdana"/>
              </a:rPr>
              <a:t>      Viimeisen 25 vuoden aikana Neuvostoliiton elintaso on noussut huomattavasti. – – Kansa on alkanut syödä ja pukeutua paremmin ja kestohyödykkeiden myynti on moninkertaistunut. – – SNTL on maailman johtavia maita öljyn, hiilen, teräksen, koneenosien ja monien muiden tavaroiden tuotannossa – – Rahojen ja voimavarojen jakaminen puolustustarkoituksiin asevarustelun takia vaikuttaa edelleen talouteen. – – Neuvostoliiton talouskapasiteetti kasvaa 100 % vuoteen 2000 mennessä. – – Tavoitteena on tuottaa entistä parempia hyödykkeitä nopeammin ja halvemmin. </a:t>
            </a:r>
          </a:p>
          <a:p>
            <a:pPr marL="457200" lvl="0" indent="-331200" rtl="0">
              <a:spcBef>
                <a:spcPts val="400"/>
              </a:spcBef>
              <a:buClr>
                <a:schemeClr val="dk1"/>
              </a:buClr>
              <a:buSzPct val="166666"/>
              <a:buFont typeface="Verdana"/>
              <a:buNone/>
            </a:pPr>
            <a:r>
              <a:rPr lang="fi-FI" sz="1200" b="1" dirty="0">
                <a:solidFill>
                  <a:schemeClr val="dk1"/>
                </a:solidFill>
                <a:latin typeface="Verdana"/>
                <a:ea typeface="Verdana"/>
                <a:cs typeface="Verdana"/>
                <a:sym typeface="Verdana"/>
              </a:rPr>
              <a:t>      Ote neuvostoliittolaisen Novosti-uutistoimiston kirjasesta Johdatus Neuvostoliittoon vuodelta </a:t>
            </a:r>
            <a:r>
              <a:rPr lang="fi-FI" sz="1200" b="1" dirty="0" smtClean="0">
                <a:solidFill>
                  <a:schemeClr val="dk1"/>
                </a:solidFill>
                <a:latin typeface="Verdana"/>
                <a:ea typeface="Verdana"/>
                <a:cs typeface="Verdana"/>
                <a:sym typeface="Verdana"/>
              </a:rPr>
              <a:t>1986.</a:t>
            </a:r>
            <a:endParaRPr lang="fi-FI" sz="1200" b="1" dirty="0">
              <a:solidFill>
                <a:schemeClr val="dk1"/>
              </a:solidFill>
              <a:latin typeface="Verdana"/>
              <a:ea typeface="Verdana"/>
              <a:cs typeface="Verdana"/>
              <a:sym typeface="Verdana"/>
            </a:endParaRPr>
          </a:p>
          <a:p>
            <a:pPr lvl="0">
              <a:spcBef>
                <a:spcPts val="0"/>
              </a:spcBef>
              <a:buNone/>
            </a:pPr>
            <a:endParaRPr dirty="0"/>
          </a:p>
        </p:txBody>
      </p:sp>
      <p:sp>
        <p:nvSpPr>
          <p:cNvPr id="97" name="Shape 97"/>
          <p:cNvSpPr/>
          <p:nvPr/>
        </p:nvSpPr>
        <p:spPr>
          <a:xfrm>
            <a:off x="4524050" y="1677950"/>
            <a:ext cx="3654600" cy="4397700"/>
          </a:xfrm>
          <a:prstGeom prst="rect">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457200" lvl="0" indent="-330200" rtl="0">
              <a:spcBef>
                <a:spcPts val="400"/>
              </a:spcBef>
              <a:buNone/>
            </a:pPr>
            <a:endParaRPr lang="fi-FI" sz="1200" b="1" smtClean="0">
              <a:solidFill>
                <a:schemeClr val="dk1"/>
              </a:solidFill>
              <a:latin typeface="Verdana"/>
              <a:ea typeface="Verdana"/>
              <a:cs typeface="Verdana"/>
              <a:sym typeface="Verdana"/>
            </a:endParaRPr>
          </a:p>
          <a:p>
            <a:pPr marL="457200" lvl="0" indent="-330200" rtl="0">
              <a:spcBef>
                <a:spcPts val="400"/>
              </a:spcBef>
              <a:buNone/>
            </a:pPr>
            <a:r>
              <a:rPr lang="fi-FI" sz="1200" b="1" smtClean="0">
                <a:solidFill>
                  <a:schemeClr val="dk1"/>
                </a:solidFill>
                <a:latin typeface="Verdana"/>
                <a:ea typeface="Verdana"/>
                <a:cs typeface="Verdana"/>
                <a:sym typeface="Verdana"/>
              </a:rPr>
              <a:t> </a:t>
            </a:r>
            <a:r>
              <a:rPr lang="fi-FI" sz="1200" b="1" dirty="0">
                <a:solidFill>
                  <a:schemeClr val="dk1"/>
                </a:solidFill>
                <a:latin typeface="Verdana"/>
                <a:ea typeface="Verdana"/>
                <a:cs typeface="Verdana"/>
                <a:sym typeface="Verdana"/>
              </a:rPr>
              <a:t>Dokumentti B: </a:t>
            </a:r>
          </a:p>
          <a:p>
            <a:pPr marL="457200" lvl="0" indent="-330200" rtl="0">
              <a:spcBef>
                <a:spcPts val="400"/>
              </a:spcBef>
              <a:buNone/>
            </a:pPr>
            <a:r>
              <a:rPr lang="fi-FI" sz="1200" dirty="0">
                <a:solidFill>
                  <a:schemeClr val="dk1"/>
                </a:solidFill>
                <a:latin typeface="Verdana"/>
                <a:ea typeface="Verdana"/>
                <a:cs typeface="Verdana"/>
                <a:sym typeface="Verdana"/>
              </a:rPr>
              <a:t>      Venäläiset ovat alkaneet myöntää joitakin asioita, joita he ovat vuosien ajan piilotelleet. Nyt on käynyt ilmeiseksi, että huonolla ravinnolla, lisääntyvillä teollisuussaasteilla, alkoholismilla ja heikkenevällä hygienian ja terveydenhuollon tasolla on ollut hä- lyttäviä vaikutuksia. Tilastot lapsikuolleisuudesta, tartuntatautien leviämisestä ja huononevasta eliniä- nodotteesta saavat Neuvostoliiton muistuttamaan pikemminkin kolmannen maailman valtiota kuin suurvaltaa. – – Neuvostoliitto on surkuteltavalla viidennelläkymmenennellä sijalla lapsikuolleisuuden vähäisyyttä mittaavalla asteikolla.</a:t>
            </a:r>
            <a:r>
              <a:rPr lang="fi-FI" sz="1200" b="1" dirty="0">
                <a:solidFill>
                  <a:schemeClr val="dk1"/>
                </a:solidFill>
                <a:latin typeface="Verdana"/>
                <a:ea typeface="Verdana"/>
                <a:cs typeface="Verdana"/>
                <a:sym typeface="Verdana"/>
              </a:rPr>
              <a:t> </a:t>
            </a:r>
            <a:endParaRPr lang="fi-FI" sz="1200" b="1" dirty="0" smtClean="0">
              <a:solidFill>
                <a:schemeClr val="dk1"/>
              </a:solidFill>
              <a:latin typeface="Verdana"/>
              <a:ea typeface="Verdana"/>
              <a:cs typeface="Verdana"/>
              <a:sym typeface="Verdana"/>
            </a:endParaRPr>
          </a:p>
          <a:p>
            <a:pPr marL="457200" lvl="0" indent="-330200" rtl="0">
              <a:spcBef>
                <a:spcPts val="400"/>
              </a:spcBef>
              <a:buNone/>
            </a:pPr>
            <a:r>
              <a:rPr lang="fi-FI" sz="1200" b="1" dirty="0" smtClean="0">
                <a:solidFill>
                  <a:schemeClr val="dk1"/>
                </a:solidFill>
                <a:latin typeface="Verdana"/>
                <a:ea typeface="Verdana"/>
                <a:cs typeface="Verdana"/>
                <a:sym typeface="Verdana"/>
              </a:rPr>
              <a:t>	Economist-aikakauslehden </a:t>
            </a:r>
            <a:r>
              <a:rPr lang="fi-FI" sz="1200" b="1" dirty="0">
                <a:solidFill>
                  <a:schemeClr val="dk1"/>
                </a:solidFill>
                <a:latin typeface="Verdana"/>
                <a:ea typeface="Verdana"/>
                <a:cs typeface="Verdana"/>
                <a:sym typeface="Verdana"/>
              </a:rPr>
              <a:t>raportti  elämästä Neuvostoliitossa </a:t>
            </a:r>
            <a:r>
              <a:rPr lang="fi-FI" sz="1200" b="1" dirty="0" smtClean="0">
                <a:solidFill>
                  <a:schemeClr val="dk1"/>
                </a:solidFill>
                <a:latin typeface="Verdana"/>
                <a:ea typeface="Verdana"/>
                <a:cs typeface="Verdana"/>
                <a:sym typeface="Verdana"/>
              </a:rPr>
              <a:t>vuodelta 1986.</a:t>
            </a:r>
            <a:endParaRPr lang="fi-FI" sz="1200" b="1" dirty="0">
              <a:solidFill>
                <a:schemeClr val="dk1"/>
              </a:solidFill>
              <a:latin typeface="Verdana"/>
              <a:ea typeface="Verdana"/>
              <a:cs typeface="Verdana"/>
              <a:sym typeface="Verdana"/>
            </a:endParaRPr>
          </a:p>
          <a:p>
            <a:pPr lvl="0" rtl="0">
              <a:spcBef>
                <a:spcPts val="0"/>
              </a:spcBef>
              <a:buNone/>
            </a:pPr>
            <a:endParaRPr dirty="0"/>
          </a:p>
        </p:txBody>
      </p:sp>
    </p:spTree>
    <p:extLst>
      <p:ext uri="{BB962C8B-B14F-4D97-AF65-F5344CB8AC3E}">
        <p14:creationId xmlns:p14="http://schemas.microsoft.com/office/powerpoint/2010/main" val="3574551137"/>
      </p:ext>
    </p:extLst>
  </p:cSld>
  <p:clrMapOvr>
    <a:masterClrMapping/>
  </p:clrMapOvr>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Blank Presentation">
      <a:majorFont>
        <a:latin typeface="Verdana"/>
        <a:ea typeface="ＭＳ Ｐゴシック"/>
        <a:cs typeface="Geneva"/>
      </a:majorFont>
      <a:minorFont>
        <a:latin typeface="Verdana"/>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pe-ppt_pohja" id="{5733D5CD-3864-A844-87E4-12B4A7516803}" vid="{DD135B07-40C7-0E46-8712-5E6F024D19D3}"/>
    </a:ext>
  </a:ext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8d9c6b2-3655-4504-8205-749f4c2876db"/>
    <ValoIntranetConfidentiality xmlns="a8d9c6b2-3655-4504-8205-749f4c2876db" xsi:nil="true"/>
    <TaxKeywordTaxHTField xmlns="a8d9c6b2-3655-4504-8205-749f4c2876db">
      <Terms xmlns="http://schemas.microsoft.com/office/infopath/2007/PartnerControls"/>
    </TaxKeywordTaxHTField>
    <ValoIntranetDocumentOwner xmlns="a8d9c6b2-3655-4504-8205-749f4c2876db">
      <UserInfo>
        <DisplayName/>
        <AccountId xsi:nil="true"/>
        <AccountType/>
      </UserInfo>
    </ValoIntranetDocumentOwner>
    <ValoIntranetDocumentType xmlns="a8d9c6b2-3655-4504-8205-749f4c2876db" xsi:nil="true"/>
    <ValoIntranetPreservationTime xmlns="a8d9c6b2-3655-4504-8205-749f4c2876db">1 vuosi</ValoIntranetPreservationTime>
  </documentManagement>
</p:properties>
</file>

<file path=customXml/item2.xml><?xml version="1.0" encoding="utf-8"?>
<ct:contentTypeSchema xmlns:ct="http://schemas.microsoft.com/office/2006/metadata/contentType" xmlns:ma="http://schemas.microsoft.com/office/2006/metadata/properties/metaAttributes" ct:_="" ma:_="" ma:contentTypeName="Oiva Dokumentti 2" ma:contentTypeID="0x0101006A759CC3617D4A198264873379924809007A1E2605DCD38D45AFD65C9D5303E4F7" ma:contentTypeVersion="6" ma:contentTypeDescription="Luo uusi asiakirja." ma:contentTypeScope="" ma:versionID="828e98d423d5acdb6cf5c3f1a5a9947e">
  <xsd:schema xmlns:xsd="http://www.w3.org/2001/XMLSchema" xmlns:xs="http://www.w3.org/2001/XMLSchema" xmlns:p="http://schemas.microsoft.com/office/2006/metadata/properties" xmlns:ns2="a8d9c6b2-3655-4504-8205-749f4c2876db" targetNamespace="http://schemas.microsoft.com/office/2006/metadata/properties" ma:root="true" ma:fieldsID="51587bf6ca1a57cb963cd34efc547897" ns2:_="">
    <xsd:import namespace="a8d9c6b2-3655-4504-8205-749f4c2876db"/>
    <xsd:element name="properties">
      <xsd:complexType>
        <xsd:sequence>
          <xsd:element name="documentManagement">
            <xsd:complexType>
              <xsd:all>
                <xsd:element ref="ns2:ValoIntranetDocumentOwner" minOccurs="0"/>
                <xsd:element ref="ns2:ValoIntranetDocumentType" minOccurs="0"/>
                <xsd:element ref="ns2:ValoIntranetConfidentiality" minOccurs="0"/>
                <xsd:element ref="ns2:ValoIntranetPreservationTime" minOccurs="0"/>
                <xsd:element ref="ns2:TaxKeywordTaxHTField"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9c6b2-3655-4504-8205-749f4c2876db" elementFormDefault="qualified">
    <xsd:import namespace="http://schemas.microsoft.com/office/2006/documentManagement/types"/>
    <xsd:import namespace="http://schemas.microsoft.com/office/infopath/2007/PartnerControls"/>
    <xsd:element name="ValoIntranetDocumentOwner" ma:index="8" nillable="true" ma:displayName="Omistaja" ma:list="UserInfo" ma:SharePointGroup="0" ma:internalName="ValoIntranet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aloIntranetDocumentType" ma:index="9" nillable="true" ma:displayName="Tyyppi" ma:internalName="ValoIntranetDocumentType">
      <xsd:simpleType>
        <xsd:restriction base="dms:Choice">
          <xsd:enumeration value="Agenda"/>
          <xsd:enumeration value="Aikataulu"/>
          <xsd:enumeration value="Esitys"/>
          <xsd:enumeration value="Hinnasto"/>
          <xsd:enumeration value="Lomake"/>
          <xsd:enumeration value="Luettelo"/>
          <xsd:enumeration value="Muistio"/>
          <xsd:enumeration value="Ohje"/>
          <xsd:enumeration value="Pöytäkirja"/>
          <xsd:enumeration value="Raportti"/>
          <xsd:enumeration value="Sopimus"/>
          <xsd:enumeration value="Suunnitelma"/>
          <xsd:enumeration value="Tiedote"/>
        </xsd:restriction>
      </xsd:simpleType>
    </xsd:element>
    <xsd:element name="ValoIntranetConfidentiality" ma:index="10" nillable="true" ma:displayName="Luottamuksellisuus" ma:internalName="ValoIntranetConfidentiality">
      <xsd:simpleType>
        <xsd:restriction base="dms:Choice">
          <xsd:enumeration value="Julkinen"/>
          <xsd:enumeration value="Luottamuksellinen"/>
          <xsd:enumeration value="Salainen"/>
          <xsd:enumeration value="Sisäinen"/>
        </xsd:restriction>
      </xsd:simpleType>
    </xsd:element>
    <xsd:element name="ValoIntranetPreservationTime" ma:index="11" nillable="true" ma:displayName="Säilytysaika" ma:default="1 vuosi" ma:internalName="ValoIntranetPreservationTime">
      <xsd:simpleType>
        <xsd:restriction base="dms:Choice">
          <xsd:enumeration value="1 vuosi"/>
          <xsd:enumeration value="3 vuotta"/>
          <xsd:enumeration value="5 vuotta"/>
          <xsd:enumeration value="Aina"/>
        </xsd:restriction>
      </xsd:simpleType>
    </xsd:element>
    <xsd:element name="TaxKeywordTaxHTField" ma:index="12" nillable="true" ma:taxonomy="true" ma:internalName="TaxKeywordTaxHTField" ma:taxonomyFieldName="TaxKeyword" ma:displayName="Yrityksen avainsanat" ma:fieldId="{23f27201-bee3-471e-b2e7-b64fd8b7ca38}" ma:taxonomyMulti="true" ma:sspId="1b7528bd-6053-4c54-9fa3-c362d387d92b"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a3bf15aa-9e81-4b24-a427-75a26834ba2b}" ma:internalName="TaxCatchAll" ma:showField="CatchAllData" ma:web="a8d9c6b2-3655-4504-8205-749f4c2876db">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a3bf15aa-9e81-4b24-a427-75a26834ba2b}" ma:internalName="TaxCatchAllLabel" ma:readOnly="true" ma:showField="CatchAllDataLabel" ma:web="a8d9c6b2-3655-4504-8205-749f4c2876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0C69D417-8C22-437C-8803-F9A9448B1813}">
  <ds:schemaRefs>
    <ds:schemaRef ds:uri="http://purl.org/dc/elements/1.1/"/>
    <ds:schemaRef ds:uri="a8d9c6b2-3655-4504-8205-749f4c2876db"/>
    <ds:schemaRef ds:uri="http://www.w3.org/XML/1998/namespace"/>
    <ds:schemaRef ds:uri="http://schemas.openxmlformats.org/package/2006/metadata/core-properties"/>
    <ds:schemaRef ds:uri="http://purl.org/dc/dcmitype/"/>
    <ds:schemaRef ds:uri="http://purl.org/dc/terms/"/>
    <ds:schemaRef ds:uri="http://schemas.microsoft.com/office/2006/metadata/properties"/>
    <ds:schemaRef ds:uri="http://schemas.microsoft.com/office/2006/documentManagement/types"/>
    <ds:schemaRef ds:uri="http://schemas.microsoft.com/office/infopath/2007/PartnerControls"/>
  </ds:schemaRefs>
</ds:datastoreItem>
</file>

<file path=customXml/itemProps2.xml><?xml version="1.0" encoding="utf-8"?>
<ds:datastoreItem xmlns:ds="http://schemas.openxmlformats.org/officeDocument/2006/customXml" ds:itemID="{670A98C9-F725-421C-A119-76FAAE7798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d9c6b2-3655-4504-8205-749f4c2876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A3B0D6-F5B6-44C6-B76A-53597D10F977}">
  <ds:schemaRefs>
    <ds:schemaRef ds:uri="http://schemas.microsoft.com/sharepoint/v3/contenttype/forms"/>
  </ds:schemaRefs>
</ds:datastoreItem>
</file>

<file path=customXml/itemProps4.xml><?xml version="1.0" encoding="utf-8"?>
<ds:datastoreItem xmlns:ds="http://schemas.openxmlformats.org/officeDocument/2006/customXml" ds:itemID="{C5499A15-F71D-4334-99D5-E0327F9A4F9A}">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ppt-ope_pohja</Template>
  <TotalTime>764</TotalTime>
  <Words>181</Words>
  <Application>Microsoft Office PowerPoint</Application>
  <PresentationFormat>On-screen Show (4:3)</PresentationFormat>
  <Paragraphs>17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ＭＳ Ｐゴシック</vt:lpstr>
      <vt:lpstr>Geneva</vt:lpstr>
      <vt:lpstr>Lucida Grande</vt:lpstr>
      <vt:lpstr>Verdana</vt:lpstr>
      <vt:lpstr>Blank Presentation</vt:lpstr>
      <vt:lpstr>PowerPoint Presentation</vt:lpstr>
      <vt:lpstr>Tehtävä Vertaa alla olevia dokumentteja.     a) Minkälaisen kuvan ne antavat 1980-luvun Neuvostoliitosta?     b) Mikä voisi selittää tuota kuvaa?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Microsoft Office -käyttäjä</dc:creator>
  <cp:lastModifiedBy>Minna</cp:lastModifiedBy>
  <cp:revision>88</cp:revision>
  <dcterms:created xsi:type="dcterms:W3CDTF">2016-09-06T12:02:22Z</dcterms:created>
  <dcterms:modified xsi:type="dcterms:W3CDTF">2020-10-27T17:19:53Z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OK Document</vt:lpwstr>
  </property>
  <property fmtid="{D5CDD505-2E9C-101B-9397-08002B2CF9AE}" pid="3" name="ContentTypeId">
    <vt:lpwstr>0x0101006A759CC3617D4A198264873379924809007A1E2605DCD38D45AFD65C9D5303E4F7</vt:lpwstr>
  </property>
  <property fmtid="{D5CDD505-2E9C-101B-9397-08002B2CF9AE}" pid="4" name="TaxKeyword">
    <vt:lpwstr/>
  </property>
</Properties>
</file>