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/>
    <p:restoredTop sz="94649"/>
  </p:normalViewPr>
  <p:slideViewPr>
    <p:cSldViewPr snapToGrid="0" snapToObjects="1">
      <p:cViewPr varScale="1">
        <p:scale>
          <a:sx n="67" d="100"/>
          <a:sy n="67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719605-7E96-A04D-B6D1-477CA8D32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5473199-B326-D54F-A946-C1786B59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E893FE-6F96-524B-91C8-16C86AFF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65A00E-1956-E54F-BC0E-EE2CAADB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7C7C3F-4104-B94A-B7E5-B17CBEDA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3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D2687-75EA-6746-8D8F-709E6145F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E76D3F7-ABB4-9D4C-8046-3C88F712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1B9D02-8146-0D4A-9ADD-7E7CB977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E6219E-CD1C-9347-B022-953B31D8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82BF0A-8D45-5846-9BDC-C00CD372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24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98250B9-AD96-DD48-B4B8-711762E19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9B0C56-7DB9-6049-8788-1C22665B5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9BB7B0-13FE-CF42-93F7-07FB3B53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AF9FD7-5203-8A4F-BE2F-76048C80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B04B7D-05BB-8B4A-9727-717A647A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90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58F1C0-1CA8-DF4C-BBD5-A7E215E8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9C6153-1251-CA47-813D-5605876D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C118CC-ADB8-A54A-A1E3-D554F32F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4138EC-5245-C44F-BCF0-45E4715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4B5EC6-7214-3C45-BFB2-94F43371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6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B7AB79-34AB-354C-A860-8B0FCC60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0F9633-3FC4-8449-9A03-FF146BCB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91D73-0F0D-6C40-B830-76122853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306DEF-5DAF-D44D-B76F-2E2B598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F4DB2B-18CF-854A-AC0D-4DC6DD67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82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5EF71-C49B-0C44-81CF-21120E3D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99C223-F0C1-EB48-AD9F-4203BB1BD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770F8C-C61E-8A45-9F37-F45CCED60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8D8762-A5D1-BE43-B470-4FB1C6E5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FB70EA-5CAD-F34B-A33D-04D1228D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7276777-2824-DE41-BE81-9C4AF99C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0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28814C-73D2-D54D-A106-1E83DBEE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875D04-6578-5049-A696-367BDFE7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39F220-5CD8-5042-A925-B64D3B36C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89BA41E-D349-AA40-A4AB-1AABF907F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01B7EEF-6045-6441-B8D7-ED559F3C5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B822E10-128C-2E4B-AD8D-3AAEDF40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A119EA1-935F-0C44-97FE-F85AEFF9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777AD0B-B0C3-4B40-9899-8F123BAF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83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FACA60-B504-EA43-914E-C349A8C8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2735822-86EC-9C44-82D5-7EEC9510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2B860A5-8AC1-9A4B-9F80-32A3D122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015963A-4C8D-E444-AB07-5C5FEB2C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23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760BB15-A8E1-C441-9798-0AC0ABFA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460A578-F3C2-1F4E-931B-D4959D4A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BA3D1B-58F2-D14E-9008-366F661D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2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45CE1-4DD4-554C-A373-C1AF0F86B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D3B8B2-239A-3C43-A1D7-A3ADBC39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8BF8580-DE6A-B74B-BCC1-57825903F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976970B-1D5A-2E46-8294-73F0323A1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B46D79-216A-8F49-AC63-43722858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FBF1C1-7D4A-8A43-B1B5-A6D182E7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9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CFD74A-2C98-3D48-9964-C1D060E4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623F452-9EFF-9A40-B025-B562A4DB4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A1B739-07F6-2345-A64B-54EC2BEBC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C09221-DAE7-BE41-8155-3A253B1F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F0AA85-66D4-144F-876A-9973AED4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7B05F2-3A46-3B46-9F26-E0CEE280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ECD83C8-3A1E-0649-AB16-400D35CA8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367631-218B-8E4A-8DE6-7D77C9B8B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585276-6C17-754A-87B9-4544519EE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D211-9BED-8748-A6BD-02DADD7B5E70}" type="datetimeFigureOut">
              <a:rPr lang="fi-FI" smtClean="0"/>
              <a:t>1.2.2024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BFCC55-C56C-384D-A5AA-7650D3B65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934286-CEFD-2541-B633-D2558131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9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1F702-6856-5F4D-A5FB-D8A1D6E4D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641663"/>
            <a:ext cx="9116290" cy="1217546"/>
          </a:xfrm>
        </p:spPr>
        <p:txBody>
          <a:bodyPr>
            <a:normAutofit/>
          </a:bodyPr>
          <a:lstStyle/>
          <a:p>
            <a:r>
              <a:rPr lang="fi-FI" dirty="0"/>
              <a:t>5 Oikeudenmukaisuus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490025-B0D0-4647-8564-B0583784F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815085"/>
            <a:ext cx="9144000" cy="1655762"/>
          </a:xfrm>
        </p:spPr>
        <p:txBody>
          <a:bodyPr>
            <a:normAutofit/>
          </a:bodyPr>
          <a:lstStyle/>
          <a:p>
            <a:r>
              <a:rPr lang="fi-FI" sz="3600" dirty="0"/>
              <a:t>Keskeiset asiat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76669E8-38CF-884D-8BD3-B30ACF23F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  <p:pic>
        <p:nvPicPr>
          <p:cNvPr id="6" name="Kuva 5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BB423434-B651-6047-AC10-E507B35377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6184" y="901340"/>
            <a:ext cx="4839630" cy="139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4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7C924A-2544-4E45-AE32-17B79AD6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308" y="452437"/>
            <a:ext cx="7943387" cy="1325563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Oikeudenmukaisuuden käsite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364ACD-A1F4-9D48-8D13-9618AFF5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305" y="1572322"/>
            <a:ext cx="8268632" cy="4833241"/>
          </a:xfrm>
        </p:spPr>
        <p:txBody>
          <a:bodyPr>
            <a:normAutofit fontScale="92500"/>
          </a:bodyPr>
          <a:lstStyle/>
          <a:p>
            <a:pPr lvl="0"/>
            <a:r>
              <a:rPr lang="fi-FI" dirty="0"/>
              <a:t>kyse ”reilusta pelistä”</a:t>
            </a:r>
          </a:p>
          <a:p>
            <a:pPr lvl="0"/>
            <a:r>
              <a:rPr lang="fi-FI" dirty="0"/>
              <a:t>Miten järjestää yksilöiden ja yhteisöjen väliset suhteet?</a:t>
            </a:r>
          </a:p>
          <a:p>
            <a:pPr marL="0" indent="0">
              <a:buNone/>
            </a:pPr>
            <a:r>
              <a:rPr lang="fi-FI" b="1" dirty="0" err="1"/>
              <a:t>Korrektiivinen</a:t>
            </a:r>
            <a:r>
              <a:rPr lang="fi-FI" b="1" dirty="0"/>
              <a:t> oikeudenmukaisuus:</a:t>
            </a:r>
          </a:p>
          <a:p>
            <a:pPr lvl="0"/>
            <a:r>
              <a:rPr lang="fi-FI" dirty="0"/>
              <a:t>korjaa vääryyksiä ja epäoikeudenmukaisuutta</a:t>
            </a:r>
          </a:p>
          <a:p>
            <a:pPr marL="0" indent="0">
              <a:buNone/>
            </a:pPr>
            <a:r>
              <a:rPr lang="fi-FI" b="1" dirty="0" err="1"/>
              <a:t>Retributiivinen</a:t>
            </a:r>
            <a:r>
              <a:rPr lang="fi-FI" b="1" dirty="0"/>
              <a:t> oikeudenmukaisuus:</a:t>
            </a:r>
          </a:p>
          <a:p>
            <a:pPr lvl="0"/>
            <a:r>
              <a:rPr lang="fi-FI" dirty="0"/>
              <a:t>pohtii oikeudenmukaisia rangaistuksia</a:t>
            </a:r>
          </a:p>
          <a:p>
            <a:pPr marL="0" indent="0">
              <a:buNone/>
            </a:pPr>
            <a:r>
              <a:rPr lang="fi-FI" b="1" dirty="0"/>
              <a:t>Distributiivinen oikeudenmukaisuus:</a:t>
            </a:r>
          </a:p>
          <a:p>
            <a:pPr lvl="0"/>
            <a:r>
              <a:rPr lang="fi-FI" dirty="0"/>
              <a:t>jako-oikeudenmukaisuutta</a:t>
            </a:r>
          </a:p>
          <a:p>
            <a:pPr lvl="0"/>
            <a:r>
              <a:rPr lang="fi-FI" dirty="0"/>
              <a:t>Miten yhteiskunnan hyvät jaetaan oikeudenmukaisesti?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AB52E90-31B6-6D44-8E08-5FF399AD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2836C037-E81D-EFA9-0277-186C4E355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0415" y="2729903"/>
            <a:ext cx="3531568" cy="235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A9D5A42-B20A-AB45-96FD-DF4EB0178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Miten hyvät jaetaan?</a:t>
            </a: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6A9BE8E0-F050-004F-B85A-3F1B689F89D1}"/>
              </a:ext>
            </a:extLst>
          </p:cNvPr>
          <p:cNvSpPr txBox="1">
            <a:spLocks/>
          </p:cNvSpPr>
          <p:nvPr/>
        </p:nvSpPr>
        <p:spPr>
          <a:xfrm>
            <a:off x="838200" y="2333297"/>
            <a:ext cx="4619621" cy="384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/>
            <a:r>
              <a:rPr lang="en-US" sz="2000" dirty="0" err="1"/>
              <a:t>tasajako</a:t>
            </a:r>
            <a:endParaRPr lang="en-US" sz="2000" dirty="0"/>
          </a:p>
          <a:p>
            <a:pPr marL="514350"/>
            <a:r>
              <a:rPr lang="en-US" sz="2000" dirty="0" err="1"/>
              <a:t>ansioihin</a:t>
            </a:r>
            <a:r>
              <a:rPr lang="en-US" sz="2000" dirty="0"/>
              <a:t> </a:t>
            </a:r>
            <a:r>
              <a:rPr lang="en-US" sz="2000" dirty="0" err="1"/>
              <a:t>perustuva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endParaRPr lang="en-US" sz="2000" dirty="0"/>
          </a:p>
          <a:p>
            <a:pPr marL="514350"/>
            <a:r>
              <a:rPr lang="en-US" sz="2000" dirty="0" err="1"/>
              <a:t>kykyihin</a:t>
            </a:r>
            <a:r>
              <a:rPr lang="en-US" sz="2000" dirty="0"/>
              <a:t> </a:t>
            </a:r>
            <a:r>
              <a:rPr lang="en-US" sz="2000" dirty="0" err="1"/>
              <a:t>perustuva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endParaRPr lang="en-US" sz="2000" dirty="0"/>
          </a:p>
          <a:p>
            <a:pPr marL="514350"/>
            <a:r>
              <a:rPr lang="en-US" sz="2000" dirty="0" err="1"/>
              <a:t>sattumaan</a:t>
            </a:r>
            <a:r>
              <a:rPr lang="en-US" sz="2000" dirty="0"/>
              <a:t> </a:t>
            </a:r>
            <a:r>
              <a:rPr lang="en-US" sz="2000" dirty="0" err="1"/>
              <a:t>perustuva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endParaRPr lang="en-US" sz="2000" dirty="0"/>
          </a:p>
          <a:p>
            <a:pPr marL="514350"/>
            <a:r>
              <a:rPr lang="en-US" sz="2000" dirty="0" err="1"/>
              <a:t>tarpeisiin</a:t>
            </a:r>
            <a:r>
              <a:rPr lang="en-US" sz="2000" dirty="0"/>
              <a:t> </a:t>
            </a:r>
            <a:r>
              <a:rPr lang="en-US" sz="2000" dirty="0" err="1"/>
              <a:t>perustuva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endParaRPr lang="en-US" sz="2000" dirty="0"/>
          </a:p>
          <a:p>
            <a:pPr marL="0" lvl="0"/>
            <a:endParaRPr lang="en-US" sz="2000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2632D41-E191-C84C-5BF1-44D08E5C0F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458" b="239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E25B0FB3-B9C8-CD47-911E-7C705B2DFD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77658" y="6152762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58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3FF8FD9-8055-014E-8E7E-BA17FC1D6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John Rawlsin oikeudenmukaisuusteoria</a:t>
            </a:r>
            <a:br>
              <a:rPr lang="en-US" sz="3700"/>
            </a:br>
            <a:endParaRPr lang="en-US" sz="3700"/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2F7848B5-57A8-EA46-A0FE-06DD300F4F12}"/>
              </a:ext>
            </a:extLst>
          </p:cNvPr>
          <p:cNvSpPr txBox="1">
            <a:spLocks/>
          </p:cNvSpPr>
          <p:nvPr/>
        </p:nvSpPr>
        <p:spPr>
          <a:xfrm>
            <a:off x="371476" y="1771650"/>
            <a:ext cx="5591310" cy="4405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1800" dirty="0" err="1"/>
              <a:t>oikeudenmukaisuudessa</a:t>
            </a:r>
            <a:r>
              <a:rPr lang="en-US" sz="1800" dirty="0"/>
              <a:t> </a:t>
            </a:r>
            <a:r>
              <a:rPr lang="en-US" sz="1800" dirty="0" err="1"/>
              <a:t>kyse</a:t>
            </a:r>
            <a:r>
              <a:rPr lang="en-US" sz="1800" dirty="0"/>
              <a:t> </a:t>
            </a:r>
            <a:r>
              <a:rPr lang="en-US" sz="1800" dirty="0" err="1"/>
              <a:t>reiluudesta</a:t>
            </a:r>
            <a:endParaRPr lang="en-US" sz="1800" dirty="0"/>
          </a:p>
          <a:p>
            <a:pPr lvl="0"/>
            <a:r>
              <a:rPr lang="en-US" sz="1800" dirty="0" err="1"/>
              <a:t>ajatuskoe</a:t>
            </a:r>
            <a:r>
              <a:rPr lang="en-US" sz="1800" dirty="0"/>
              <a:t>: </a:t>
            </a:r>
            <a:r>
              <a:rPr lang="en-US" sz="1800" dirty="0" err="1"/>
              <a:t>alkuasetelmassa</a:t>
            </a:r>
            <a:r>
              <a:rPr lang="en-US" sz="1800" dirty="0"/>
              <a:t> </a:t>
            </a:r>
            <a:r>
              <a:rPr lang="en-US" sz="1800" dirty="0" err="1"/>
              <a:t>ollaan</a:t>
            </a:r>
            <a:r>
              <a:rPr lang="en-US" sz="1800" dirty="0"/>
              <a:t> </a:t>
            </a:r>
            <a:r>
              <a:rPr lang="en-US" sz="1800" dirty="0" err="1"/>
              <a:t>tietämättömyyden</a:t>
            </a:r>
            <a:r>
              <a:rPr lang="en-US" sz="1800" dirty="0"/>
              <a:t> </a:t>
            </a:r>
            <a:r>
              <a:rPr lang="en-US" sz="1800" dirty="0" err="1"/>
              <a:t>verhon</a:t>
            </a:r>
            <a:r>
              <a:rPr lang="en-US" sz="1800" dirty="0"/>
              <a:t> </a:t>
            </a:r>
            <a:r>
              <a:rPr lang="en-US" sz="1800" dirty="0" err="1"/>
              <a:t>takana</a:t>
            </a:r>
            <a:r>
              <a:rPr lang="en-US" sz="1800" dirty="0"/>
              <a:t>, </a:t>
            </a:r>
            <a:r>
              <a:rPr lang="en-US" sz="1800" dirty="0" err="1"/>
              <a:t>josta</a:t>
            </a:r>
            <a:r>
              <a:rPr lang="en-US" sz="1800" dirty="0"/>
              <a:t> </a:t>
            </a:r>
            <a:r>
              <a:rPr lang="en-US" sz="1800" dirty="0" err="1"/>
              <a:t>käsin</a:t>
            </a:r>
            <a:r>
              <a:rPr lang="en-US" sz="1800" dirty="0"/>
              <a:t> </a:t>
            </a:r>
            <a:r>
              <a:rPr lang="en-US" sz="1800" dirty="0" err="1"/>
              <a:t>luodaan</a:t>
            </a:r>
            <a:r>
              <a:rPr lang="en-US" sz="1800" dirty="0"/>
              <a:t> </a:t>
            </a:r>
            <a:r>
              <a:rPr lang="en-US" sz="1800" dirty="0" err="1"/>
              <a:t>uusi</a:t>
            </a:r>
            <a:r>
              <a:rPr lang="en-US" sz="1800" dirty="0"/>
              <a:t> </a:t>
            </a:r>
            <a:r>
              <a:rPr lang="en-US" sz="1800" dirty="0" err="1"/>
              <a:t>yhteiskunta</a:t>
            </a:r>
            <a:endParaRPr lang="en-US" sz="1800" dirty="0"/>
          </a:p>
          <a:p>
            <a:pPr lvl="0"/>
            <a:r>
              <a:rPr lang="en-US" sz="1800" dirty="0" err="1"/>
              <a:t>ajatuskoe</a:t>
            </a:r>
            <a:r>
              <a:rPr lang="en-US" sz="1800" dirty="0"/>
              <a:t> </a:t>
            </a:r>
            <a:r>
              <a:rPr lang="en-US" sz="1800" dirty="0" err="1"/>
              <a:t>tuottaa</a:t>
            </a:r>
            <a:r>
              <a:rPr lang="en-US" sz="1800" dirty="0"/>
              <a:t> </a:t>
            </a:r>
            <a:r>
              <a:rPr lang="en-US" sz="1800" dirty="0" err="1"/>
              <a:t>kaksi</a:t>
            </a:r>
            <a:r>
              <a:rPr lang="en-US" sz="1800" dirty="0"/>
              <a:t> </a:t>
            </a:r>
            <a:r>
              <a:rPr lang="en-US" sz="1800" dirty="0" err="1"/>
              <a:t>perusperiaatetta</a:t>
            </a:r>
            <a:r>
              <a:rPr lang="en-US" sz="1800" dirty="0"/>
              <a:t>:</a:t>
            </a:r>
          </a:p>
          <a:p>
            <a:pPr lvl="1"/>
            <a:r>
              <a:rPr lang="en-US" sz="1800" dirty="0" err="1"/>
              <a:t>vapausperiaate</a:t>
            </a:r>
            <a:r>
              <a:rPr lang="en-US" sz="1800" dirty="0"/>
              <a:t>: </a:t>
            </a:r>
            <a:r>
              <a:rPr lang="en-US" sz="1800" dirty="0" err="1"/>
              <a:t>jokaisella</a:t>
            </a:r>
            <a:r>
              <a:rPr lang="en-US" sz="1800" dirty="0"/>
              <a:t> </a:t>
            </a:r>
            <a:r>
              <a:rPr lang="en-US" sz="1800" dirty="0" err="1"/>
              <a:t>oikeus</a:t>
            </a:r>
            <a:r>
              <a:rPr lang="en-US" sz="1800" dirty="0"/>
              <a:t> </a:t>
            </a:r>
            <a:r>
              <a:rPr lang="en-US" sz="1800" dirty="0" err="1"/>
              <a:t>vapauteen</a:t>
            </a:r>
            <a:r>
              <a:rPr lang="en-US" sz="1800" dirty="0"/>
              <a:t>, </a:t>
            </a:r>
            <a:r>
              <a:rPr lang="en-US" sz="1800" dirty="0" err="1"/>
              <a:t>joka</a:t>
            </a:r>
            <a:r>
              <a:rPr lang="en-US" sz="1800" dirty="0"/>
              <a:t> </a:t>
            </a:r>
            <a:r>
              <a:rPr lang="en-US" sz="1800" dirty="0" err="1"/>
              <a:t>ei</a:t>
            </a:r>
            <a:r>
              <a:rPr lang="en-US" sz="1800" dirty="0"/>
              <a:t> ole </a:t>
            </a:r>
            <a:r>
              <a:rPr lang="en-US" sz="1800" dirty="0" err="1"/>
              <a:t>ristiriidassa</a:t>
            </a:r>
            <a:r>
              <a:rPr lang="en-US" sz="1800" dirty="0"/>
              <a:t> </a:t>
            </a:r>
            <a:r>
              <a:rPr lang="en-US" sz="1800" dirty="0" err="1"/>
              <a:t>muiden</a:t>
            </a:r>
            <a:r>
              <a:rPr lang="en-US" sz="1800" dirty="0"/>
              <a:t> </a:t>
            </a:r>
            <a:r>
              <a:rPr lang="en-US" sz="1800" dirty="0" err="1"/>
              <a:t>vapauden</a:t>
            </a:r>
            <a:r>
              <a:rPr lang="en-US" sz="1800" dirty="0"/>
              <a:t> </a:t>
            </a:r>
            <a:r>
              <a:rPr lang="en-US" sz="1800" dirty="0" err="1"/>
              <a:t>kanssa</a:t>
            </a:r>
            <a:endParaRPr lang="en-US" sz="1800" dirty="0"/>
          </a:p>
          <a:p>
            <a:pPr lvl="1"/>
            <a:r>
              <a:rPr lang="en-US" sz="1800" dirty="0" err="1"/>
              <a:t>tasa-arvoperiaate</a:t>
            </a:r>
            <a:r>
              <a:rPr lang="en-US" sz="1800" dirty="0"/>
              <a:t>: </a:t>
            </a:r>
            <a:r>
              <a:rPr lang="en-US" sz="1800" dirty="0" err="1"/>
              <a:t>eriarvoisuuden</a:t>
            </a:r>
            <a:r>
              <a:rPr lang="en-US" sz="1800" dirty="0"/>
              <a:t> </a:t>
            </a:r>
            <a:r>
              <a:rPr lang="en-US" sz="1800" dirty="0" err="1"/>
              <a:t>koiduttava</a:t>
            </a:r>
            <a:r>
              <a:rPr lang="en-US" sz="1800" dirty="0"/>
              <a:t> </a:t>
            </a:r>
            <a:r>
              <a:rPr lang="en-US" sz="1800" dirty="0" err="1"/>
              <a:t>huonoimmassa</a:t>
            </a:r>
            <a:r>
              <a:rPr lang="en-US" sz="1800" dirty="0"/>
              <a:t> </a:t>
            </a:r>
            <a:r>
              <a:rPr lang="en-US" sz="1800" dirty="0" err="1"/>
              <a:t>asemassa</a:t>
            </a:r>
            <a:r>
              <a:rPr lang="en-US" sz="1800" dirty="0"/>
              <a:t> </a:t>
            </a:r>
            <a:r>
              <a:rPr lang="en-US" sz="1800" dirty="0" err="1"/>
              <a:t>olevan</a:t>
            </a:r>
            <a:r>
              <a:rPr lang="en-US" sz="1800" dirty="0"/>
              <a:t> </a:t>
            </a:r>
            <a:r>
              <a:rPr lang="en-US" sz="1800" dirty="0" err="1"/>
              <a:t>eduksi</a:t>
            </a:r>
            <a:r>
              <a:rPr lang="en-US" sz="1800" dirty="0"/>
              <a:t>, </a:t>
            </a:r>
            <a:r>
              <a:rPr lang="en-US" sz="1800" dirty="0" err="1"/>
              <a:t>jokaisella</a:t>
            </a:r>
            <a:r>
              <a:rPr lang="en-US" sz="1800" dirty="0"/>
              <a:t> </a:t>
            </a:r>
            <a:r>
              <a:rPr lang="en-US" sz="1800" dirty="0" err="1"/>
              <a:t>oikeus</a:t>
            </a:r>
            <a:r>
              <a:rPr lang="en-US" sz="1800" dirty="0"/>
              <a:t> </a:t>
            </a:r>
            <a:r>
              <a:rPr lang="en-US" sz="1800" dirty="0" err="1"/>
              <a:t>tavoitella</a:t>
            </a:r>
            <a:r>
              <a:rPr lang="en-US" sz="1800" dirty="0"/>
              <a:t> </a:t>
            </a:r>
            <a:r>
              <a:rPr lang="en-US" sz="1800" dirty="0" err="1"/>
              <a:t>ylempää</a:t>
            </a:r>
            <a:r>
              <a:rPr lang="en-US" sz="1800" dirty="0"/>
              <a:t> </a:t>
            </a:r>
            <a:r>
              <a:rPr lang="en-US" sz="1800" dirty="0" err="1"/>
              <a:t>asemaa</a:t>
            </a:r>
            <a:r>
              <a:rPr lang="en-US" sz="1800" dirty="0"/>
              <a:t> </a:t>
            </a:r>
            <a:r>
              <a:rPr lang="en-US" sz="1800" dirty="0" err="1"/>
              <a:t>yhteiskunnassa</a:t>
            </a:r>
            <a:endParaRPr lang="en-US" sz="1800" dirty="0"/>
          </a:p>
          <a:p>
            <a:pPr lvl="0"/>
            <a:r>
              <a:rPr lang="en-US" sz="1800" dirty="0" err="1"/>
              <a:t>saanut</a:t>
            </a:r>
            <a:r>
              <a:rPr lang="en-US" sz="1800" dirty="0"/>
              <a:t> </a:t>
            </a:r>
            <a:r>
              <a:rPr lang="en-US" sz="1800" dirty="0" err="1"/>
              <a:t>myös</a:t>
            </a:r>
            <a:r>
              <a:rPr lang="en-US" sz="1800" dirty="0"/>
              <a:t> </a:t>
            </a:r>
            <a:r>
              <a:rPr lang="en-US" sz="1800" dirty="0" err="1"/>
              <a:t>kritiikkiä</a:t>
            </a:r>
            <a:r>
              <a:rPr lang="en-US" sz="1800" dirty="0"/>
              <a:t>: </a:t>
            </a:r>
            <a:r>
              <a:rPr lang="en-US" sz="1800" dirty="0" err="1"/>
              <a:t>rajoittaa</a:t>
            </a:r>
            <a:r>
              <a:rPr lang="en-US" sz="1800" dirty="0"/>
              <a:t> </a:t>
            </a:r>
            <a:r>
              <a:rPr lang="en-US" sz="1800" dirty="0" err="1"/>
              <a:t>yksilöiden</a:t>
            </a:r>
            <a:r>
              <a:rPr lang="en-US" sz="1800" dirty="0"/>
              <a:t> </a:t>
            </a:r>
            <a:r>
              <a:rPr lang="en-US" sz="1800" dirty="0" err="1"/>
              <a:t>ehdotonta</a:t>
            </a:r>
            <a:r>
              <a:rPr lang="en-US" sz="1800" dirty="0"/>
              <a:t> </a:t>
            </a:r>
            <a:r>
              <a:rPr lang="en-US" sz="1800" dirty="0" err="1"/>
              <a:t>vapautta</a:t>
            </a:r>
            <a:r>
              <a:rPr lang="en-US" sz="1800" dirty="0"/>
              <a:t>, </a:t>
            </a:r>
            <a:r>
              <a:rPr lang="en-US" sz="1800" dirty="0" err="1"/>
              <a:t>valtio</a:t>
            </a:r>
            <a:r>
              <a:rPr lang="en-US" sz="1800" dirty="0"/>
              <a:t> </a:t>
            </a:r>
            <a:r>
              <a:rPr lang="en-US" sz="1800" dirty="0" err="1"/>
              <a:t>ei</a:t>
            </a:r>
            <a:r>
              <a:rPr lang="en-US" sz="1800" dirty="0"/>
              <a:t> </a:t>
            </a:r>
            <a:r>
              <a:rPr lang="en-US" sz="1800" dirty="0" err="1"/>
              <a:t>voi</a:t>
            </a:r>
            <a:r>
              <a:rPr lang="en-US" sz="1800" dirty="0"/>
              <a:t> </a:t>
            </a:r>
            <a:r>
              <a:rPr lang="en-US" sz="1800" dirty="0" err="1"/>
              <a:t>sanella</a:t>
            </a:r>
            <a:r>
              <a:rPr lang="en-US" sz="1800" dirty="0"/>
              <a:t> </a:t>
            </a:r>
            <a:r>
              <a:rPr lang="en-US" sz="1800" dirty="0" err="1"/>
              <a:t>pakkoa</a:t>
            </a:r>
            <a:r>
              <a:rPr lang="en-US" sz="1800" dirty="0"/>
              <a:t> ja </a:t>
            </a:r>
            <a:r>
              <a:rPr lang="en-US" sz="1800" dirty="0" err="1"/>
              <a:t>ottaa</a:t>
            </a:r>
            <a:r>
              <a:rPr lang="en-US" sz="1800" dirty="0"/>
              <a:t> </a:t>
            </a:r>
            <a:r>
              <a:rPr lang="en-US" sz="1800" dirty="0" err="1"/>
              <a:t>kansalaisilta</a:t>
            </a:r>
            <a:r>
              <a:rPr lang="en-US" sz="1800" dirty="0"/>
              <a:t> pois </a:t>
            </a:r>
            <a:r>
              <a:rPr lang="en-US" sz="1800" dirty="0" err="1"/>
              <a:t>heidän</a:t>
            </a:r>
            <a:r>
              <a:rPr lang="en-US" sz="1800" dirty="0"/>
              <a:t> </a:t>
            </a:r>
            <a:r>
              <a:rPr lang="en-US" sz="1800" dirty="0" err="1"/>
              <a:t>saavuttamiaan</a:t>
            </a:r>
            <a:r>
              <a:rPr lang="en-US" sz="1800" dirty="0"/>
              <a:t> </a:t>
            </a:r>
            <a:r>
              <a:rPr lang="en-US" sz="1800" dirty="0" err="1"/>
              <a:t>etuuksia</a:t>
            </a:r>
            <a:endParaRPr lang="en-US" sz="1800" dirty="0"/>
          </a:p>
          <a:p>
            <a:pPr marL="0" lvl="0"/>
            <a:endParaRPr lang="en-US" sz="1400" dirty="0"/>
          </a:p>
          <a:p>
            <a:pPr lvl="0"/>
            <a:endParaRPr lang="en-US" sz="1400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BE9BBB8E-92F5-1E3A-6B91-CF9A0EEE96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70" r="8541" b="-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D9B166B4-ADF7-2D47-B435-4B5B35DDE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965473" y="6075421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46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6CEDEA-7F4D-0643-9A4C-FE37745F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199" y="628302"/>
            <a:ext cx="6705601" cy="1325563"/>
          </a:xfrm>
        </p:spPr>
        <p:txBody>
          <a:bodyPr/>
          <a:lstStyle/>
          <a:p>
            <a:r>
              <a:rPr lang="fi-FI" dirty="0"/>
              <a:t>Luvun 5 keskeiset käsitteet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56E03B-1ABE-CD42-8FD9-D4173C947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679" y="1953865"/>
            <a:ext cx="5170640" cy="4569986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aineellinen hyvä</a:t>
            </a:r>
          </a:p>
          <a:p>
            <a:r>
              <a:rPr lang="fi-FI" dirty="0"/>
              <a:t>aineeton hyvä</a:t>
            </a:r>
          </a:p>
          <a:p>
            <a:r>
              <a:rPr lang="fi-FI" dirty="0"/>
              <a:t>demokraattinen tasa-arvo</a:t>
            </a:r>
          </a:p>
          <a:p>
            <a:r>
              <a:rPr lang="fi-FI" dirty="0"/>
              <a:t>distributiivinen oikeudenmukaisuus</a:t>
            </a:r>
          </a:p>
          <a:p>
            <a:r>
              <a:rPr lang="fi-FI" dirty="0" err="1"/>
              <a:t>korrektiivinen</a:t>
            </a:r>
            <a:r>
              <a:rPr lang="fi-FI" dirty="0"/>
              <a:t> oikeudenmukaisuus</a:t>
            </a:r>
          </a:p>
          <a:p>
            <a:r>
              <a:rPr lang="fi-FI" dirty="0" err="1"/>
              <a:t>libertarismi</a:t>
            </a:r>
            <a:endParaRPr lang="fi-FI" dirty="0"/>
          </a:p>
          <a:p>
            <a:r>
              <a:rPr lang="fi-FI" dirty="0" err="1"/>
              <a:t>retributiivinen</a:t>
            </a:r>
            <a:r>
              <a:rPr lang="fi-FI" dirty="0"/>
              <a:t> oikeudenmukaisuus</a:t>
            </a:r>
          </a:p>
          <a:p>
            <a:r>
              <a:rPr lang="fi-FI" dirty="0"/>
              <a:t>tasa-arvoperiaate</a:t>
            </a:r>
          </a:p>
          <a:p>
            <a:r>
              <a:rPr lang="fi-FI" dirty="0"/>
              <a:t>tasajako</a:t>
            </a:r>
          </a:p>
          <a:p>
            <a:r>
              <a:rPr lang="fi-FI" dirty="0"/>
              <a:t>tietämättömyyden verho</a:t>
            </a:r>
          </a:p>
          <a:p>
            <a:r>
              <a:rPr lang="fi-FI" dirty="0"/>
              <a:t>vapausperiaate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236D6C4-478D-3D45-9167-AC7339D0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3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155</Words>
  <Application>Microsoft Office PowerPoint</Application>
  <PresentationFormat>Laajakuva</PresentationFormat>
  <Paragraphs>38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5 Oikeudenmukaisuus</vt:lpstr>
      <vt:lpstr>Oikeudenmukaisuuden käsite</vt:lpstr>
      <vt:lpstr>Miten hyvät jaetaan?</vt:lpstr>
      <vt:lpstr>John Rawlsin oikeudenmukaisuusteoria </vt:lpstr>
      <vt:lpstr>Luvun 5 keskeiset käsitteet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Filosofia ja filosofian opiskelu</dc:title>
  <dc:creator>Senja Viitanen</dc:creator>
  <cp:lastModifiedBy>Kaartinen Minna</cp:lastModifiedBy>
  <cp:revision>21</cp:revision>
  <dcterms:created xsi:type="dcterms:W3CDTF">2020-10-07T13:25:27Z</dcterms:created>
  <dcterms:modified xsi:type="dcterms:W3CDTF">2024-02-01T06:41:51Z</dcterms:modified>
</cp:coreProperties>
</file>