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62" r:id="rId5"/>
    <p:sldId id="260" r:id="rId6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688"/>
    <p:restoredTop sz="94649"/>
  </p:normalViewPr>
  <p:slideViewPr>
    <p:cSldViewPr snapToGrid="0" snapToObjects="1">
      <p:cViewPr varScale="1">
        <p:scale>
          <a:sx n="67" d="100"/>
          <a:sy n="67" d="100"/>
        </p:scale>
        <p:origin x="580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9719605-7E96-A04D-B6D1-477CA8D32F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75473199-B326-D54F-A946-C1786B59A58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49E893FE-6F96-524B-91C8-16C86AFF8A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E165A00E-1956-E54F-BC0E-EE2CAADB16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D7C7C3F-4104-B94A-B7E5-B17CBEDA05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2293315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045D2687-75EA-6746-8D8F-709E6145F4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6E76D3F7-ABB4-9D4C-8046-3C88F7127A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D41B9D02-8146-0D4A-9ADD-7E7CB977BF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A6E6219E-CD1C-9347-B022-953B31D854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AF82BF0A-8D45-5846-9BDC-C00CD372B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124622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C98250B9-AD96-DD48-B4B8-711762E19FC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4C9B0C56-7DB9-6049-8788-1C22665B51F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9BB7B0-13FE-CF42-93F7-07FB3B538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5AF9FD7-5203-8A4F-BE2F-76048C809D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DB04B7D-05BB-8B4A-9727-717A647AF5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91990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6958F1C0-1CA8-DF4C-BBD5-A7E215E8A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09C6153-1251-CA47-813D-5605876D08C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DC118CC-ADB8-A54A-A1E3-D554F32FF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094138EC-5245-C44F-BCF0-45E4715AFE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6A4B5EC6-7214-3C45-BFB2-94F43371F7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97869270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1B7AB79-34AB-354C-A860-8B0FCC60C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C0F9633-3FC4-8449-9A03-FF146BCB2D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6E791D73-0F0D-6C40-B830-761228530D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B0306DEF-5DAF-D44D-B76F-2E2B598AA1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FF4DB2B-18CF-854A-AC0D-4DC6DD67CD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391821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15EF71-C49B-0C44-81CF-21120E3DC2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799C223-F0C1-EB48-AD9F-4203BB1BDB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3770F8C-C61E-8A45-9F37-F45CCED60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748D8762-A5D1-BE43-B470-4FB1C6E5C3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77FB70EA-5CAD-F34B-A33D-04D1228D77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87276777-2824-DE41-BE81-9C4AF99C98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5560771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628814C-73D2-D54D-A106-1E83DBEE95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97875D04-6578-5049-A696-367BDFE7C77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1239F220-5CD8-5042-A925-B64D3B36CC3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F89BA41E-D349-AA40-A4AB-1AABF907FB6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D01B7EEF-6045-6441-B8D7-ED559F3C5D5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6B822E10-128C-2E4B-AD8D-3AAEDF40EF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3A119EA1-935F-0C44-97FE-F85AEFF976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5777AD0B-B0C3-4B40-9899-8F123BAF5A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983513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5FACA60-B504-EA43-914E-C349A8C819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52735822-86EC-9C44-82D5-7EEC95105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52B860A5-8AC1-9A4B-9F80-32A3D1223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A015963A-4C8D-E444-AB07-5C5FEB2CC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2582342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6760BB15-A8E1-C441-9798-0AC0ABFAFC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3460A578-F3C2-1F4E-931B-D4959D4AD1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A1BA3D1B-58F2-D14E-9008-366F661D35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332300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1645CE1-4DD4-554C-A373-C1AF0F86B7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3D3B8B2-239A-3C43-A1D7-A3ADBC39322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B8BF8580-DE6A-B74B-BCC1-57825903F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E976970B-1D5A-2E46-8294-73F0323A19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8B46D79-216A-8F49-AC63-437228586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6FBF1C1-7D4A-8A43-B1B5-A6D182E78C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7719993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4CFD74A-2C98-3D48-9964-C1D060E47CB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7623F452-9EFF-9A40-B025-B562A4DB431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CFA1B739-07F6-2345-A64B-54EC2BEBCF9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8AC09221-DAE7-BE41-8155-3A253B1F33B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6AF0AA85-66D4-144F-876A-9973AED4BDD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197B05F2-3A46-3B46-9F26-E0CEE280E3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4081360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0ECD83C8-3A1E-0649-AB16-400D35CA8C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82367631-218B-8E4A-8DE6-7D77C9B8BC5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4585276-6C17-754A-87B9-4544519EE10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7D211-9BED-8748-A6BD-02DADD7B5E70}" type="datetimeFigureOut">
              <a:rPr lang="fi-FI" smtClean="0"/>
              <a:t>25.1.2024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57BFCC55-C56C-384D-A5AA-7650D3B651E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B1934286-CEFD-2541-B633-D2558131973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FB64E5-E692-564F-BE69-AF63561A4363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898991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2F1F702-6856-5F4D-A5FB-D8A1D6E4D97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3999" y="1842799"/>
            <a:ext cx="9144000" cy="1894314"/>
          </a:xfrm>
        </p:spPr>
        <p:txBody>
          <a:bodyPr/>
          <a:lstStyle/>
          <a:p>
            <a:r>
              <a:rPr lang="fi-FI" dirty="0"/>
              <a:t>7 Seurausetiikka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C8490025-B0D0-4647-8564-B0583784F4A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3999" y="4815085"/>
            <a:ext cx="9144000" cy="1655762"/>
          </a:xfrm>
        </p:spPr>
        <p:txBody>
          <a:bodyPr>
            <a:normAutofit/>
          </a:bodyPr>
          <a:lstStyle/>
          <a:p>
            <a:r>
              <a:rPr lang="fi-FI" sz="3600" dirty="0"/>
              <a:t>Keskeiset asiat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C76669E8-38CF-884D-8BD3-B30ACF23F37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  <p:pic>
        <p:nvPicPr>
          <p:cNvPr id="7" name="Kuva 6">
            <a:extLst>
              <a:ext uri="{FF2B5EF4-FFF2-40B4-BE49-F238E27FC236}">
                <a16:creationId xmlns:a16="http://schemas.microsoft.com/office/drawing/2014/main" id="{E75472B1-A911-2B48-B3A8-C97123869BA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667247" y="800960"/>
            <a:ext cx="4857506" cy="14408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60249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F7C924A-2544-4E45-AE32-17B79AD613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47459" y="1206052"/>
            <a:ext cx="4303645" cy="934281"/>
          </a:xfrm>
        </p:spPr>
        <p:txBody>
          <a:bodyPr>
            <a:normAutofit fontScale="90000"/>
          </a:bodyPr>
          <a:lstStyle/>
          <a:p>
            <a:pPr algn="ctr"/>
            <a:br>
              <a:rPr lang="fi-FI" dirty="0"/>
            </a:br>
            <a:r>
              <a:rPr lang="fi-FI" dirty="0"/>
              <a:t>Seurausetiikka</a:t>
            </a:r>
            <a:br>
              <a:rPr lang="fi-FI" dirty="0"/>
            </a:br>
            <a:endParaRPr lang="fi-FI" dirty="0"/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0364ACD-A1F4-9D48-8D13-9618AFF52CC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91137" y="2254424"/>
            <a:ext cx="8726558" cy="3301550"/>
          </a:xfrm>
        </p:spPr>
        <p:txBody>
          <a:bodyPr>
            <a:normAutofit/>
          </a:bodyPr>
          <a:lstStyle/>
          <a:p>
            <a:pPr lvl="0"/>
            <a:r>
              <a:rPr lang="fi-FI" dirty="0"/>
              <a:t>Moraalisen arvioinnin kannalta olennaisia ovat tekojen seuraukset</a:t>
            </a:r>
          </a:p>
          <a:p>
            <a:pPr lvl="0"/>
            <a:r>
              <a:rPr lang="fi-FI" dirty="0"/>
              <a:t>Akti: tarkoituksellisesti tehty teko</a:t>
            </a:r>
          </a:p>
          <a:p>
            <a:pPr lvl="0"/>
            <a:r>
              <a:rPr lang="fi-FI" dirty="0" err="1"/>
              <a:t>Omissio</a:t>
            </a:r>
            <a:r>
              <a:rPr lang="fi-FI" dirty="0"/>
              <a:t>: tarkoituksellinen teon tekemättä jättäminen</a:t>
            </a:r>
          </a:p>
          <a:p>
            <a:pPr lvl="0"/>
            <a:r>
              <a:rPr lang="fi-FI" dirty="0"/>
              <a:t>Niin aktin kuin </a:t>
            </a:r>
            <a:r>
              <a:rPr lang="fi-FI" dirty="0" err="1"/>
              <a:t>omissionkin</a:t>
            </a:r>
            <a:r>
              <a:rPr lang="fi-FI" dirty="0"/>
              <a:t> seuraukset on huomioitava moraalisessa arvioinnissa</a:t>
            </a:r>
          </a:p>
          <a:p>
            <a:endParaRPr lang="fi-FI" dirty="0"/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9AB52E90-31B6-6D44-8E08-5FF399ADDE6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2066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5F2E424-92F9-3C4D-A951-221163BC08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12844" y="502133"/>
            <a:ext cx="7729330" cy="1325563"/>
          </a:xfrm>
        </p:spPr>
        <p:txBody>
          <a:bodyPr/>
          <a:lstStyle/>
          <a:p>
            <a:r>
              <a:rPr lang="fi-FI" dirty="0"/>
              <a:t>Utilitarismi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07E21E6B-F89C-6344-91A5-328E71A60C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12844" y="1630017"/>
            <a:ext cx="9329530" cy="4546946"/>
          </a:xfrm>
        </p:spPr>
        <p:txBody>
          <a:bodyPr/>
          <a:lstStyle/>
          <a:p>
            <a:pPr lvl="0"/>
            <a:r>
              <a:rPr lang="fi-FI" dirty="0"/>
              <a:t>Merkittävin seurausetiikan suuntaus</a:t>
            </a:r>
          </a:p>
          <a:p>
            <a:pPr lvl="0"/>
            <a:r>
              <a:rPr lang="fi-FI" dirty="0" err="1"/>
              <a:t>Utiliteettiperiaate</a:t>
            </a:r>
            <a:r>
              <a:rPr lang="fi-FI" dirty="0"/>
              <a:t>: on maksimoitava niiden ihmisten onnellisuus tai nautinto, joihin teot vaikuttavat, ja minimoimaan heidän kärsimyksensä</a:t>
            </a:r>
          </a:p>
          <a:p>
            <a:pPr lvl="0"/>
            <a:r>
              <a:rPr lang="fi-FI" dirty="0"/>
              <a:t>Jeremy </a:t>
            </a:r>
            <a:r>
              <a:rPr lang="fi-FI" dirty="0" err="1"/>
              <a:t>Bentham</a:t>
            </a:r>
            <a:r>
              <a:rPr lang="fi-FI" dirty="0"/>
              <a:t>: kaikki nautinnot ovat laadullisesti samanlaisia, joten tekojen moraalisuutta voidaan arvioida laskemalla yhteen niiden hyödyt ja haitat</a:t>
            </a:r>
          </a:p>
          <a:p>
            <a:pPr lvl="0"/>
            <a:r>
              <a:rPr lang="fi-FI" dirty="0"/>
              <a:t>John Stuart </a:t>
            </a:r>
            <a:r>
              <a:rPr lang="fi-FI" dirty="0" err="1"/>
              <a:t>Mill</a:t>
            </a:r>
            <a:r>
              <a:rPr lang="fi-FI" dirty="0"/>
              <a:t>: nautintojen välillä on laadullisia eroja, henkiset nautinnot ovat parempia kuin aistinautinnot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F6ED1655-9996-4549-B377-17A956DC7DB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8267010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A6FFCCF-5897-A149-ADE1-3315E57073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2539" y="579575"/>
            <a:ext cx="7480852" cy="1325563"/>
          </a:xfrm>
        </p:spPr>
        <p:txBody>
          <a:bodyPr/>
          <a:lstStyle/>
          <a:p>
            <a:r>
              <a:rPr lang="fi-FI" dirty="0" err="1"/>
              <a:t>Teko-</a:t>
            </a:r>
            <a:r>
              <a:rPr lang="fi-FI" dirty="0"/>
              <a:t> ja sääntöutilitarismi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BE8D9B58-A28E-5E41-943A-0FEBC489F3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83026" y="1825625"/>
            <a:ext cx="9250017" cy="4157732"/>
          </a:xfrm>
        </p:spPr>
        <p:txBody>
          <a:bodyPr/>
          <a:lstStyle/>
          <a:p>
            <a:pPr lvl="0"/>
            <a:r>
              <a:rPr lang="fi-FI" dirty="0"/>
              <a:t>Tekoutilitarismi</a:t>
            </a:r>
          </a:p>
          <a:p>
            <a:pPr lvl="1"/>
            <a:r>
              <a:rPr lang="fi-FI" dirty="0"/>
              <a:t>Jokaisen teon moraalisuutta on arvioitava erikseen</a:t>
            </a:r>
          </a:p>
          <a:p>
            <a:pPr lvl="1"/>
            <a:r>
              <a:rPr lang="fi-FI" dirty="0"/>
              <a:t>Teko on hyvä, jos se edistää onnellisuutta mahdollisimman paljon</a:t>
            </a:r>
          </a:p>
          <a:p>
            <a:pPr lvl="0"/>
            <a:r>
              <a:rPr lang="fi-FI" dirty="0"/>
              <a:t>Sääntöutilitarismi</a:t>
            </a:r>
          </a:p>
          <a:p>
            <a:pPr lvl="1"/>
            <a:r>
              <a:rPr lang="fi-FI" dirty="0"/>
              <a:t>Teko on hyvä, jos se noudattaa yleistä sääntöä, joka edistää nautintoa mahdollisimman paljon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A59A7726-6EBA-B841-9B67-D26740742E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035102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46CEDEA-7F4D-0643-9A4C-FE37745F0C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366695" y="468657"/>
            <a:ext cx="6705601" cy="1325563"/>
          </a:xfrm>
        </p:spPr>
        <p:txBody>
          <a:bodyPr/>
          <a:lstStyle/>
          <a:p>
            <a:r>
              <a:rPr lang="fi-FI" dirty="0"/>
              <a:t>Luvun 7 keskeiset käsitteet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C56E03B-1ABE-CD42-8FD9-D4173C9474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11556" y="1639958"/>
            <a:ext cx="6060739" cy="4611756"/>
          </a:xfrm>
        </p:spPr>
        <p:txBody>
          <a:bodyPr>
            <a:normAutofit fontScale="92500" lnSpcReduction="10000"/>
          </a:bodyPr>
          <a:lstStyle/>
          <a:p>
            <a:r>
              <a:rPr lang="fi-FI" dirty="0"/>
              <a:t>akti</a:t>
            </a:r>
          </a:p>
          <a:p>
            <a:r>
              <a:rPr lang="fi-FI" dirty="0"/>
              <a:t>hedonismi</a:t>
            </a:r>
          </a:p>
          <a:p>
            <a:r>
              <a:rPr lang="fi-FI" dirty="0"/>
              <a:t>hedonistinen kalkyyli</a:t>
            </a:r>
          </a:p>
          <a:p>
            <a:r>
              <a:rPr lang="fi-FI" dirty="0" err="1"/>
              <a:t>omissio</a:t>
            </a:r>
            <a:endParaRPr lang="fi-FI" dirty="0"/>
          </a:p>
          <a:p>
            <a:r>
              <a:rPr lang="fi-FI" dirty="0"/>
              <a:t>seuraus</a:t>
            </a:r>
          </a:p>
          <a:p>
            <a:r>
              <a:rPr lang="fi-FI" dirty="0"/>
              <a:t>sääntöutilitarismi</a:t>
            </a:r>
          </a:p>
          <a:p>
            <a:r>
              <a:rPr lang="fi-FI" dirty="0"/>
              <a:t>tekoutilitarismi</a:t>
            </a:r>
          </a:p>
          <a:p>
            <a:r>
              <a:rPr lang="fi-FI" dirty="0"/>
              <a:t>teleologinen etiikka</a:t>
            </a:r>
          </a:p>
          <a:p>
            <a:r>
              <a:rPr lang="fi-FI" dirty="0"/>
              <a:t>utilitarismi</a:t>
            </a:r>
          </a:p>
          <a:p>
            <a:r>
              <a:rPr lang="fi-FI" dirty="0" err="1"/>
              <a:t>utiliteettiperiaate</a:t>
            </a:r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D236D6C4-478D-3D45-9167-AC7339D07E1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838459" y="6176963"/>
            <a:ext cx="1714500" cy="228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651315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144</Words>
  <Application>Microsoft Office PowerPoint</Application>
  <PresentationFormat>Laajakuva</PresentationFormat>
  <Paragraphs>29</Paragraphs>
  <Slides>5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5</vt:i4>
      </vt:variant>
    </vt:vector>
  </HeadingPairs>
  <TitlesOfParts>
    <vt:vector size="9" baseType="lpstr">
      <vt:lpstr>Arial</vt:lpstr>
      <vt:lpstr>Calibri</vt:lpstr>
      <vt:lpstr>Calibri Light</vt:lpstr>
      <vt:lpstr>Office-teema</vt:lpstr>
      <vt:lpstr>7 Seurausetiikka</vt:lpstr>
      <vt:lpstr> Seurausetiikka </vt:lpstr>
      <vt:lpstr>Utilitarismi</vt:lpstr>
      <vt:lpstr>Teko- ja sääntöutilitarismi</vt:lpstr>
      <vt:lpstr>Luvun 7 keskeiset käsitteet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 Filosofia ja filosofian opiskelu</dc:title>
  <dc:creator>Senja Viitanen</dc:creator>
  <cp:lastModifiedBy>Kaartinen Minna</cp:lastModifiedBy>
  <cp:revision>17</cp:revision>
  <dcterms:created xsi:type="dcterms:W3CDTF">2020-10-07T13:25:27Z</dcterms:created>
  <dcterms:modified xsi:type="dcterms:W3CDTF">2024-01-25T08:10:16Z</dcterms:modified>
</cp:coreProperties>
</file>