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6555-63CF-49E4-BF8A-99E96C94A593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62F1-D252-4FB1-9392-E6E53DAE60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333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6555-63CF-49E4-BF8A-99E96C94A593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62F1-D252-4FB1-9392-E6E53DAE60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0096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6555-63CF-49E4-BF8A-99E96C94A593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62F1-D252-4FB1-9392-E6E53DAE60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548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6555-63CF-49E4-BF8A-99E96C94A593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62F1-D252-4FB1-9392-E6E53DAE60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320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6555-63CF-49E4-BF8A-99E96C94A593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62F1-D252-4FB1-9392-E6E53DAE60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148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6555-63CF-49E4-BF8A-99E96C94A593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62F1-D252-4FB1-9392-E6E53DAE60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116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6555-63CF-49E4-BF8A-99E96C94A593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62F1-D252-4FB1-9392-E6E53DAE60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821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6555-63CF-49E4-BF8A-99E96C94A593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62F1-D252-4FB1-9392-E6E53DAE60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870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6555-63CF-49E4-BF8A-99E96C94A593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62F1-D252-4FB1-9392-E6E53DAE60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379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6555-63CF-49E4-BF8A-99E96C94A593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62F1-D252-4FB1-9392-E6E53DAE60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033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6555-63CF-49E4-BF8A-99E96C94A593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62F1-D252-4FB1-9392-E6E53DAE60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714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96555-63CF-49E4-BF8A-99E96C94A593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262F1-D252-4FB1-9392-E6E53DAE60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006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u="sng" dirty="0" smtClean="0"/>
              <a:t>Tieto, tiede ja todellisuus </a:t>
            </a:r>
            <a:endParaRPr lang="fi-FI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 smtClean="0"/>
              <a:t>Filosofian kurssi 04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08273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129" y="674407"/>
            <a:ext cx="10515600" cy="1325563"/>
          </a:xfrm>
        </p:spPr>
        <p:txBody>
          <a:bodyPr/>
          <a:lstStyle/>
          <a:p>
            <a:r>
              <a:rPr lang="fi-FI" u="sng" dirty="0" smtClean="0"/>
              <a:t>Kurssin tavoitteet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auto">
              <a:buNone/>
            </a:pPr>
            <a:r>
              <a:rPr lang="fi-FI" dirty="0" smtClean="0"/>
              <a:t> </a:t>
            </a:r>
            <a:endParaRPr lang="fi-FI" dirty="0"/>
          </a:p>
          <a:p>
            <a:pPr marL="0" lvl="0" indent="0" fontAlgn="auto">
              <a:buNone/>
            </a:pPr>
            <a:r>
              <a:rPr lang="fi-FI" dirty="0" smtClean="0">
                <a:effectLst/>
              </a:rPr>
              <a:t>Opit</a:t>
            </a:r>
          </a:p>
          <a:p>
            <a:pPr lvl="0" fontAlgn="auto"/>
            <a:r>
              <a:rPr lang="fi-FI" dirty="0" smtClean="0">
                <a:effectLst/>
              </a:rPr>
              <a:t>hahmottamaan filosofisia, eri tieteisiin ja arkielämään perustuvia käsityksiä todellisuuden rakenteesta </a:t>
            </a:r>
          </a:p>
          <a:p>
            <a:pPr lvl="0" fontAlgn="auto"/>
            <a:r>
              <a:rPr lang="fi-FI" dirty="0" smtClean="0"/>
              <a:t>erittelemään </a:t>
            </a:r>
            <a:r>
              <a:rPr lang="fi-FI" dirty="0"/>
              <a:t>ja </a:t>
            </a:r>
            <a:r>
              <a:rPr lang="fi-FI" dirty="0" smtClean="0"/>
              <a:t>arvioimaan </a:t>
            </a:r>
            <a:r>
              <a:rPr lang="fi-FI" dirty="0"/>
              <a:t>filosofisia teorioita todellisuudesta, totuudesta, tiedosta ja tieteestä</a:t>
            </a:r>
          </a:p>
          <a:p>
            <a:pPr lvl="0" fontAlgn="auto"/>
            <a:r>
              <a:rPr lang="fi-FI" dirty="0" smtClean="0">
                <a:effectLst/>
              </a:rPr>
              <a:t>jäsentämään ja erittelemään tieteellisen tutkimuksen, päättelyn ja selittämisen luonnetta</a:t>
            </a:r>
          </a:p>
          <a:p>
            <a:pPr lvl="0" fontAlgn="auto"/>
            <a:r>
              <a:rPr lang="fi-FI" dirty="0" smtClean="0">
                <a:effectLst/>
              </a:rPr>
              <a:t>jäsentämään havainnon ja tiedon sekä tieteellisten teorioiden ja mallien suhdetta todellisuuteen</a:t>
            </a:r>
          </a:p>
          <a:p>
            <a:pPr lvl="0" fontAlgn="auto"/>
            <a:r>
              <a:rPr lang="fi-FI" dirty="0" smtClean="0">
                <a:effectLst/>
              </a:rPr>
              <a:t>hahmottamaan erityistieteiden tieteenfilosofisia kysymyksiä joissain lukion oppiaineissa.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166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Keskeiset sisällöt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fontAlgn="auto"/>
            <a:r>
              <a:rPr lang="fi-FI" dirty="0"/>
              <a:t>metafysiikan keskeiset kysymykset ja käsitteet, erilaisia käsityksiä metafysiikan luonteesta ja todellisuuden perusrakenteesta</a:t>
            </a:r>
          </a:p>
          <a:p>
            <a:pPr lvl="0" fontAlgn="auto"/>
            <a:r>
              <a:rPr lang="fi-FI" dirty="0"/>
              <a:t>olemassaolon kysymyksiä: muutos ja pysyvyys, oliot ja ominaisuudet, mahdollinen ja välttämätön, reaalinen ja virtuaalinen </a:t>
            </a:r>
          </a:p>
          <a:p>
            <a:pPr lvl="0" fontAlgn="auto"/>
            <a:r>
              <a:rPr lang="fi-FI" dirty="0"/>
              <a:t>todellisuuden ilmeneminen ja hahmottaminen </a:t>
            </a:r>
          </a:p>
          <a:p>
            <a:pPr lvl="0" fontAlgn="auto"/>
            <a:r>
              <a:rPr lang="fi-FI" dirty="0"/>
              <a:t>totuuden luonne ja totuusteoriat</a:t>
            </a:r>
          </a:p>
          <a:p>
            <a:pPr lvl="0" fontAlgn="auto"/>
            <a:r>
              <a:rPr lang="fi-FI" dirty="0"/>
              <a:t>tiedon mahdollisuus ja rajat, tiedon oikeuttaminen</a:t>
            </a:r>
          </a:p>
          <a:p>
            <a:pPr lvl="0" fontAlgn="auto"/>
            <a:r>
              <a:rPr lang="fi-FI" dirty="0" smtClean="0">
                <a:effectLst/>
              </a:rPr>
              <a:t>tieteellisen tutkimuksen luonne ja menetelmät, tieteellinen päättely; ilmiön, tutkimusaineiston, mallin ja teorian käsitteet sekä niiden keskinäinen suhde</a:t>
            </a:r>
          </a:p>
          <a:p>
            <a:pPr lvl="0" fontAlgn="auto"/>
            <a:r>
              <a:rPr lang="fi-FI" dirty="0" smtClean="0">
                <a:effectLst/>
              </a:rPr>
              <a:t>selittäminen ja tieto luonnon- ja ihmistieteissä sekä formaaleissa tieteissä: tietäminen ja ennustaminen, ymmärtäminen ja tulkinta</a:t>
            </a:r>
          </a:p>
          <a:p>
            <a:pPr marL="0" indent="0" fontAlgn="auto">
              <a:buNone/>
            </a:pPr>
            <a:endParaRPr lang="fi-FI" dirty="0" smtClean="0">
              <a:effectLst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5586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Työtavat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965"/>
            <a:ext cx="10515600" cy="4643998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Oppitunnin perusrakenne on sellainen, että opiskellaan yhdessä käsiteltävänä oleva asia ja sitten tehdään oppikirjan tehtäviä</a:t>
            </a:r>
          </a:p>
          <a:p>
            <a:r>
              <a:rPr lang="fi-FI" dirty="0" smtClean="0"/>
              <a:t>Lisäksi teemme tiivistelmiä ja kirjoitamme kannanottoja eri aiheisiin</a:t>
            </a:r>
          </a:p>
          <a:p>
            <a:r>
              <a:rPr lang="fi-FI" dirty="0" smtClean="0"/>
              <a:t>Yhden väittelynkin ajattelin järjestää</a:t>
            </a:r>
          </a:p>
          <a:p>
            <a:r>
              <a:rPr lang="fi-FI" dirty="0" smtClean="0"/>
              <a:t>Tehdään pareittain esitelmän joistakin keskeisistä filosofeista, joista lista seuraavassa diassa. Esitelmän pituus 3-4 sivua ja siitä tulisi käydä ilmi ainakin seuraavat asiat: henkilön elämänvaiheet pääpiirteissään, filosofin keskeisimmät ajatukset ja pohdintaa, miksi tämä filosofi on noussut merkittävään asemaan filosofian historiassa.  Työt jaetaan kaikille </a:t>
            </a:r>
            <a:r>
              <a:rPr lang="fi-FI" dirty="0" err="1" smtClean="0"/>
              <a:t>Pedanetissä</a:t>
            </a:r>
            <a:r>
              <a:rPr lang="fi-FI" dirty="0" smtClean="0"/>
              <a:t> ja ne käydään läpi tunnilla. Esitelmistä tulee joku pikkukysymystehtävä kokeeseen.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614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Esitelmän aiheeksi sopivia filosofeja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Immanuel Kant</a:t>
            </a:r>
          </a:p>
          <a:p>
            <a:pPr marL="0" indent="0">
              <a:buNone/>
            </a:pPr>
            <a:r>
              <a:rPr lang="fi-FI" dirty="0" smtClean="0"/>
              <a:t>Rene Descartes</a:t>
            </a:r>
          </a:p>
          <a:p>
            <a:pPr marL="0" indent="0">
              <a:buNone/>
            </a:pPr>
            <a:r>
              <a:rPr lang="fi-FI" dirty="0" smtClean="0"/>
              <a:t>David Hume</a:t>
            </a:r>
          </a:p>
          <a:p>
            <a:pPr marL="0" indent="0">
              <a:buNone/>
            </a:pPr>
            <a:r>
              <a:rPr lang="fi-FI" dirty="0" smtClean="0"/>
              <a:t>Platon</a:t>
            </a:r>
          </a:p>
          <a:p>
            <a:pPr marL="0" indent="0">
              <a:buNone/>
            </a:pPr>
            <a:r>
              <a:rPr lang="fi-FI" dirty="0" smtClean="0"/>
              <a:t>Aristoteles</a:t>
            </a:r>
          </a:p>
          <a:p>
            <a:pPr marL="0" indent="0">
              <a:buNone/>
            </a:pPr>
            <a:r>
              <a:rPr lang="fi-FI" dirty="0" smtClean="0"/>
              <a:t>Francis </a:t>
            </a:r>
            <a:r>
              <a:rPr lang="fi-FI" dirty="0" err="1" smtClean="0"/>
              <a:t>Bacon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Georg Wilhelm Friedrich Hegel</a:t>
            </a:r>
          </a:p>
          <a:p>
            <a:pPr marL="0" indent="0">
              <a:buNone/>
            </a:pPr>
            <a:r>
              <a:rPr lang="fi-FI" dirty="0" smtClean="0"/>
              <a:t>John </a:t>
            </a:r>
            <a:r>
              <a:rPr lang="fi-FI" dirty="0" err="1" smtClean="0"/>
              <a:t>Locke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97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Arviointi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Kurssin arvosana perustuu kurssikokeeseen, johon tulee esseetehtäviä oppikirjasta ja pikkukysymyksiä esitelmistä</a:t>
            </a:r>
          </a:p>
          <a:p>
            <a:r>
              <a:rPr lang="fi-FI" dirty="0" smtClean="0"/>
              <a:t>Tuntiosaaminen, johon kuuluu tuntiaktiivisuus, tunnollisuus kaikkien tehtävien teossa ja läsnäolo oppitunneilla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221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Tervetuloa opiskelemaan metafysiikkaa </a:t>
            </a:r>
            <a:r>
              <a:rPr lang="fi-FI" smtClean="0"/>
              <a:t>ja tieto-oppia!!!</a:t>
            </a:r>
            <a:endParaRPr lang="fi-FI" dirty="0"/>
          </a:p>
        </p:txBody>
      </p:sp>
      <p:pic>
        <p:nvPicPr>
          <p:cNvPr id="1026" name="Picture 2" descr="Kuvahaun tulos haulle metafysiikk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92" y="1815354"/>
            <a:ext cx="10781682" cy="379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44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292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Tieto, tiede ja todellisuus </vt:lpstr>
      <vt:lpstr>Kurssin tavoitteet</vt:lpstr>
      <vt:lpstr>Keskeiset sisällöt</vt:lpstr>
      <vt:lpstr>Työtavat</vt:lpstr>
      <vt:lpstr>Esitelmän aiheeksi sopivia filosofeja</vt:lpstr>
      <vt:lpstr>Arviointi</vt:lpstr>
      <vt:lpstr>Tervetuloa opiskelemaan metafysiikkaa ja tieto-oppia!!!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Tieto, tiede ja todellisuus</dc:title>
  <dc:creator>Minna</dc:creator>
  <cp:lastModifiedBy>Minna</cp:lastModifiedBy>
  <cp:revision>16</cp:revision>
  <dcterms:created xsi:type="dcterms:W3CDTF">2019-08-04T13:10:56Z</dcterms:created>
  <dcterms:modified xsi:type="dcterms:W3CDTF">2019-08-04T14:57:04Z</dcterms:modified>
</cp:coreProperties>
</file>