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1654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821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375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751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6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2466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qk3TKuGNBA?list=PLlgpIVXBEDKf8IlQsXHsNqmtdvpWRLzw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3689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14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Tieteenteon ytimessä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Virittäytyminen aiheeseen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Tehdään digikirjan luvun 14 videotehtävä, jossa katsotaan tämä video: </a:t>
            </a:r>
            <a:r>
              <a:rPr lang="fi-FI" u="sng" dirty="0" smtClean="0">
                <a:hlinkClick r:id="rId3"/>
              </a:rPr>
              <a:t>https</a:t>
            </a:r>
            <a:r>
              <a:rPr lang="fi-FI" u="sng" dirty="0">
                <a:hlinkClick r:id="rId3"/>
              </a:rPr>
              <a:t>://youtu.be/lqk3TKuGNBA?list=PLlgpIVXBEDKf8IlQsXHsNqmtdvpWRLzwW</a:t>
            </a:r>
            <a:r>
              <a:rPr lang="fi-FI" dirty="0"/>
              <a:t> </a:t>
            </a:r>
          </a:p>
          <a:p>
            <a:r>
              <a:rPr lang="fi-FI" dirty="0" smtClean="0"/>
              <a:t>Pohditaan seuraavia kysymyksiä:</a:t>
            </a:r>
          </a:p>
          <a:p>
            <a:pPr lvl="1"/>
            <a:r>
              <a:rPr lang="fi-FI" dirty="0" smtClean="0"/>
              <a:t>Mitä tarkoittaa </a:t>
            </a:r>
            <a:endParaRPr lang="fi-FI" dirty="0"/>
          </a:p>
          <a:p>
            <a:pPr lvl="2"/>
            <a:r>
              <a:rPr lang="fi-FI" dirty="0"/>
              <a:t>fakta</a:t>
            </a:r>
          </a:p>
          <a:p>
            <a:pPr lvl="2"/>
            <a:r>
              <a:rPr lang="fi-FI" dirty="0"/>
              <a:t>teoria</a:t>
            </a:r>
          </a:p>
          <a:p>
            <a:pPr lvl="2"/>
            <a:r>
              <a:rPr lang="fi-FI" dirty="0"/>
              <a:t>hypoteesi</a:t>
            </a:r>
          </a:p>
          <a:p>
            <a:pPr lvl="2"/>
            <a:r>
              <a:rPr lang="fi-FI" dirty="0" smtClean="0"/>
              <a:t>laki?</a:t>
            </a:r>
            <a:endParaRPr lang="fi-FI" dirty="0"/>
          </a:p>
          <a:p>
            <a:pPr lvl="1"/>
            <a:r>
              <a:rPr lang="fi-FI" dirty="0"/>
              <a:t>Miten </a:t>
            </a:r>
            <a:r>
              <a:rPr lang="fi-FI" dirty="0" smtClean="0"/>
              <a:t>videolla esitetyt määritelmät </a:t>
            </a:r>
            <a:r>
              <a:rPr lang="fi-FI" dirty="0"/>
              <a:t>eroavat </a:t>
            </a:r>
            <a:r>
              <a:rPr lang="fi-FI" dirty="0" smtClean="0"/>
              <a:t>sanojen arkipäiväisistä </a:t>
            </a:r>
            <a:r>
              <a:rPr lang="fi-FI" dirty="0"/>
              <a:t>merkityksistä?</a:t>
            </a:r>
          </a:p>
          <a:p>
            <a:pPr lvl="1"/>
            <a:r>
              <a:rPr lang="fi-FI" dirty="0"/>
              <a:t>Miten </a:t>
            </a:r>
            <a:r>
              <a:rPr lang="fi-FI" dirty="0" smtClean="0"/>
              <a:t>videolla </a:t>
            </a:r>
            <a:r>
              <a:rPr lang="fi-FI" dirty="0"/>
              <a:t>kuvataan </a:t>
            </a:r>
            <a:r>
              <a:rPr lang="fi-FI" dirty="0" smtClean="0"/>
              <a:t>tieteen tekemistä</a:t>
            </a:r>
            <a:r>
              <a:rPr lang="fi-FI" dirty="0"/>
              <a:t>?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Hypoteettis</a:t>
            </a:r>
            <a:r>
              <a:rPr lang="fi-FI" altLang="fi-FI" dirty="0" smtClean="0"/>
              <a:t>-deduktiivinen </a:t>
            </a:r>
            <a:r>
              <a:rPr lang="fi-FI" altLang="fi-FI" dirty="0"/>
              <a:t>menetelmä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Tieteenteon keskiössä on </a:t>
            </a:r>
            <a:r>
              <a:rPr lang="fi-FI" dirty="0" err="1"/>
              <a:t>hypoteettis</a:t>
            </a:r>
            <a:r>
              <a:rPr lang="fi-FI" dirty="0"/>
              <a:t>-deduktiivinen menetelmä.</a:t>
            </a:r>
          </a:p>
          <a:p>
            <a:r>
              <a:rPr lang="fi-FI" dirty="0" smtClean="0"/>
              <a:t>hypoteesi</a:t>
            </a:r>
            <a:endParaRPr lang="fi-FI" dirty="0"/>
          </a:p>
          <a:p>
            <a:pPr lvl="1"/>
            <a:r>
              <a:rPr lang="fi-FI" dirty="0"/>
              <a:t>Ensimmäinen askel tieteen tekemisessä.</a:t>
            </a:r>
          </a:p>
          <a:p>
            <a:pPr lvl="1"/>
            <a:r>
              <a:rPr lang="fi-FI" dirty="0" smtClean="0"/>
              <a:t>Olettamus</a:t>
            </a:r>
            <a:r>
              <a:rPr lang="fi-FI" dirty="0"/>
              <a:t>, jonka pätevyyttä </a:t>
            </a:r>
            <a:r>
              <a:rPr lang="fi-FI" dirty="0" smtClean="0"/>
              <a:t>tutkimuksessa </a:t>
            </a:r>
            <a:r>
              <a:rPr lang="fi-FI" dirty="0"/>
              <a:t>selvitetään.</a:t>
            </a:r>
          </a:p>
          <a:p>
            <a:r>
              <a:rPr lang="fi-FI" dirty="0" smtClean="0"/>
              <a:t>deduktio</a:t>
            </a:r>
            <a:endParaRPr lang="fi-FI" dirty="0"/>
          </a:p>
          <a:p>
            <a:pPr lvl="1"/>
            <a:r>
              <a:rPr lang="fi-FI" dirty="0" smtClean="0"/>
              <a:t>Mitä </a:t>
            </a:r>
            <a:r>
              <a:rPr lang="fi-FI" dirty="0"/>
              <a:t>seurauksia hypoteesin paikkansapitävyydellä olisi?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</a:t>
            </a:r>
            <a:r>
              <a:rPr lang="fi-FI" dirty="0"/>
              <a:t>koettelemaan hypoteesin </a:t>
            </a:r>
            <a:r>
              <a:rPr lang="fi-FI" dirty="0" smtClean="0"/>
              <a:t>paikkansapitävyyttä.</a:t>
            </a:r>
            <a:endParaRPr lang="fi-FI" dirty="0"/>
          </a:p>
          <a:p>
            <a:r>
              <a:rPr lang="fi-FI" dirty="0"/>
              <a:t>koe</a:t>
            </a:r>
          </a:p>
          <a:p>
            <a:pPr lvl="1"/>
            <a:r>
              <a:rPr lang="fi-FI" dirty="0" smtClean="0"/>
              <a:t>Koeasetelman </a:t>
            </a:r>
            <a:r>
              <a:rPr lang="fi-FI" dirty="0"/>
              <a:t>avulla testataan </a:t>
            </a:r>
            <a:r>
              <a:rPr lang="fi-FI" dirty="0" smtClean="0"/>
              <a:t>hypoteesia.</a:t>
            </a:r>
            <a:endParaRPr lang="fi-FI" dirty="0"/>
          </a:p>
          <a:p>
            <a:r>
              <a:rPr lang="fi-FI" dirty="0"/>
              <a:t>tutkimustulos</a:t>
            </a:r>
          </a:p>
          <a:p>
            <a:pPr lvl="1"/>
            <a:r>
              <a:rPr lang="fi-FI" dirty="0" smtClean="0"/>
              <a:t>Hypoteesi </a:t>
            </a:r>
            <a:r>
              <a:rPr lang="fi-FI" dirty="0"/>
              <a:t>joko varmistuu (verifiointi) tai se hylätään (falsifiointi</a:t>
            </a:r>
            <a:r>
              <a:rPr lang="fi-FI" dirty="0" smtClean="0"/>
              <a:t>).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5229011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Demarkaatio</a:t>
            </a:r>
            <a:r>
              <a:rPr lang="fi-FI" altLang="fi-FI" dirty="0" smtClean="0"/>
              <a:t>-ongelma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Demarkaatio</a:t>
            </a:r>
            <a:r>
              <a:rPr lang="fi-FI" dirty="0" smtClean="0"/>
              <a:t>-ongelma: Miten vedetään raja </a:t>
            </a:r>
            <a:r>
              <a:rPr lang="fi-FI" dirty="0"/>
              <a:t>tieteen ja ei-tieteen </a:t>
            </a:r>
            <a:r>
              <a:rPr lang="fi-FI" dirty="0" smtClean="0"/>
              <a:t>välille?</a:t>
            </a:r>
            <a:endParaRPr lang="fi-FI" dirty="0"/>
          </a:p>
          <a:p>
            <a:r>
              <a:rPr lang="fi-FI" dirty="0" smtClean="0"/>
              <a:t>Näennäistiede, pseudotiede: Oppi</a:t>
            </a:r>
            <a:r>
              <a:rPr lang="fi-FI" dirty="0"/>
              <a:t>, joka vaikuttaa ulkoisesti </a:t>
            </a:r>
            <a:r>
              <a:rPr lang="fi-FI" dirty="0" smtClean="0"/>
              <a:t>tieteeltä mutta </a:t>
            </a:r>
            <a:r>
              <a:rPr lang="fi-FI" dirty="0"/>
              <a:t>ei </a:t>
            </a:r>
            <a:r>
              <a:rPr lang="fi-FI" dirty="0" smtClean="0"/>
              <a:t>täytä tieteellisen </a:t>
            </a:r>
            <a:r>
              <a:rPr lang="fi-FI" dirty="0"/>
              <a:t>tutkimuksen </a:t>
            </a:r>
            <a:r>
              <a:rPr lang="fi-FI" dirty="0" smtClean="0"/>
              <a:t>kriteereitä.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astrologia ja grafologia</a:t>
            </a:r>
          </a:p>
          <a:p>
            <a:r>
              <a:rPr lang="fi-FI" dirty="0" smtClean="0"/>
              <a:t>Ei-tiede: Oppi</a:t>
            </a:r>
            <a:r>
              <a:rPr lang="fi-FI" dirty="0"/>
              <a:t>, joka ei pyri olemaan tieteellinen ja </a:t>
            </a:r>
            <a:r>
              <a:rPr lang="fi-FI" dirty="0" smtClean="0"/>
              <a:t>käsittelee kysymyksiä, </a:t>
            </a:r>
            <a:r>
              <a:rPr lang="fi-FI" dirty="0"/>
              <a:t>joita tiede ei </a:t>
            </a:r>
            <a:r>
              <a:rPr lang="fi-FI" dirty="0" smtClean="0"/>
              <a:t>käsittele.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</a:t>
            </a:r>
            <a:r>
              <a:rPr lang="fi-FI" dirty="0" smtClean="0"/>
              <a:t>näkemys kuolemanjälkeisestä elämästä, jälleensyntymisestä </a:t>
            </a:r>
            <a:r>
              <a:rPr lang="fi-FI" dirty="0"/>
              <a:t>tai </a:t>
            </a:r>
            <a:r>
              <a:rPr lang="fi-FI" dirty="0" smtClean="0"/>
              <a:t>Jumalan </a:t>
            </a:r>
            <a:r>
              <a:rPr lang="fi-FI" dirty="0"/>
              <a:t>olemassaolosta</a:t>
            </a:r>
          </a:p>
          <a:p>
            <a:r>
              <a:rPr lang="fi-FI" dirty="0"/>
              <a:t>Tieteen ihanteet voidaan nähdä </a:t>
            </a:r>
            <a:r>
              <a:rPr lang="fi-FI" dirty="0" err="1"/>
              <a:t>demarkaatiokriteerinä</a:t>
            </a:r>
            <a:r>
              <a:rPr lang="fi-FI" dirty="0"/>
              <a:t> </a:t>
            </a:r>
            <a:r>
              <a:rPr lang="fi-FI" dirty="0" smtClean="0"/>
              <a:t>sille, </a:t>
            </a:r>
            <a:r>
              <a:rPr lang="fi-FI" dirty="0"/>
              <a:t>mikä on </a:t>
            </a:r>
            <a:r>
              <a:rPr lang="fi-FI" dirty="0" smtClean="0"/>
              <a:t>tiedettä.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7777783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Falsifiointi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Karl </a:t>
            </a:r>
            <a:r>
              <a:rPr lang="fi-FI" dirty="0" err="1" smtClean="0"/>
              <a:t>Popper</a:t>
            </a:r>
            <a:r>
              <a:rPr lang="fi-FI" dirty="0" smtClean="0"/>
              <a:t>: Tieteen </a:t>
            </a:r>
            <a:r>
              <a:rPr lang="fi-FI" dirty="0"/>
              <a:t>pitää pyrkiä </a:t>
            </a:r>
            <a:r>
              <a:rPr lang="fi-FI" dirty="0" smtClean="0"/>
              <a:t>osoittamaan </a:t>
            </a:r>
            <a:r>
              <a:rPr lang="fi-FI" dirty="0"/>
              <a:t>hypoteesit ja teoriat </a:t>
            </a:r>
            <a:r>
              <a:rPr lang="fi-FI" dirty="0" smtClean="0"/>
              <a:t>vääriksi, </a:t>
            </a:r>
            <a:r>
              <a:rPr lang="fi-FI" dirty="0"/>
              <a:t>ei </a:t>
            </a:r>
            <a:r>
              <a:rPr lang="fi-FI" dirty="0" smtClean="0"/>
              <a:t>oikeiksi.</a:t>
            </a:r>
            <a:endParaRPr lang="fi-FI" dirty="0"/>
          </a:p>
          <a:p>
            <a:pPr marL="457200" lvl="1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 falsifiointi verifioimisen sijaan</a:t>
            </a:r>
            <a:endParaRPr lang="fi-FI" sz="2000" dirty="0"/>
          </a:p>
          <a:p>
            <a:r>
              <a:rPr lang="fi-FI" dirty="0" smtClean="0"/>
              <a:t>Hyvän </a:t>
            </a:r>
            <a:r>
              <a:rPr lang="fi-FI" dirty="0"/>
              <a:t>tieteellisen teorian merkki on korkea falsifioitavuus eli mahdollisuus tulla </a:t>
            </a:r>
            <a:r>
              <a:rPr lang="fi-FI" dirty="0" smtClean="0"/>
              <a:t>kumotuksi. Esim.: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1. Kaikki kulta laajenee, kun </a:t>
            </a:r>
            <a:r>
              <a:rPr lang="fi-FI" dirty="0" smtClean="0"/>
              <a:t>sitä </a:t>
            </a:r>
            <a:r>
              <a:rPr lang="fi-FI" dirty="0"/>
              <a:t>kuumentaa.</a:t>
            </a:r>
          </a:p>
          <a:p>
            <a:pPr marL="457200" lvl="1" indent="0">
              <a:buNone/>
            </a:pPr>
            <a:r>
              <a:rPr lang="fi-FI" dirty="0"/>
              <a:t>2. Kaikki metallit laajenevat, kun </a:t>
            </a:r>
            <a:r>
              <a:rPr lang="fi-FI" dirty="0" smtClean="0"/>
              <a:t>niitä kuumentaa.</a:t>
            </a:r>
            <a:endParaRPr lang="fi-FI" dirty="0"/>
          </a:p>
          <a:p>
            <a:pPr marL="40005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Väite 2 on </a:t>
            </a:r>
            <a:r>
              <a:rPr lang="fi-FI" dirty="0"/>
              <a:t>laajempi ja selitysvoimaisempi sekä helpommin falsifioitavissa </a:t>
            </a:r>
            <a:r>
              <a:rPr lang="fi-FI" dirty="0" smtClean="0"/>
              <a:t>oleva.</a:t>
            </a:r>
            <a:endParaRPr lang="fi-FI" dirty="0"/>
          </a:p>
          <a:p>
            <a:r>
              <a:rPr lang="fi-FI" dirty="0" smtClean="0"/>
              <a:t>Haaste on tietää, </a:t>
            </a:r>
            <a:r>
              <a:rPr lang="fi-FI" dirty="0"/>
              <a:t>milloin teoria on todistettu </a:t>
            </a:r>
            <a:r>
              <a:rPr lang="fi-FI" dirty="0" smtClean="0"/>
              <a:t>vääräksi.</a:t>
            </a:r>
            <a:endParaRPr lang="fi-FI" dirty="0"/>
          </a:p>
          <a:p>
            <a:pPr lvl="1"/>
            <a:r>
              <a:rPr lang="fi-FI" dirty="0"/>
              <a:t>T</a:t>
            </a:r>
            <a:r>
              <a:rPr lang="fi-FI" dirty="0" smtClean="0"/>
              <a:t>eoria </a:t>
            </a:r>
            <a:r>
              <a:rPr lang="fi-FI" dirty="0"/>
              <a:t>koostuu useista hypoteeseista, ennusteista ja oletuksista, joten on hankala </a:t>
            </a:r>
            <a:r>
              <a:rPr lang="fi-FI" dirty="0" smtClean="0"/>
              <a:t>tietää, </a:t>
            </a:r>
            <a:r>
              <a:rPr lang="fi-FI" dirty="0"/>
              <a:t>miten yhden teorian osan kumoutuminen vaikuttaa koko teorian </a:t>
            </a:r>
            <a:r>
              <a:rPr lang="fi-FI" dirty="0" smtClean="0"/>
              <a:t>paikkansapitävyyteen.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235022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Havainnon teoriapitoisuus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Voimmeko koskaan havaita todellisuutta sinänsä?</a:t>
            </a:r>
          </a:p>
          <a:p>
            <a:r>
              <a:rPr lang="fi-FI" dirty="0" smtClean="0"/>
              <a:t>Empiristit: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dirty="0" smtClean="0"/>
              <a:t>Puhdas </a:t>
            </a:r>
            <a:r>
              <a:rPr lang="fi-FI" dirty="0"/>
              <a:t>havainto on </a:t>
            </a:r>
            <a:r>
              <a:rPr lang="fi-FI" dirty="0" smtClean="0"/>
              <a:t>mahdollista.</a:t>
            </a:r>
            <a:endParaRPr lang="fi-FI" dirty="0"/>
          </a:p>
          <a:p>
            <a:pPr lvl="1"/>
            <a:r>
              <a:rPr lang="fi-FI" dirty="0"/>
              <a:t>A</a:t>
            </a:r>
            <a:r>
              <a:rPr lang="fi-FI" dirty="0" smtClean="0"/>
              <a:t>lamme rakentaa </a:t>
            </a:r>
            <a:r>
              <a:rPr lang="fi-FI" dirty="0"/>
              <a:t>teoreettisia käsitteitä kokemustemme </a:t>
            </a:r>
            <a:r>
              <a:rPr lang="fi-FI" dirty="0" smtClean="0"/>
              <a:t>pohjalta.</a:t>
            </a:r>
            <a:endParaRPr lang="fi-FI" dirty="0"/>
          </a:p>
          <a:p>
            <a:r>
              <a:rPr lang="fi-FI" dirty="0"/>
              <a:t>Kantin </a:t>
            </a:r>
            <a:r>
              <a:rPr lang="fi-FI" dirty="0" smtClean="0"/>
              <a:t>tietoteoria </a:t>
            </a:r>
            <a:r>
              <a:rPr lang="fi-FI" dirty="0"/>
              <a:t>taas sanoo, että kokemuksemme ja mielenrakenteemme vaikuttavat aina </a:t>
            </a:r>
            <a:r>
              <a:rPr lang="fi-FI" dirty="0" smtClean="0"/>
              <a:t>havaintoomme </a:t>
            </a:r>
            <a:r>
              <a:rPr lang="fi-FI" dirty="0"/>
              <a:t>ja puhdasta havaintoa ei ole mahdollista </a:t>
            </a:r>
            <a:r>
              <a:rPr lang="fi-FI" dirty="0" smtClean="0"/>
              <a:t>tehdä.</a:t>
            </a:r>
            <a:endParaRPr lang="fi-FI" dirty="0"/>
          </a:p>
          <a:p>
            <a:r>
              <a:rPr lang="fi-FI" dirty="0"/>
              <a:t>Havainnon </a:t>
            </a:r>
            <a:r>
              <a:rPr lang="fi-FI" dirty="0" smtClean="0"/>
              <a:t>teoriapitoisuus: Havainnot </a:t>
            </a:r>
            <a:r>
              <a:rPr lang="fi-FI" dirty="0"/>
              <a:t>ovat aina riippuvaisia teoreettisista </a:t>
            </a:r>
            <a:r>
              <a:rPr lang="fi-FI" dirty="0" smtClean="0"/>
              <a:t>käsitteistä.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elektronin havaitseminen </a:t>
            </a:r>
            <a:r>
              <a:rPr lang="fi-FI" dirty="0" smtClean="0"/>
              <a:t>edellyttää sitä koskevan </a:t>
            </a:r>
            <a:r>
              <a:rPr lang="fi-FI" dirty="0"/>
              <a:t>teorian </a:t>
            </a:r>
            <a:r>
              <a:rPr lang="fi-FI" dirty="0" smtClean="0"/>
              <a:t>tuntemista.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390050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4FD2DD6E-41AC-4D3A-A8B5-1111DEEF208D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2525</TotalTime>
  <Words>338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Geneva</vt:lpstr>
      <vt:lpstr>Lucida Grande</vt:lpstr>
      <vt:lpstr>Verdana</vt:lpstr>
      <vt:lpstr>Wingdings</vt:lpstr>
      <vt:lpstr>Blank Presentation</vt:lpstr>
      <vt:lpstr>PowerPoint Presentation</vt:lpstr>
      <vt:lpstr>Virittäytyminen aiheeseen</vt:lpstr>
      <vt:lpstr>Hypoteettis-deduktiivinen menetelmä</vt:lpstr>
      <vt:lpstr>Demarkaatio-ongelma</vt:lpstr>
      <vt:lpstr>Falsifiointi</vt:lpstr>
      <vt:lpstr>Havainnon teoriapitoisuus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75</cp:revision>
  <dcterms:created xsi:type="dcterms:W3CDTF">2010-04-19T08:09:13Z</dcterms:created>
  <dcterms:modified xsi:type="dcterms:W3CDTF">2019-09-08T10:51:33Z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