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5"/>
  </p:sldMasterIdLst>
  <p:notesMasterIdLst>
    <p:notesMasterId r:id="rId12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x="9144000" cy="6858000" type="screen4x3"/>
  <p:notesSz cx="6858000" cy="9144000"/>
  <p:defaultTextStyle>
    <a:defPPr>
      <a:defRPr lang="fi-FI"/>
    </a:defPPr>
    <a:lvl1pPr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0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FFDD"/>
    <a:srgbClr val="005082"/>
    <a:srgbClr val="0099CC"/>
    <a:srgbClr val="198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005" autoAdjust="0"/>
    <p:restoredTop sz="94621" autoAdjust="0"/>
  </p:normalViewPr>
  <p:slideViewPr>
    <p:cSldViewPr>
      <p:cViewPr varScale="1">
        <p:scale>
          <a:sx n="67" d="100"/>
          <a:sy n="67" d="100"/>
        </p:scale>
        <p:origin x="756" y="60"/>
      </p:cViewPr>
      <p:guideLst>
        <p:guide orient="horz" pos="100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i="0">
                <a:ea typeface="ＭＳ Ｐゴシック" charset="0"/>
                <a:cs typeface="Geneva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0">
                <a:ea typeface="ＭＳ Ｐゴシック" charset="0"/>
                <a:cs typeface="Geneva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noProof="0"/>
              <a:t>Click to edit Master text styles</a:t>
            </a:r>
          </a:p>
          <a:p>
            <a:pPr lvl="1"/>
            <a:r>
              <a:rPr lang="fi-FI" noProof="0"/>
              <a:t>Second level</a:t>
            </a:r>
          </a:p>
          <a:p>
            <a:pPr lvl="2"/>
            <a:r>
              <a:rPr lang="fi-FI" noProof="0"/>
              <a:t>Third level</a:t>
            </a:r>
          </a:p>
          <a:p>
            <a:pPr lvl="3"/>
            <a:r>
              <a:rPr lang="fi-FI" noProof="0"/>
              <a:t>Fourth level</a:t>
            </a:r>
          </a:p>
          <a:p>
            <a:pPr lvl="4"/>
            <a:r>
              <a:rPr lang="fi-FI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i="0">
                <a:ea typeface="ＭＳ Ｐゴシック" charset="0"/>
                <a:cs typeface="Geneva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0"/>
            </a:lvl1pPr>
          </a:lstStyle>
          <a:p>
            <a:pPr>
              <a:defRPr/>
            </a:pPr>
            <a:fld id="{ED5377F9-5B72-481B-AC88-B74C02D9F511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2367328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MS PGothic" pitchFamily="34" charset="-128"/>
        <a:cs typeface="Geneva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Geneva" charset="0"/>
        <a:cs typeface="Geneva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Geneva" charset="0"/>
        <a:cs typeface="Geneva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Geneva" charset="0"/>
        <a:cs typeface="Geneva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Geneva" charset="0"/>
        <a:cs typeface="Geneva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9pPr>
          </a:lstStyle>
          <a:p>
            <a:fld id="{74792A69-DA41-433C-B789-278DD35EE5C7}" type="slidenum">
              <a:rPr lang="fi-FI" altLang="fi-FI" sz="1200" i="0" smtClean="0"/>
              <a:pPr/>
              <a:t>1</a:t>
            </a:fld>
            <a:endParaRPr lang="fi-FI" altLang="fi-FI" sz="1200" i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674326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9pPr>
          </a:lstStyle>
          <a:p>
            <a:fld id="{77793433-2497-4022-9A8E-113668BBCE50}" type="slidenum">
              <a:rPr lang="fi-FI" altLang="fi-FI" sz="1200" i="0" smtClean="0"/>
              <a:pPr/>
              <a:t>2</a:t>
            </a:fld>
            <a:endParaRPr lang="fi-FI" altLang="fi-FI" sz="1200" i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6165489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9pPr>
          </a:lstStyle>
          <a:p>
            <a:fld id="{77793433-2497-4022-9A8E-113668BBCE50}" type="slidenum">
              <a:rPr lang="fi-FI" altLang="fi-FI" sz="1200" i="0" smtClean="0"/>
              <a:pPr/>
              <a:t>3</a:t>
            </a:fld>
            <a:endParaRPr lang="fi-FI" altLang="fi-FI" sz="1200" i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2582179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9pPr>
          </a:lstStyle>
          <a:p>
            <a:fld id="{77793433-2497-4022-9A8E-113668BBCE50}" type="slidenum">
              <a:rPr lang="fi-FI" altLang="fi-FI" sz="1200" i="0" smtClean="0"/>
              <a:pPr/>
              <a:t>4</a:t>
            </a:fld>
            <a:endParaRPr lang="fi-FI" altLang="fi-FI" sz="1200" i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3637510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9pPr>
          </a:lstStyle>
          <a:p>
            <a:fld id="{77793433-2497-4022-9A8E-113668BBCE50}" type="slidenum">
              <a:rPr lang="fi-FI" altLang="fi-FI" sz="1200" i="0" smtClean="0"/>
              <a:pPr/>
              <a:t>5</a:t>
            </a:fld>
            <a:endParaRPr lang="fi-FI" altLang="fi-FI" sz="1200" i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8075151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9pPr>
          </a:lstStyle>
          <a:p>
            <a:fld id="{77793433-2497-4022-9A8E-113668BBCE50}" type="slidenum">
              <a:rPr lang="fi-FI" altLang="fi-FI" sz="1200" i="0" smtClean="0"/>
              <a:pPr/>
              <a:t>6</a:t>
            </a:fld>
            <a:endParaRPr lang="fi-FI" altLang="fi-FI" sz="1200" i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0246688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dirty="0"/>
              <a:t>Muokkaa perustyylejä naps.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i-FI" dirty="0"/>
              <a:t>Muokkaa alaotsikon perustyyliä naps.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2832162E-5493-4DA9-AE69-36DE1DBA92BD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313905031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C9A58E91-C772-4ABC-8168-02FE4102D1F1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240572836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untainen otsikko 1"/>
          <p:cNvSpPr>
            <a:spLocks noGrp="1"/>
          </p:cNvSpPr>
          <p:nvPr>
            <p:ph type="title" orient="vert"/>
          </p:nvPr>
        </p:nvSpPr>
        <p:spPr>
          <a:xfrm>
            <a:off x="6515100" y="228600"/>
            <a:ext cx="1943100" cy="5867400"/>
          </a:xfrm>
        </p:spPr>
        <p:txBody>
          <a:bodyPr vert="eaVert"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676900" cy="5867400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CFE39B19-6D18-4829-8F60-375465AFE44A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08571318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8CC2E85E-8D78-4180-BE5D-4B50E3412FE8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738434043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dirty="0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3AF4EC8C-7181-4B1B-B0DF-0DD1CDF00808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  <p:sp>
        <p:nvSpPr>
          <p:cNvPr id="7" name="Text Box 19"/>
          <p:cNvSpPr txBox="1">
            <a:spLocks noChangeArrowheads="1"/>
          </p:cNvSpPr>
          <p:nvPr userDrawn="1"/>
        </p:nvSpPr>
        <p:spPr bwMode="auto">
          <a:xfrm>
            <a:off x="228600" y="6453336"/>
            <a:ext cx="3429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fi-FI" altLang="fi-FI" sz="1200" i="0" dirty="0">
                <a:solidFill>
                  <a:schemeClr val="bg1"/>
                </a:solidFill>
                <a:latin typeface="Verdana" pitchFamily="34" charset="0"/>
              </a:rPr>
              <a:t>Idea 4</a:t>
            </a:r>
          </a:p>
        </p:txBody>
      </p:sp>
    </p:spTree>
    <p:extLst>
      <p:ext uri="{BB962C8B-B14F-4D97-AF65-F5344CB8AC3E}">
        <p14:creationId xmlns:p14="http://schemas.microsoft.com/office/powerpoint/2010/main" val="1059290793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E6B3A5EF-C1D2-4581-80D5-D358B7777B3A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892625095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CCE5748C-DF45-44D1-921F-DFE524277A91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322938185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93BD5DAC-1AF5-485A-8659-EEF77A48D65A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274234950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F6A77C59-236F-4C67-9EE4-D9447447FB92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964729688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7C62EC50-C03C-4CD7-BD6B-1DE0608F5527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532645063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F3B3B8AD-178B-4E3D-9095-3A6018803E0C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955218621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dirty="0" err="1"/>
              <a:t>Click</a:t>
            </a:r>
            <a:r>
              <a:rPr lang="fi-FI" altLang="fi-FI" dirty="0"/>
              <a:t> to </a:t>
            </a:r>
            <a:r>
              <a:rPr lang="fi-FI" altLang="fi-FI" dirty="0" err="1"/>
              <a:t>edit</a:t>
            </a:r>
            <a:r>
              <a:rPr lang="fi-FI" altLang="fi-FI" dirty="0"/>
              <a:t> Master </a:t>
            </a:r>
            <a:r>
              <a:rPr lang="fi-FI" altLang="fi-FI" dirty="0" err="1"/>
              <a:t>title</a:t>
            </a:r>
            <a:r>
              <a:rPr lang="fi-FI" altLang="fi-FI" dirty="0"/>
              <a:t> </a:t>
            </a:r>
            <a:r>
              <a:rPr lang="fi-FI" altLang="fi-FI" dirty="0" err="1"/>
              <a:t>style</a:t>
            </a:r>
            <a:endParaRPr lang="fi-FI" altLang="fi-FI" dirty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Click to edit Master text styles</a:t>
            </a:r>
          </a:p>
          <a:p>
            <a:pPr lvl="1"/>
            <a:r>
              <a:rPr lang="fi-FI" altLang="fi-FI"/>
              <a:t>Second level</a:t>
            </a:r>
          </a:p>
          <a:p>
            <a:pPr lvl="2"/>
            <a:r>
              <a:rPr lang="fi-FI" altLang="fi-FI"/>
              <a:t>Third level</a:t>
            </a:r>
          </a:p>
          <a:p>
            <a:pPr lvl="3"/>
            <a:r>
              <a:rPr lang="fi-FI" altLang="fi-FI"/>
              <a:t>Fourth level</a:t>
            </a:r>
          </a:p>
          <a:p>
            <a:pPr lvl="4"/>
            <a:r>
              <a:rPr lang="fi-FI" altLang="fi-FI"/>
              <a:t>Fifth level</a:t>
            </a:r>
          </a:p>
        </p:txBody>
      </p:sp>
      <p:sp>
        <p:nvSpPr>
          <p:cNvPr id="1029" name="Text Box 19"/>
          <p:cNvSpPr txBox="1">
            <a:spLocks noChangeArrowheads="1"/>
          </p:cNvSpPr>
          <p:nvPr userDrawn="1"/>
        </p:nvSpPr>
        <p:spPr bwMode="auto">
          <a:xfrm>
            <a:off x="228600" y="6453336"/>
            <a:ext cx="3429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fi-FI" altLang="fi-FI" sz="1200" i="0" dirty="0">
                <a:solidFill>
                  <a:schemeClr val="accent1"/>
                </a:solidFill>
                <a:latin typeface="Verdana" pitchFamily="34" charset="0"/>
              </a:rPr>
              <a:t>Idea 04 – Tieto,</a:t>
            </a:r>
            <a:r>
              <a:rPr lang="fi-FI" altLang="fi-FI" sz="1200" i="0" baseline="0" dirty="0">
                <a:solidFill>
                  <a:schemeClr val="accent1"/>
                </a:solidFill>
                <a:latin typeface="Verdana" pitchFamily="34" charset="0"/>
              </a:rPr>
              <a:t> tiede ja todellisuus</a:t>
            </a:r>
            <a:endParaRPr lang="fi-FI" altLang="fi-FI" sz="1200" i="0" dirty="0">
              <a:solidFill>
                <a:schemeClr val="accent1"/>
              </a:solidFill>
              <a:latin typeface="Verdana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transition spd="slow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MS PGothic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MS PGothic" pitchFamily="34" charset="-128"/>
          <a:cs typeface="Geneva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MS PGothic" pitchFamily="34" charset="-128"/>
          <a:cs typeface="Geneva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MS PGothic" pitchFamily="34" charset="-128"/>
          <a:cs typeface="Geneva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MS PGothic" pitchFamily="34" charset="-128"/>
          <a:cs typeface="Geneva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ＭＳ Ｐゴシック" charset="0"/>
          <a:cs typeface="Geneva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ＭＳ Ｐゴシック" charset="0"/>
          <a:cs typeface="Geneva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ＭＳ Ｐゴシック" charset="0"/>
          <a:cs typeface="Geneva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ＭＳ Ｐゴシック" charset="0"/>
          <a:cs typeface="Genev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lqk3TKuGNBA?list=PLlgpIVXBEDKf8IlQsXHsNqmtdvpWRLzwW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339" name="Text Box 9"/>
          <p:cNvSpPr txBox="1">
            <a:spLocks noChangeArrowheads="1"/>
          </p:cNvSpPr>
          <p:nvPr/>
        </p:nvSpPr>
        <p:spPr bwMode="auto">
          <a:xfrm>
            <a:off x="4267201" y="1981200"/>
            <a:ext cx="3689175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i-FI" altLang="fi-FI" sz="2400" i="0" dirty="0">
                <a:solidFill>
                  <a:schemeClr val="accent1"/>
                </a:solidFill>
              </a:rPr>
              <a:t>Luku 14</a:t>
            </a:r>
          </a:p>
          <a:p>
            <a:pPr>
              <a:spcBef>
                <a:spcPct val="0"/>
              </a:spcBef>
              <a:buFontTx/>
              <a:buNone/>
            </a:pPr>
            <a:endParaRPr lang="fi-FI" altLang="fi-FI" sz="2400" i="0" dirty="0">
              <a:solidFill>
                <a:schemeClr val="accent1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fi-FI" altLang="fi-FI" sz="2400" b="1" i="0" dirty="0">
                <a:solidFill>
                  <a:schemeClr val="accent1"/>
                </a:solidFill>
              </a:rPr>
              <a:t>Tieteenteon ytimessä</a:t>
            </a:r>
            <a:endParaRPr lang="fi-FI" altLang="fi-FI" sz="2400" i="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dirty="0"/>
              <a:t>Virittäytyminen aiheeseen</a:t>
            </a:r>
          </a:p>
        </p:txBody>
      </p:sp>
      <p:sp>
        <p:nvSpPr>
          <p:cNvPr id="14339" name="Rectangle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Tehdään digikirjan luvun 14 videotehtävä, jossa katsotaan tämä video: </a:t>
            </a:r>
            <a:r>
              <a:rPr lang="fi-FI" u="sng" dirty="0" smtClean="0">
                <a:hlinkClick r:id="rId3"/>
              </a:rPr>
              <a:t>https</a:t>
            </a:r>
            <a:r>
              <a:rPr lang="fi-FI" u="sng" dirty="0">
                <a:hlinkClick r:id="rId3"/>
              </a:rPr>
              <a:t>://youtu.be/lqk3TKuGNBA?list=PLlgpIVXBEDKf8IlQsXHsNqmtdvpWRLzwW</a:t>
            </a:r>
            <a:r>
              <a:rPr lang="fi-FI" dirty="0"/>
              <a:t> </a:t>
            </a:r>
          </a:p>
          <a:p>
            <a:r>
              <a:rPr lang="fi-FI" dirty="0" smtClean="0"/>
              <a:t>Pohditaan seuraavia kysymyksiä:</a:t>
            </a:r>
          </a:p>
          <a:p>
            <a:pPr lvl="1"/>
            <a:r>
              <a:rPr lang="fi-FI" dirty="0" smtClean="0"/>
              <a:t>Mitä tarkoittaa </a:t>
            </a:r>
            <a:endParaRPr lang="fi-FI" dirty="0"/>
          </a:p>
          <a:p>
            <a:pPr lvl="2"/>
            <a:r>
              <a:rPr lang="fi-FI" dirty="0"/>
              <a:t>fakta</a:t>
            </a:r>
          </a:p>
          <a:p>
            <a:pPr lvl="2"/>
            <a:r>
              <a:rPr lang="fi-FI" dirty="0"/>
              <a:t>teoria</a:t>
            </a:r>
          </a:p>
          <a:p>
            <a:pPr lvl="2"/>
            <a:r>
              <a:rPr lang="fi-FI" dirty="0"/>
              <a:t>hypoteesi</a:t>
            </a:r>
          </a:p>
          <a:p>
            <a:pPr lvl="2"/>
            <a:r>
              <a:rPr lang="fi-FI" dirty="0" smtClean="0"/>
              <a:t>laki?</a:t>
            </a:r>
            <a:endParaRPr lang="fi-FI" dirty="0"/>
          </a:p>
          <a:p>
            <a:pPr lvl="1"/>
            <a:r>
              <a:rPr lang="fi-FI" dirty="0"/>
              <a:t>Miten </a:t>
            </a:r>
            <a:r>
              <a:rPr lang="fi-FI" dirty="0" smtClean="0"/>
              <a:t>videolla esitetyt määritelmät </a:t>
            </a:r>
            <a:r>
              <a:rPr lang="fi-FI" dirty="0"/>
              <a:t>eroavat </a:t>
            </a:r>
            <a:r>
              <a:rPr lang="fi-FI" dirty="0" smtClean="0"/>
              <a:t>sanojen arkipäiväisistä </a:t>
            </a:r>
            <a:r>
              <a:rPr lang="fi-FI" dirty="0"/>
              <a:t>merkityksistä?</a:t>
            </a:r>
          </a:p>
          <a:p>
            <a:pPr lvl="1"/>
            <a:r>
              <a:rPr lang="fi-FI" dirty="0"/>
              <a:t>Miten </a:t>
            </a:r>
            <a:r>
              <a:rPr lang="fi-FI" dirty="0" smtClean="0"/>
              <a:t>videolla </a:t>
            </a:r>
            <a:r>
              <a:rPr lang="fi-FI" dirty="0"/>
              <a:t>kuvataan </a:t>
            </a:r>
            <a:r>
              <a:rPr lang="fi-FI" dirty="0" smtClean="0"/>
              <a:t>tieteen tekemistä</a:t>
            </a:r>
            <a:r>
              <a:rPr lang="fi-FI" dirty="0"/>
              <a:t>?</a:t>
            </a:r>
          </a:p>
        </p:txBody>
      </p:sp>
      <p:sp>
        <p:nvSpPr>
          <p:cNvPr id="17412" name="Rectangle 6"/>
          <p:cNvSpPr>
            <a:spLocks/>
          </p:cNvSpPr>
          <p:nvPr/>
        </p:nvSpPr>
        <p:spPr bwMode="auto">
          <a:xfrm>
            <a:off x="4572000" y="1600200"/>
            <a:ext cx="4191000" cy="444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9pPr>
          </a:lstStyle>
          <a:p>
            <a:pPr eaLnBrk="1" hangingPunct="1"/>
            <a:endParaRPr lang="fi-FI" altLang="fi-FI" i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dirty="0" err="1" smtClean="0"/>
              <a:t>Hypoteettis</a:t>
            </a:r>
            <a:r>
              <a:rPr lang="fi-FI" altLang="fi-FI" dirty="0" smtClean="0"/>
              <a:t>-deduktiivinen </a:t>
            </a:r>
            <a:r>
              <a:rPr lang="fi-FI" altLang="fi-FI" dirty="0"/>
              <a:t>menetelmä</a:t>
            </a:r>
          </a:p>
        </p:txBody>
      </p:sp>
      <p:sp>
        <p:nvSpPr>
          <p:cNvPr id="14339" name="Rectangle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Tieteenteon keskiössä on </a:t>
            </a:r>
            <a:r>
              <a:rPr lang="fi-FI" dirty="0" err="1"/>
              <a:t>hypoteettis</a:t>
            </a:r>
            <a:r>
              <a:rPr lang="fi-FI" dirty="0"/>
              <a:t>-deduktiivinen menetelmä.</a:t>
            </a:r>
          </a:p>
          <a:p>
            <a:r>
              <a:rPr lang="fi-FI" dirty="0" smtClean="0"/>
              <a:t>hypoteesi</a:t>
            </a:r>
            <a:endParaRPr lang="fi-FI" dirty="0"/>
          </a:p>
          <a:p>
            <a:pPr lvl="1"/>
            <a:r>
              <a:rPr lang="fi-FI" dirty="0"/>
              <a:t>Ensimmäinen askel tieteen tekemisessä.</a:t>
            </a:r>
          </a:p>
          <a:p>
            <a:pPr lvl="1"/>
            <a:r>
              <a:rPr lang="fi-FI" dirty="0" smtClean="0"/>
              <a:t>Olettamus</a:t>
            </a:r>
            <a:r>
              <a:rPr lang="fi-FI" dirty="0"/>
              <a:t>, jonka pätevyyttä </a:t>
            </a:r>
            <a:r>
              <a:rPr lang="fi-FI" dirty="0" smtClean="0"/>
              <a:t>tutkimuksessa </a:t>
            </a:r>
            <a:r>
              <a:rPr lang="fi-FI" dirty="0"/>
              <a:t>selvitetään.</a:t>
            </a:r>
          </a:p>
          <a:p>
            <a:r>
              <a:rPr lang="fi-FI" dirty="0" smtClean="0"/>
              <a:t>deduktio</a:t>
            </a:r>
            <a:endParaRPr lang="fi-FI" dirty="0"/>
          </a:p>
          <a:p>
            <a:pPr lvl="1"/>
            <a:r>
              <a:rPr lang="fi-FI" dirty="0" smtClean="0"/>
              <a:t>Mitä </a:t>
            </a:r>
            <a:r>
              <a:rPr lang="fi-FI" dirty="0"/>
              <a:t>seurauksia hypoteesin paikkansapitävyydellä olisi?</a:t>
            </a:r>
          </a:p>
          <a:p>
            <a:pPr lvl="1"/>
            <a:r>
              <a:rPr lang="fi-FI" dirty="0"/>
              <a:t>A</a:t>
            </a:r>
            <a:r>
              <a:rPr lang="fi-FI" dirty="0" smtClean="0"/>
              <a:t>uttaa </a:t>
            </a:r>
            <a:r>
              <a:rPr lang="fi-FI" dirty="0"/>
              <a:t>koettelemaan hypoteesin </a:t>
            </a:r>
            <a:r>
              <a:rPr lang="fi-FI" dirty="0" smtClean="0"/>
              <a:t>paikkansapitävyyttä.</a:t>
            </a:r>
            <a:endParaRPr lang="fi-FI" dirty="0"/>
          </a:p>
          <a:p>
            <a:r>
              <a:rPr lang="fi-FI" dirty="0"/>
              <a:t>koe</a:t>
            </a:r>
          </a:p>
          <a:p>
            <a:pPr lvl="1"/>
            <a:r>
              <a:rPr lang="fi-FI" dirty="0" smtClean="0"/>
              <a:t>Koeasetelman </a:t>
            </a:r>
            <a:r>
              <a:rPr lang="fi-FI" dirty="0"/>
              <a:t>avulla testataan </a:t>
            </a:r>
            <a:r>
              <a:rPr lang="fi-FI" dirty="0" smtClean="0"/>
              <a:t>hypoteesia.</a:t>
            </a:r>
            <a:endParaRPr lang="fi-FI" dirty="0"/>
          </a:p>
          <a:p>
            <a:r>
              <a:rPr lang="fi-FI" dirty="0"/>
              <a:t>tutkimustulos</a:t>
            </a:r>
          </a:p>
          <a:p>
            <a:pPr lvl="1"/>
            <a:r>
              <a:rPr lang="fi-FI" dirty="0" smtClean="0"/>
              <a:t>Hypoteesi </a:t>
            </a:r>
            <a:r>
              <a:rPr lang="fi-FI" dirty="0"/>
              <a:t>joko varmistuu (verifiointi) tai se hylätään (falsifiointi</a:t>
            </a:r>
            <a:r>
              <a:rPr lang="fi-FI" dirty="0" smtClean="0"/>
              <a:t>).</a:t>
            </a:r>
            <a:endParaRPr lang="fi-FI" dirty="0"/>
          </a:p>
          <a:p>
            <a:endParaRPr lang="fi-FI" dirty="0"/>
          </a:p>
        </p:txBody>
      </p:sp>
      <p:sp>
        <p:nvSpPr>
          <p:cNvPr id="17412" name="Rectangle 6"/>
          <p:cNvSpPr>
            <a:spLocks/>
          </p:cNvSpPr>
          <p:nvPr/>
        </p:nvSpPr>
        <p:spPr bwMode="auto">
          <a:xfrm>
            <a:off x="4572000" y="1600200"/>
            <a:ext cx="4191000" cy="444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9pPr>
          </a:lstStyle>
          <a:p>
            <a:pPr eaLnBrk="1" hangingPunct="1"/>
            <a:endParaRPr lang="fi-FI" altLang="fi-FI" i="0"/>
          </a:p>
        </p:txBody>
      </p:sp>
    </p:spTree>
    <p:extLst>
      <p:ext uri="{BB962C8B-B14F-4D97-AF65-F5344CB8AC3E}">
        <p14:creationId xmlns:p14="http://schemas.microsoft.com/office/powerpoint/2010/main" val="152290112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dirty="0" err="1" smtClean="0"/>
              <a:t>Demarkaatio</a:t>
            </a:r>
            <a:r>
              <a:rPr lang="fi-FI" altLang="fi-FI" dirty="0" smtClean="0"/>
              <a:t>-ongelma</a:t>
            </a:r>
            <a:endParaRPr lang="fi-FI" altLang="fi-FI" dirty="0"/>
          </a:p>
        </p:txBody>
      </p:sp>
      <p:sp>
        <p:nvSpPr>
          <p:cNvPr id="14339" name="Rectangle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err="1" smtClean="0"/>
              <a:t>Demarkaatio</a:t>
            </a:r>
            <a:r>
              <a:rPr lang="fi-FI" dirty="0" smtClean="0"/>
              <a:t>-ongelma: Miten vedetään raja </a:t>
            </a:r>
            <a:r>
              <a:rPr lang="fi-FI" dirty="0"/>
              <a:t>tieteen ja ei-tieteen </a:t>
            </a:r>
            <a:r>
              <a:rPr lang="fi-FI" dirty="0" smtClean="0"/>
              <a:t>välille?</a:t>
            </a:r>
            <a:endParaRPr lang="fi-FI" dirty="0"/>
          </a:p>
          <a:p>
            <a:r>
              <a:rPr lang="fi-FI" dirty="0" smtClean="0"/>
              <a:t>Näennäistiede, pseudotiede: Oppi</a:t>
            </a:r>
            <a:r>
              <a:rPr lang="fi-FI" dirty="0"/>
              <a:t>, joka vaikuttaa ulkoisesti </a:t>
            </a:r>
            <a:r>
              <a:rPr lang="fi-FI" dirty="0" smtClean="0"/>
              <a:t>tieteeltä mutta </a:t>
            </a:r>
            <a:r>
              <a:rPr lang="fi-FI" dirty="0"/>
              <a:t>ei </a:t>
            </a:r>
            <a:r>
              <a:rPr lang="fi-FI" dirty="0" smtClean="0"/>
              <a:t>täytä tieteellisen </a:t>
            </a:r>
            <a:r>
              <a:rPr lang="fi-FI" dirty="0"/>
              <a:t>tutkimuksen </a:t>
            </a:r>
            <a:r>
              <a:rPr lang="fi-FI" dirty="0" smtClean="0"/>
              <a:t>kriteereitä.</a:t>
            </a:r>
          </a:p>
          <a:p>
            <a:pPr lvl="1"/>
            <a:r>
              <a:rPr lang="fi-FI" dirty="0" smtClean="0"/>
              <a:t>esim</a:t>
            </a:r>
            <a:r>
              <a:rPr lang="fi-FI" dirty="0"/>
              <a:t>. astrologia ja grafologia</a:t>
            </a:r>
          </a:p>
          <a:p>
            <a:r>
              <a:rPr lang="fi-FI" dirty="0" smtClean="0"/>
              <a:t>Ei-tiede: Oppi</a:t>
            </a:r>
            <a:r>
              <a:rPr lang="fi-FI" dirty="0"/>
              <a:t>, joka ei pyri olemaan tieteellinen ja </a:t>
            </a:r>
            <a:r>
              <a:rPr lang="fi-FI" dirty="0" smtClean="0"/>
              <a:t>käsittelee kysymyksiä, </a:t>
            </a:r>
            <a:r>
              <a:rPr lang="fi-FI" dirty="0"/>
              <a:t>joita tiede ei </a:t>
            </a:r>
            <a:r>
              <a:rPr lang="fi-FI" dirty="0" smtClean="0"/>
              <a:t>käsittele.</a:t>
            </a:r>
          </a:p>
          <a:p>
            <a:pPr lvl="1"/>
            <a:r>
              <a:rPr lang="fi-FI" dirty="0" smtClean="0"/>
              <a:t>esim</a:t>
            </a:r>
            <a:r>
              <a:rPr lang="fi-FI" dirty="0"/>
              <a:t>. </a:t>
            </a:r>
            <a:r>
              <a:rPr lang="fi-FI" dirty="0" smtClean="0"/>
              <a:t>näkemys kuolemanjälkeisestä elämästä, jälleensyntymisestä </a:t>
            </a:r>
            <a:r>
              <a:rPr lang="fi-FI" dirty="0"/>
              <a:t>tai </a:t>
            </a:r>
            <a:r>
              <a:rPr lang="fi-FI" dirty="0" smtClean="0"/>
              <a:t>Jumalan </a:t>
            </a:r>
            <a:r>
              <a:rPr lang="fi-FI" dirty="0"/>
              <a:t>olemassaolosta</a:t>
            </a:r>
          </a:p>
          <a:p>
            <a:r>
              <a:rPr lang="fi-FI" dirty="0"/>
              <a:t>Tieteen ihanteet voidaan nähdä </a:t>
            </a:r>
            <a:r>
              <a:rPr lang="fi-FI" dirty="0" err="1"/>
              <a:t>demarkaatiokriteerinä</a:t>
            </a:r>
            <a:r>
              <a:rPr lang="fi-FI" dirty="0"/>
              <a:t> </a:t>
            </a:r>
            <a:r>
              <a:rPr lang="fi-FI" dirty="0" smtClean="0"/>
              <a:t>sille, </a:t>
            </a:r>
            <a:r>
              <a:rPr lang="fi-FI" dirty="0"/>
              <a:t>mikä on </a:t>
            </a:r>
            <a:r>
              <a:rPr lang="fi-FI" dirty="0" smtClean="0"/>
              <a:t>tiedettä.</a:t>
            </a:r>
            <a:endParaRPr lang="fi-FI" dirty="0"/>
          </a:p>
          <a:p>
            <a:endParaRPr lang="fi-FI" dirty="0"/>
          </a:p>
        </p:txBody>
      </p:sp>
      <p:sp>
        <p:nvSpPr>
          <p:cNvPr id="17412" name="Rectangle 6"/>
          <p:cNvSpPr>
            <a:spLocks/>
          </p:cNvSpPr>
          <p:nvPr/>
        </p:nvSpPr>
        <p:spPr bwMode="auto">
          <a:xfrm>
            <a:off x="4572000" y="1600200"/>
            <a:ext cx="4191000" cy="444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9pPr>
          </a:lstStyle>
          <a:p>
            <a:pPr eaLnBrk="1" hangingPunct="1"/>
            <a:endParaRPr lang="fi-FI" altLang="fi-FI" i="0"/>
          </a:p>
        </p:txBody>
      </p:sp>
    </p:spTree>
    <p:extLst>
      <p:ext uri="{BB962C8B-B14F-4D97-AF65-F5344CB8AC3E}">
        <p14:creationId xmlns:p14="http://schemas.microsoft.com/office/powerpoint/2010/main" val="177777830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dirty="0"/>
              <a:t>Falsifiointi</a:t>
            </a:r>
            <a:endParaRPr lang="fi-FI" altLang="fi-FI" dirty="0"/>
          </a:p>
        </p:txBody>
      </p:sp>
      <p:sp>
        <p:nvSpPr>
          <p:cNvPr id="14339" name="Rectangle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Karl </a:t>
            </a:r>
            <a:r>
              <a:rPr lang="fi-FI" dirty="0" err="1" smtClean="0"/>
              <a:t>Popper</a:t>
            </a:r>
            <a:r>
              <a:rPr lang="fi-FI" dirty="0" smtClean="0"/>
              <a:t>: Tieteen </a:t>
            </a:r>
            <a:r>
              <a:rPr lang="fi-FI" dirty="0"/>
              <a:t>pitää pyrkiä </a:t>
            </a:r>
            <a:r>
              <a:rPr lang="fi-FI" dirty="0" smtClean="0"/>
              <a:t>osoittamaan </a:t>
            </a:r>
            <a:r>
              <a:rPr lang="fi-FI" dirty="0"/>
              <a:t>hypoteesit ja teoriat </a:t>
            </a:r>
            <a:r>
              <a:rPr lang="fi-FI" dirty="0" smtClean="0"/>
              <a:t>vääriksi, </a:t>
            </a:r>
            <a:r>
              <a:rPr lang="fi-FI" dirty="0"/>
              <a:t>ei </a:t>
            </a:r>
            <a:r>
              <a:rPr lang="fi-FI" dirty="0" smtClean="0"/>
              <a:t>oikeiksi.</a:t>
            </a:r>
            <a:endParaRPr lang="fi-FI" dirty="0"/>
          </a:p>
          <a:p>
            <a:pPr marL="457200" lvl="1" indent="0">
              <a:buNone/>
            </a:pPr>
            <a:r>
              <a:rPr lang="fi-FI" sz="2000" dirty="0" smtClean="0">
                <a:sym typeface="Wingdings" panose="05000000000000000000" pitchFamily="2" charset="2"/>
              </a:rPr>
              <a:t> falsifiointi verifioimisen sijaan</a:t>
            </a:r>
            <a:endParaRPr lang="fi-FI" sz="2000" dirty="0"/>
          </a:p>
          <a:p>
            <a:r>
              <a:rPr lang="fi-FI" dirty="0" smtClean="0"/>
              <a:t>Hyvän </a:t>
            </a:r>
            <a:r>
              <a:rPr lang="fi-FI" dirty="0"/>
              <a:t>tieteellisen teorian merkki on korkea falsifioitavuus eli mahdollisuus tulla </a:t>
            </a:r>
            <a:r>
              <a:rPr lang="fi-FI" dirty="0" smtClean="0"/>
              <a:t>kumotuksi. Esim.:</a:t>
            </a:r>
            <a:endParaRPr lang="fi-FI" dirty="0"/>
          </a:p>
          <a:p>
            <a:pPr marL="457200" lvl="1" indent="0">
              <a:buNone/>
            </a:pPr>
            <a:r>
              <a:rPr lang="fi-FI" dirty="0"/>
              <a:t>1. Kaikki kulta laajenee, kun </a:t>
            </a:r>
            <a:r>
              <a:rPr lang="fi-FI" dirty="0" smtClean="0"/>
              <a:t>sitä </a:t>
            </a:r>
            <a:r>
              <a:rPr lang="fi-FI" dirty="0"/>
              <a:t>kuumentaa.</a:t>
            </a:r>
          </a:p>
          <a:p>
            <a:pPr marL="457200" lvl="1" indent="0">
              <a:buNone/>
            </a:pPr>
            <a:r>
              <a:rPr lang="fi-FI" dirty="0"/>
              <a:t>2. Kaikki metallit laajenevat, kun </a:t>
            </a:r>
            <a:r>
              <a:rPr lang="fi-FI" dirty="0" smtClean="0"/>
              <a:t>niitä kuumentaa.</a:t>
            </a:r>
            <a:endParaRPr lang="fi-FI" dirty="0"/>
          </a:p>
          <a:p>
            <a:pPr marL="400050" lvl="1" indent="0">
              <a:buNone/>
            </a:pPr>
            <a:r>
              <a:rPr lang="fi-FI" dirty="0" smtClean="0">
                <a:sym typeface="Wingdings" panose="05000000000000000000" pitchFamily="2" charset="2"/>
              </a:rPr>
              <a:t> </a:t>
            </a:r>
            <a:r>
              <a:rPr lang="fi-FI" dirty="0" smtClean="0"/>
              <a:t>Väite 2 on </a:t>
            </a:r>
            <a:r>
              <a:rPr lang="fi-FI" dirty="0"/>
              <a:t>laajempi ja selitysvoimaisempi sekä helpommin falsifioitavissa </a:t>
            </a:r>
            <a:r>
              <a:rPr lang="fi-FI" dirty="0" smtClean="0"/>
              <a:t>oleva.</a:t>
            </a:r>
            <a:endParaRPr lang="fi-FI" dirty="0"/>
          </a:p>
          <a:p>
            <a:r>
              <a:rPr lang="fi-FI" dirty="0" smtClean="0"/>
              <a:t>Haaste on tietää, </a:t>
            </a:r>
            <a:r>
              <a:rPr lang="fi-FI" dirty="0"/>
              <a:t>milloin teoria on todistettu </a:t>
            </a:r>
            <a:r>
              <a:rPr lang="fi-FI" dirty="0" smtClean="0"/>
              <a:t>vääräksi.</a:t>
            </a:r>
            <a:endParaRPr lang="fi-FI" dirty="0"/>
          </a:p>
          <a:p>
            <a:pPr lvl="1"/>
            <a:r>
              <a:rPr lang="fi-FI" dirty="0"/>
              <a:t>T</a:t>
            </a:r>
            <a:r>
              <a:rPr lang="fi-FI" dirty="0" smtClean="0"/>
              <a:t>eoria </a:t>
            </a:r>
            <a:r>
              <a:rPr lang="fi-FI" dirty="0"/>
              <a:t>koostuu useista hypoteeseista, ennusteista ja oletuksista, joten on hankala </a:t>
            </a:r>
            <a:r>
              <a:rPr lang="fi-FI" dirty="0" smtClean="0"/>
              <a:t>tietää, </a:t>
            </a:r>
            <a:r>
              <a:rPr lang="fi-FI" dirty="0"/>
              <a:t>miten yhden teorian osan kumoutuminen vaikuttaa koko teorian </a:t>
            </a:r>
            <a:r>
              <a:rPr lang="fi-FI" dirty="0" smtClean="0"/>
              <a:t>paikkansapitävyyteen.</a:t>
            </a:r>
            <a:endParaRPr lang="fi-FI" dirty="0"/>
          </a:p>
          <a:p>
            <a:endParaRPr lang="fi-FI" dirty="0"/>
          </a:p>
        </p:txBody>
      </p:sp>
      <p:sp>
        <p:nvSpPr>
          <p:cNvPr id="17412" name="Rectangle 6"/>
          <p:cNvSpPr>
            <a:spLocks/>
          </p:cNvSpPr>
          <p:nvPr/>
        </p:nvSpPr>
        <p:spPr bwMode="auto">
          <a:xfrm>
            <a:off x="4572000" y="1600200"/>
            <a:ext cx="4191000" cy="444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9pPr>
          </a:lstStyle>
          <a:p>
            <a:pPr eaLnBrk="1" hangingPunct="1"/>
            <a:endParaRPr lang="fi-FI" altLang="fi-FI" i="0"/>
          </a:p>
        </p:txBody>
      </p:sp>
    </p:spTree>
    <p:extLst>
      <p:ext uri="{BB962C8B-B14F-4D97-AF65-F5344CB8AC3E}">
        <p14:creationId xmlns:p14="http://schemas.microsoft.com/office/powerpoint/2010/main" val="282350227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dirty="0"/>
              <a:t>Havainnon teoriapitoisuus</a:t>
            </a:r>
          </a:p>
        </p:txBody>
      </p:sp>
      <p:sp>
        <p:nvSpPr>
          <p:cNvPr id="14339" name="Rectangle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Voimmeko koskaan havaita todellisuutta sinänsä?</a:t>
            </a:r>
          </a:p>
          <a:p>
            <a:r>
              <a:rPr lang="fi-FI" dirty="0" smtClean="0"/>
              <a:t>Empiristit:</a:t>
            </a:r>
            <a:r>
              <a:rPr lang="fi-FI" dirty="0"/>
              <a:t> </a:t>
            </a:r>
            <a:endParaRPr lang="fi-FI" dirty="0" smtClean="0"/>
          </a:p>
          <a:p>
            <a:pPr lvl="1"/>
            <a:r>
              <a:rPr lang="fi-FI" dirty="0" smtClean="0"/>
              <a:t>Puhdas </a:t>
            </a:r>
            <a:r>
              <a:rPr lang="fi-FI" dirty="0"/>
              <a:t>havainto on </a:t>
            </a:r>
            <a:r>
              <a:rPr lang="fi-FI" dirty="0" smtClean="0"/>
              <a:t>mahdollista.</a:t>
            </a:r>
            <a:endParaRPr lang="fi-FI" dirty="0"/>
          </a:p>
          <a:p>
            <a:pPr lvl="1"/>
            <a:r>
              <a:rPr lang="fi-FI" dirty="0"/>
              <a:t>A</a:t>
            </a:r>
            <a:r>
              <a:rPr lang="fi-FI" dirty="0" smtClean="0"/>
              <a:t>lamme rakentaa </a:t>
            </a:r>
            <a:r>
              <a:rPr lang="fi-FI" dirty="0"/>
              <a:t>teoreettisia käsitteitä kokemustemme </a:t>
            </a:r>
            <a:r>
              <a:rPr lang="fi-FI" dirty="0" smtClean="0"/>
              <a:t>pohjalta.</a:t>
            </a:r>
            <a:endParaRPr lang="fi-FI" dirty="0"/>
          </a:p>
          <a:p>
            <a:r>
              <a:rPr lang="fi-FI" dirty="0"/>
              <a:t>Kantin </a:t>
            </a:r>
            <a:r>
              <a:rPr lang="fi-FI" dirty="0" smtClean="0"/>
              <a:t>tietoteoria </a:t>
            </a:r>
            <a:r>
              <a:rPr lang="fi-FI" dirty="0"/>
              <a:t>taas sanoo, että kokemuksemme ja mielenrakenteemme vaikuttavat aina </a:t>
            </a:r>
            <a:r>
              <a:rPr lang="fi-FI" dirty="0" smtClean="0"/>
              <a:t>havaintoomme </a:t>
            </a:r>
            <a:r>
              <a:rPr lang="fi-FI" dirty="0"/>
              <a:t>ja puhdasta havaintoa ei ole mahdollista </a:t>
            </a:r>
            <a:r>
              <a:rPr lang="fi-FI" dirty="0" smtClean="0"/>
              <a:t>tehdä.</a:t>
            </a:r>
            <a:endParaRPr lang="fi-FI" dirty="0"/>
          </a:p>
          <a:p>
            <a:r>
              <a:rPr lang="fi-FI" dirty="0"/>
              <a:t>Havainnon </a:t>
            </a:r>
            <a:r>
              <a:rPr lang="fi-FI" dirty="0" smtClean="0"/>
              <a:t>teoriapitoisuus: Havainnot </a:t>
            </a:r>
            <a:r>
              <a:rPr lang="fi-FI" dirty="0"/>
              <a:t>ovat aina riippuvaisia teoreettisista </a:t>
            </a:r>
            <a:r>
              <a:rPr lang="fi-FI" dirty="0" smtClean="0"/>
              <a:t>käsitteistä.</a:t>
            </a:r>
          </a:p>
          <a:p>
            <a:pPr lvl="1"/>
            <a:r>
              <a:rPr lang="fi-FI" dirty="0"/>
              <a:t>E</a:t>
            </a:r>
            <a:r>
              <a:rPr lang="fi-FI" dirty="0" smtClean="0"/>
              <a:t>sim</a:t>
            </a:r>
            <a:r>
              <a:rPr lang="fi-FI" dirty="0"/>
              <a:t>. elektronin havaitseminen </a:t>
            </a:r>
            <a:r>
              <a:rPr lang="fi-FI" dirty="0" smtClean="0"/>
              <a:t>edellyttää sitä koskevan </a:t>
            </a:r>
            <a:r>
              <a:rPr lang="fi-FI" dirty="0"/>
              <a:t>teorian </a:t>
            </a:r>
            <a:r>
              <a:rPr lang="fi-FI" dirty="0" smtClean="0"/>
              <a:t>tuntemista.</a:t>
            </a:r>
            <a:endParaRPr lang="fi-FI" dirty="0"/>
          </a:p>
        </p:txBody>
      </p:sp>
      <p:sp>
        <p:nvSpPr>
          <p:cNvPr id="17412" name="Rectangle 6"/>
          <p:cNvSpPr>
            <a:spLocks/>
          </p:cNvSpPr>
          <p:nvPr/>
        </p:nvSpPr>
        <p:spPr bwMode="auto">
          <a:xfrm>
            <a:off x="4572000" y="1600200"/>
            <a:ext cx="4191000" cy="444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9pPr>
          </a:lstStyle>
          <a:p>
            <a:pPr eaLnBrk="1" hangingPunct="1"/>
            <a:endParaRPr lang="fi-FI" altLang="fi-FI" i="0"/>
          </a:p>
        </p:txBody>
      </p:sp>
    </p:spTree>
    <p:extLst>
      <p:ext uri="{BB962C8B-B14F-4D97-AF65-F5344CB8AC3E}">
        <p14:creationId xmlns:p14="http://schemas.microsoft.com/office/powerpoint/2010/main" val="283900505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uiExpand="1" build="p"/>
    </p:bldLst>
  </p:timing>
</p:sld>
</file>

<file path=ppt/theme/theme1.xml><?xml version="1.0" encoding="utf-8"?>
<a:theme xmlns:a="http://schemas.openxmlformats.org/drawingml/2006/main" name="Blank Presentation">
  <a:themeElements>
    <a:clrScheme name="Blank Presentation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Blank Presentation">
      <a:majorFont>
        <a:latin typeface="Verdana"/>
        <a:ea typeface="ＭＳ Ｐゴシック"/>
        <a:cs typeface="Geneva"/>
      </a:majorFont>
      <a:minorFont>
        <a:latin typeface="Verdana"/>
        <a:ea typeface="ＭＳ Ｐゴシック"/>
        <a:cs typeface="Genev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Lucida Grande" charset="0"/>
            <a:ea typeface="ＭＳ Ｐゴシック" charset="0"/>
            <a:cs typeface="Genev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Lucida Grande" charset="0"/>
            <a:ea typeface="ＭＳ Ｐゴシック" charset="0"/>
            <a:cs typeface="Geneva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kCompany xmlns="4FD2DD6E-41AC-4D3A-A8B5-1111DEEF208D">Kustannusosakeyhtiö Otava</OkCompany>
    <OkOwner xmlns="4FD2DD6E-41AC-4D3A-A8B5-1111DEEF208D">
      <UserInfo>
        <DisplayName/>
        <AccountId xsi:nil="true"/>
        <AccountType/>
      </UserInfo>
    </OkOwner>
    <OkValidityDate xmlns="4FD2DD6E-41AC-4D3A-A8B5-1111DEEF208D" xsi:nil="true"/>
    <OkDocType xmlns="4FD2DD6E-41AC-4D3A-A8B5-1111DEEF208D">Ohje</OkDocType>
    <OkConfidentiality xmlns="4FD2DD6E-41AC-4D3A-A8B5-1111DEEF208D" xsi:nil="true"/>
  </documentManagement>
</p:properties>
</file>

<file path=customXml/item3.xml><?xml version="1.0" encoding="utf-8"?>
<LongProperties xmlns="http://schemas.microsoft.com/office/2006/metadata/longProperties"/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OK Document" ma:contentTypeID="0x010100FC3EBCEAA53E4A179721051A77971EF800AAC8923946DE4543ABAAAD8F04236D7C" ma:contentTypeVersion="1" ma:contentTypeDescription="OK-dokumentti" ma:contentTypeScope="" ma:versionID="9c8ab2158da96c2c1f3913b449ad68f9">
  <xsd:schema xmlns:xsd="http://www.w3.org/2001/XMLSchema" xmlns:p="http://schemas.microsoft.com/office/2006/metadata/properties" xmlns:ns2="4FD2DD6E-41AC-4D3A-A8B5-1111DEEF208D" targetNamespace="http://schemas.microsoft.com/office/2006/metadata/properties" ma:root="true" ma:fieldsID="e8ab5f083f152726e3993764ce023b45" ns2:_="">
    <xsd:import namespace="4FD2DD6E-41AC-4D3A-A8B5-1111DEEF208D"/>
    <xsd:element name="properties">
      <xsd:complexType>
        <xsd:sequence>
          <xsd:element name="documentManagement">
            <xsd:complexType>
              <xsd:all>
                <xsd:element ref="ns2:OkCompany" minOccurs="0"/>
                <xsd:element ref="ns2:OkDocType"/>
                <xsd:element ref="ns2:OkValidityDate" minOccurs="0"/>
                <xsd:element ref="ns2:OkConfidentiality" minOccurs="0"/>
                <xsd:element ref="ns2:OkOwner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4FD2DD6E-41AC-4D3A-A8B5-1111DEEF208D" elementFormDefault="qualified">
    <xsd:import namespace="http://schemas.microsoft.com/office/2006/documentManagement/types"/>
    <xsd:element name="OkCompany" ma:index="8" nillable="true" ma:displayName="Yhtiö" ma:format="Dropdown" ma:internalName="OkCompany">
      <xsd:simpleType>
        <xsd:restriction base="dms:Choice">
          <xsd:enumeration value="Otavamedia Oy"/>
          <xsd:enumeration value="Otava Oy"/>
          <xsd:enumeration value="Otavan Kirjapaino Oy"/>
          <xsd:enumeration value="Kustannusosakeyhtiö Otava"/>
          <xsd:enumeration value="Suomalainen Kirjakauppa Oy"/>
          <xsd:enumeration value="Like Kustannus Oy"/>
          <xsd:enumeration value="Suomen Kuvapalvelu Oy"/>
          <xsd:enumeration value="Suomen Golfpiste Oy"/>
          <xsd:enumeration value="NettiX Oy"/>
          <xsd:enumeration value="Deco Media Oy"/>
          <xsd:enumeration value="Kustannusosakeyhtiö Moreeni"/>
        </xsd:restriction>
      </xsd:simpleType>
    </xsd:element>
    <xsd:element name="OkDocType" ma:index="9" ma:displayName="Tyyppi" ma:default="Agenda" ma:format="Dropdown" ma:internalName="OkDocType">
      <xsd:simpleType>
        <xsd:restriction base="dms:Choice">
          <xsd:enumeration value="Agenda"/>
          <xsd:enumeration value="Aikataulu"/>
          <xsd:enumeration value="Esitys"/>
          <xsd:enumeration value="Hinnasto"/>
          <xsd:enumeration value="Lomake"/>
          <xsd:enumeration value="Luettelo"/>
          <xsd:enumeration value="Muistio"/>
          <xsd:enumeration value="Ohje"/>
          <xsd:enumeration value="Pöytäkirja"/>
          <xsd:enumeration value="Raportti"/>
          <xsd:enumeration value="Suunnitelma"/>
          <xsd:enumeration value="Tiedote"/>
        </xsd:restriction>
      </xsd:simpleType>
    </xsd:element>
    <xsd:element name="OkValidityDate" ma:index="10" nillable="true" ma:displayName="Voimassaoloaika" ma:format="DateOnly" ma:internalName="OkValidityDate">
      <xsd:simpleType>
        <xsd:restriction base="dms:DateTime"/>
      </xsd:simpleType>
    </xsd:element>
    <xsd:element name="OkConfidentiality" ma:index="11" nillable="true" ma:displayName="Luottamuksellisuus" ma:format="Dropdown" ma:internalName="OkConfidentiality">
      <xsd:simpleType>
        <xsd:restriction base="dms:Choice">
          <xsd:enumeration value="Julkinen"/>
          <xsd:enumeration value="Sisäinen"/>
          <xsd:enumeration value="Luottamuksellinen"/>
          <xsd:enumeration value="Salainen"/>
        </xsd:restriction>
      </xsd:simpleType>
    </xsd:element>
    <xsd:element name="OkOwner" ma:index="12" nillable="true" ma:displayName="Omistaja" ma:list="UserInfo" ma:internalName="OkOwner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 ma:readOnly="true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DFA3B0D6-F5B6-44C6-B76A-53597D10F97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C69D417-8C22-437C-8803-F9A9448B1813}">
  <ds:schemaRefs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4FD2DD6E-41AC-4D3A-A8B5-1111DEEF208D"/>
    <ds:schemaRef ds:uri="http://www.w3.org/XML/1998/namespace"/>
    <ds:schemaRef ds:uri="http://schemas.microsoft.com/office/2006/metadata/properties"/>
    <ds:schemaRef ds:uri="http://purl.org/dc/dcmitype/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C5499A15-F71D-4334-99D5-E0327F9A4F9A}">
  <ds:schemaRefs>
    <ds:schemaRef ds:uri="http://schemas.microsoft.com/office/2006/metadata/longProperties"/>
  </ds:schemaRefs>
</ds:datastoreItem>
</file>

<file path=customXml/itemProps4.xml><?xml version="1.0" encoding="utf-8"?>
<ds:datastoreItem xmlns:ds="http://schemas.openxmlformats.org/officeDocument/2006/customXml" ds:itemID="{219CAE25-59D9-4309-AAB3-DCD06BA0B5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FD2DD6E-41AC-4D3A-A8B5-1111DEEF208D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2525</TotalTime>
  <Words>338</Words>
  <Application>Microsoft Office PowerPoint</Application>
  <PresentationFormat>On-screen Show (4:3)</PresentationFormat>
  <Paragraphs>55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ＭＳ Ｐゴシック</vt:lpstr>
      <vt:lpstr>ＭＳ Ｐゴシック</vt:lpstr>
      <vt:lpstr>Geneva</vt:lpstr>
      <vt:lpstr>Lucida Grande</vt:lpstr>
      <vt:lpstr>Verdana</vt:lpstr>
      <vt:lpstr>Wingdings</vt:lpstr>
      <vt:lpstr>Blank Presentation</vt:lpstr>
      <vt:lpstr>PowerPoint Presentation</vt:lpstr>
      <vt:lpstr>Virittäytyminen aiheeseen</vt:lpstr>
      <vt:lpstr>Hypoteettis-deduktiivinen menetelmä</vt:lpstr>
      <vt:lpstr>Demarkaatio-ongelma</vt:lpstr>
      <vt:lpstr>Falsifiointi</vt:lpstr>
      <vt:lpstr>Havainnon teoriapitoisuus</vt:lpstr>
    </vt:vector>
  </TitlesOfParts>
  <Company>Venla Koski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Venla Koski</dc:creator>
  <cp:lastModifiedBy>Minna</cp:lastModifiedBy>
  <cp:revision>75</cp:revision>
  <dcterms:created xsi:type="dcterms:W3CDTF">2010-04-19T08:09:13Z</dcterms:created>
  <dcterms:modified xsi:type="dcterms:W3CDTF">2019-09-08T10:51:33Z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OK Document</vt:lpwstr>
  </property>
</Properties>
</file>