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5"/>
  </p:sldMasterIdLst>
  <p:notesMasterIdLst>
    <p:notesMasterId r:id="rId18"/>
  </p:notesMasterIdLst>
  <p:sldIdLst>
    <p:sldId id="256" r:id="rId6"/>
    <p:sldId id="258" r:id="rId7"/>
    <p:sldId id="259" r:id="rId8"/>
    <p:sldId id="260" r:id="rId9"/>
    <p:sldId id="261" r:id="rId10"/>
    <p:sldId id="262" r:id="rId11"/>
    <p:sldId id="263" r:id="rId12"/>
    <p:sldId id="265" r:id="rId13"/>
    <p:sldId id="264" r:id="rId14"/>
    <p:sldId id="267" r:id="rId15"/>
    <p:sldId id="268" r:id="rId16"/>
    <p:sldId id="266" r:id="rId17"/>
  </p:sldIdLst>
  <p:sldSz cx="9144000" cy="6858000" type="screen4x3"/>
  <p:notesSz cx="6858000" cy="9144000"/>
  <p:defaultTextStyle>
    <a:defPPr>
      <a:defRPr lang="fi-FI"/>
    </a:defPPr>
    <a:lvl1pPr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1pPr>
    <a:lvl2pPr marL="4572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2pPr>
    <a:lvl3pPr marL="9144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3pPr>
    <a:lvl4pPr marL="13716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4pPr>
    <a:lvl5pPr marL="1828800" algn="l" rtl="0" eaLnBrk="0" fontAlgn="base" hangingPunct="0">
      <a:spcBef>
        <a:spcPct val="0"/>
      </a:spcBef>
      <a:spcAft>
        <a:spcPct val="0"/>
      </a:spcAft>
      <a:defRPr sz="2400" i="1" kern="1200">
        <a:solidFill>
          <a:schemeClr val="tx1"/>
        </a:solidFill>
        <a:latin typeface="Lucida Grande" charset="0"/>
        <a:ea typeface="MS PGothic" pitchFamily="34" charset="-128"/>
        <a:cs typeface="+mn-cs"/>
      </a:defRPr>
    </a:lvl5pPr>
    <a:lvl6pPr marL="2286000" algn="l" defTabSz="914400" rtl="0" eaLnBrk="1" latinLnBrk="0" hangingPunct="1">
      <a:defRPr sz="2400" i="1" kern="1200">
        <a:solidFill>
          <a:schemeClr val="tx1"/>
        </a:solidFill>
        <a:latin typeface="Lucida Grande" charset="0"/>
        <a:ea typeface="MS PGothic" pitchFamily="34" charset="-128"/>
        <a:cs typeface="+mn-cs"/>
      </a:defRPr>
    </a:lvl6pPr>
    <a:lvl7pPr marL="2743200" algn="l" defTabSz="914400" rtl="0" eaLnBrk="1" latinLnBrk="0" hangingPunct="1">
      <a:defRPr sz="2400" i="1" kern="1200">
        <a:solidFill>
          <a:schemeClr val="tx1"/>
        </a:solidFill>
        <a:latin typeface="Lucida Grande" charset="0"/>
        <a:ea typeface="MS PGothic" pitchFamily="34" charset="-128"/>
        <a:cs typeface="+mn-cs"/>
      </a:defRPr>
    </a:lvl7pPr>
    <a:lvl8pPr marL="3200400" algn="l" defTabSz="914400" rtl="0" eaLnBrk="1" latinLnBrk="0" hangingPunct="1">
      <a:defRPr sz="2400" i="1" kern="1200">
        <a:solidFill>
          <a:schemeClr val="tx1"/>
        </a:solidFill>
        <a:latin typeface="Lucida Grande" charset="0"/>
        <a:ea typeface="MS PGothic" pitchFamily="34" charset="-128"/>
        <a:cs typeface="+mn-cs"/>
      </a:defRPr>
    </a:lvl8pPr>
    <a:lvl9pPr marL="3657600" algn="l" defTabSz="914400" rtl="0" eaLnBrk="1" latinLnBrk="0" hangingPunct="1">
      <a:defRPr sz="2400" i="1" kern="1200">
        <a:solidFill>
          <a:schemeClr val="tx1"/>
        </a:solidFill>
        <a:latin typeface="Lucida Grande" charset="0"/>
        <a:ea typeface="MS PGothic" pitchFamily="34" charset="-128"/>
        <a:cs typeface="+mn-cs"/>
      </a:defRPr>
    </a:lvl9pPr>
  </p:defaultTextStyle>
  <p:extLst>
    <p:ext uri="{EFAFB233-063F-42B5-8137-9DF3F51BA10A}">
      <p15:sldGuideLst xmlns:p15="http://schemas.microsoft.com/office/powerpoint/2012/main">
        <p15:guide id="1" orient="horz" pos="100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DD"/>
    <a:srgbClr val="005082"/>
    <a:srgbClr val="0099CC"/>
    <a:srgbClr val="198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005" autoAdjust="0"/>
    <p:restoredTop sz="94621" autoAdjust="0"/>
  </p:normalViewPr>
  <p:slideViewPr>
    <p:cSldViewPr>
      <p:cViewPr varScale="1">
        <p:scale>
          <a:sx n="110" d="100"/>
          <a:sy n="110" d="100"/>
        </p:scale>
        <p:origin x="1266" y="102"/>
      </p:cViewPr>
      <p:guideLst>
        <p:guide orient="horz" pos="1008"/>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23"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i="0">
                <a:ea typeface="ＭＳ Ｐゴシック" charset="0"/>
                <a:cs typeface="Geneva" charset="0"/>
              </a:defRPr>
            </a:lvl1pPr>
          </a:lstStyle>
          <a:p>
            <a:pPr>
              <a:defRPr/>
            </a:pPr>
            <a:endParaRPr lang="fi-FI"/>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 xmlns:a14="http://schemas.microsoft.com/office/drawing/2010/main" val="1"/>
            </a:ext>
          </a:ex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noProof="0"/>
              <a:t>Click to edit Master text styles</a:t>
            </a:r>
          </a:p>
          <a:p>
            <a:pPr lvl="1"/>
            <a:r>
              <a:rPr lang="fi-FI" noProof="0"/>
              <a:t>Second level</a:t>
            </a:r>
          </a:p>
          <a:p>
            <a:pPr lvl="2"/>
            <a:r>
              <a:rPr lang="fi-FI" noProof="0"/>
              <a:t>Third level</a:t>
            </a:r>
          </a:p>
          <a:p>
            <a:pPr lvl="3"/>
            <a:r>
              <a:rPr lang="fi-FI" noProof="0"/>
              <a:t>Fourth level</a:t>
            </a:r>
          </a:p>
          <a:p>
            <a:pPr lvl="4"/>
            <a:r>
              <a:rPr lang="fi-FI" noProof="0"/>
              <a:t>Fifth level</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i="0">
                <a:ea typeface="ＭＳ Ｐゴシック" charset="0"/>
                <a:cs typeface="Geneva" charset="0"/>
              </a:defRPr>
            </a:lvl1pPr>
          </a:lstStyle>
          <a:p>
            <a:pPr>
              <a:defRPr/>
            </a:pPr>
            <a:endParaRPr lang="fi-FI"/>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i="0"/>
            </a:lvl1pPr>
          </a:lstStyle>
          <a:p>
            <a:pPr>
              <a:defRPr/>
            </a:pPr>
            <a:fld id="{ED5377F9-5B72-481B-AC88-B74C02D9F511}" type="slidenum">
              <a:rPr lang="fi-FI" altLang="fi-FI"/>
              <a:pPr>
                <a:defRPr/>
              </a:pPr>
              <a:t>‹#›</a:t>
            </a:fld>
            <a:endParaRPr lang="fi-FI" altLang="fi-FI"/>
          </a:p>
        </p:txBody>
      </p:sp>
    </p:spTree>
    <p:extLst>
      <p:ext uri="{BB962C8B-B14F-4D97-AF65-F5344CB8AC3E}">
        <p14:creationId xmlns:p14="http://schemas.microsoft.com/office/powerpoint/2010/main" val="32367328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Lucida Grande" charset="0"/>
        <a:ea typeface="MS PGothic" pitchFamily="34" charset="-128"/>
        <a:cs typeface="Geneva" charset="0"/>
      </a:defRPr>
    </a:lvl1pPr>
    <a:lvl2pPr marL="4572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2pPr>
    <a:lvl3pPr marL="9144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3pPr>
    <a:lvl4pPr marL="13716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4pPr>
    <a:lvl5pPr marL="1828800" algn="l" rtl="0" eaLnBrk="0" fontAlgn="base" hangingPunct="0">
      <a:spcBef>
        <a:spcPct val="30000"/>
      </a:spcBef>
      <a:spcAft>
        <a:spcPct val="0"/>
      </a:spcAft>
      <a:defRPr sz="1200" kern="1200">
        <a:solidFill>
          <a:schemeClr val="tx1"/>
        </a:solidFill>
        <a:latin typeface="Lucida Grande" charset="0"/>
        <a:ea typeface="Geneva" charset="0"/>
        <a:cs typeface="Geneva"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4792A69-DA41-433C-B789-278DD35EE5C7}" type="slidenum">
              <a:rPr lang="fi-FI" altLang="fi-FI" sz="1200" i="0" smtClean="0"/>
              <a:pPr/>
              <a:t>1</a:t>
            </a:fld>
            <a:endParaRPr lang="fi-FI" altLang="fi-FI" sz="1200" i="0"/>
          </a:p>
        </p:txBody>
      </p:sp>
      <p:sp>
        <p:nvSpPr>
          <p:cNvPr id="6146" name="Rectangle 2"/>
          <p:cNvSpPr>
            <a:spLocks noGrp="1" noRot="1" noChangeAspect="1" noChangeArrowheads="1" noTextEdit="1"/>
          </p:cNvSpPr>
          <p:nvPr>
            <p:ph type="sldImg"/>
          </p:nvPr>
        </p:nvSpPr>
        <p:spPr>
          <a:ln/>
          <a:extLst/>
        </p:spPr>
      </p:sp>
      <p:sp>
        <p:nvSpPr>
          <p:cNvPr id="15364"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674326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10</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22442250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11</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2664144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12</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776720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2</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3875010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3</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3491517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4</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416840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5</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3201652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6</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305185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7</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18875459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8</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4288816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sz="2400" i="1">
                <a:solidFill>
                  <a:schemeClr val="tx1"/>
                </a:solidFill>
                <a:latin typeface="Lucida Grande" charset="0"/>
                <a:ea typeface="MS PGothic" panose="020B0600070205080204" pitchFamily="34" charset="-128"/>
              </a:defRPr>
            </a:lvl1pPr>
            <a:lvl2pPr marL="742950" indent="-285750">
              <a:defRPr sz="2400" i="1">
                <a:solidFill>
                  <a:schemeClr val="tx1"/>
                </a:solidFill>
                <a:latin typeface="Lucida Grande" charset="0"/>
                <a:ea typeface="MS PGothic" panose="020B0600070205080204" pitchFamily="34" charset="-128"/>
              </a:defRPr>
            </a:lvl2pPr>
            <a:lvl3pPr marL="1143000" indent="-228600">
              <a:defRPr sz="2400" i="1">
                <a:solidFill>
                  <a:schemeClr val="tx1"/>
                </a:solidFill>
                <a:latin typeface="Lucida Grande" charset="0"/>
                <a:ea typeface="MS PGothic" panose="020B0600070205080204" pitchFamily="34" charset="-128"/>
              </a:defRPr>
            </a:lvl3pPr>
            <a:lvl4pPr marL="1600200" indent="-228600">
              <a:defRPr sz="2400" i="1">
                <a:solidFill>
                  <a:schemeClr val="tx1"/>
                </a:solidFill>
                <a:latin typeface="Lucida Grande" charset="0"/>
                <a:ea typeface="MS PGothic" panose="020B0600070205080204" pitchFamily="34" charset="-128"/>
              </a:defRPr>
            </a:lvl4pPr>
            <a:lvl5pPr marL="2057400" indent="-228600">
              <a:defRPr sz="2400" i="1">
                <a:solidFill>
                  <a:schemeClr val="tx1"/>
                </a:solidFill>
                <a:latin typeface="Lucida Grande" charset="0"/>
                <a:ea typeface="MS PGothic" panose="020B0600070205080204"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anose="020B0600070205080204" pitchFamily="34" charset="-128"/>
              </a:defRPr>
            </a:lvl9pPr>
          </a:lstStyle>
          <a:p>
            <a:fld id="{77793433-2497-4022-9A8E-113668BBCE50}" type="slidenum">
              <a:rPr lang="fi-FI" altLang="fi-FI" sz="1200" i="0" smtClean="0"/>
              <a:pPr/>
              <a:t>9</a:t>
            </a:fld>
            <a:endParaRPr lang="fi-FI" altLang="fi-FI" sz="1200" i="0"/>
          </a:p>
        </p:txBody>
      </p:sp>
      <p:sp>
        <p:nvSpPr>
          <p:cNvPr id="7170" name="Rectangle 2"/>
          <p:cNvSpPr>
            <a:spLocks noGrp="1" noRot="1" noChangeAspect="1" noChangeArrowheads="1" noTextEdit="1"/>
          </p:cNvSpPr>
          <p:nvPr>
            <p:ph type="sldImg"/>
          </p:nvPr>
        </p:nvSpPr>
        <p:spPr>
          <a:ln/>
          <a:extLst/>
        </p:spPr>
      </p:sp>
      <p:sp>
        <p:nvSpPr>
          <p:cNvPr id="18436" name="Rectangle 3"/>
          <p:cNvSpPr>
            <a:spLocks noGrp="1" noChangeArrowheads="1"/>
          </p:cNvSpPr>
          <p:nvPr>
            <p:ph type="body" idx="1"/>
          </p:nvPr>
        </p:nvSpPr>
        <p:spPr>
          <a:noFill/>
        </p:spPr>
        <p:txBody>
          <a:bodyPr/>
          <a:lstStyle/>
          <a:p>
            <a:pPr eaLnBrk="1" hangingPunct="1"/>
            <a:endParaRPr lang="fi-FI" altLang="fi-FI"/>
          </a:p>
        </p:txBody>
      </p:sp>
    </p:spTree>
    <p:extLst>
      <p:ext uri="{BB962C8B-B14F-4D97-AF65-F5344CB8AC3E}">
        <p14:creationId xmlns:p14="http://schemas.microsoft.com/office/powerpoint/2010/main" val="2723234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dirty="0"/>
              <a:t>Muokkaa perustyylejä naps.</a:t>
            </a:r>
          </a:p>
        </p:txBody>
      </p:sp>
      <p:sp>
        <p:nvSpPr>
          <p:cNvPr id="3" name="Alaotsikk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i-FI" dirty="0"/>
              <a:t>Muokkaa alaotsikon perustyyliä naps.</a:t>
            </a:r>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832162E-5493-4DA9-AE69-36DE1DBA92BD}" type="slidenum">
              <a:rPr lang="fi-FI" altLang="fi-FI"/>
              <a:pPr>
                <a:defRPr/>
              </a:pPr>
              <a:t>‹#›</a:t>
            </a:fld>
            <a:endParaRPr lang="fi-FI" altLang="fi-FI"/>
          </a:p>
        </p:txBody>
      </p:sp>
    </p:spTree>
    <p:extLst>
      <p:ext uri="{BB962C8B-B14F-4D97-AF65-F5344CB8AC3E}">
        <p14:creationId xmlns:p14="http://schemas.microsoft.com/office/powerpoint/2010/main" val="231390503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Pystysuoran tekstin paikkamerkki 2"/>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9A58E91-C772-4ABC-8168-02FE4102D1F1}" type="slidenum">
              <a:rPr lang="fi-FI" altLang="fi-FI"/>
              <a:pPr>
                <a:defRPr/>
              </a:pPr>
              <a:t>‹#›</a:t>
            </a:fld>
            <a:endParaRPr lang="fi-FI" altLang="fi-FI"/>
          </a:p>
        </p:txBody>
      </p:sp>
    </p:spTree>
    <p:extLst>
      <p:ext uri="{BB962C8B-B14F-4D97-AF65-F5344CB8AC3E}">
        <p14:creationId xmlns:p14="http://schemas.microsoft.com/office/powerpoint/2010/main" val="1240572836"/>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untainen otsikko 1"/>
          <p:cNvSpPr>
            <a:spLocks noGrp="1"/>
          </p:cNvSpPr>
          <p:nvPr>
            <p:ph type="title" orient="vert"/>
          </p:nvPr>
        </p:nvSpPr>
        <p:spPr>
          <a:xfrm>
            <a:off x="6515100" y="228600"/>
            <a:ext cx="1943100" cy="5867400"/>
          </a:xfrm>
        </p:spPr>
        <p:txBody>
          <a:bodyPr vert="eaVert"/>
          <a:lstStyle/>
          <a:p>
            <a:r>
              <a:rPr lang="fi-FI"/>
              <a:t>Muokkaa perustyylejä naps.</a:t>
            </a:r>
          </a:p>
        </p:txBody>
      </p:sp>
      <p:sp>
        <p:nvSpPr>
          <p:cNvPr id="3" name="Pystysuoran tekstin paikkamerkki 2"/>
          <p:cNvSpPr>
            <a:spLocks noGrp="1"/>
          </p:cNvSpPr>
          <p:nvPr>
            <p:ph type="body" orient="vert" idx="1"/>
          </p:nvPr>
        </p:nvSpPr>
        <p:spPr>
          <a:xfrm>
            <a:off x="685800" y="228600"/>
            <a:ext cx="5676900" cy="5867400"/>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FE39B19-6D18-4829-8F60-375465AFE44A}" type="slidenum">
              <a:rPr lang="fi-FI" altLang="fi-FI"/>
              <a:pPr>
                <a:defRPr/>
              </a:pPr>
              <a:t>‹#›</a:t>
            </a:fld>
            <a:endParaRPr lang="fi-FI" altLang="fi-FI"/>
          </a:p>
        </p:txBody>
      </p:sp>
    </p:spTree>
    <p:extLst>
      <p:ext uri="{BB962C8B-B14F-4D97-AF65-F5344CB8AC3E}">
        <p14:creationId xmlns:p14="http://schemas.microsoft.com/office/powerpoint/2010/main" val="308571318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Muokkaa perustyylejä naps.</a:t>
            </a:r>
          </a:p>
        </p:txBody>
      </p:sp>
      <p:sp>
        <p:nvSpPr>
          <p:cNvPr id="3" name="Sisällön paikkamerkki 2"/>
          <p:cNvSpPr>
            <a:spLocks noGrp="1"/>
          </p:cNvSpPr>
          <p:nvPr>
            <p:ph idx="1"/>
          </p:nvPr>
        </p:nvSpPr>
        <p:spPr/>
        <p:txBody>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2E85E-8D78-4180-BE5D-4B50E3412FE8}" type="slidenum">
              <a:rPr lang="fi-FI" altLang="fi-FI"/>
              <a:pPr>
                <a:defRPr/>
              </a:pPr>
              <a:t>‹#›</a:t>
            </a:fld>
            <a:endParaRPr lang="fi-FI" altLang="fi-FI"/>
          </a:p>
        </p:txBody>
      </p:sp>
    </p:spTree>
    <p:extLst>
      <p:ext uri="{BB962C8B-B14F-4D97-AF65-F5344CB8AC3E}">
        <p14:creationId xmlns:p14="http://schemas.microsoft.com/office/powerpoint/2010/main" val="2738434043"/>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dirty="0"/>
              <a:t>Muokkaa perustyylejä naps.</a:t>
            </a:r>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i-FI" dirty="0"/>
              <a:t>Muokkaa tekstin perustyylejä napsauttamalla</a:t>
            </a:r>
          </a:p>
        </p:txBody>
      </p:sp>
      <p:sp>
        <p:nvSpPr>
          <p:cNvPr id="4" name="Päivämäärän paikkamerkki 3"/>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5" name="Alatunnisteen paikkamerkki 4"/>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6" name="Dian numeron paikkamerkki 5"/>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3AF4EC8C-7181-4B1B-B0DF-0DD1CDF00808}" type="slidenum">
              <a:rPr lang="fi-FI" altLang="fi-FI"/>
              <a:pPr>
                <a:defRPr/>
              </a:pPr>
              <a:t>‹#›</a:t>
            </a:fld>
            <a:endParaRPr lang="fi-FI" altLang="fi-FI"/>
          </a:p>
        </p:txBody>
      </p:sp>
      <p:sp>
        <p:nvSpPr>
          <p:cNvPr id="7" name="Text Box 19"/>
          <p:cNvSpPr txBox="1">
            <a:spLocks noChangeArrowheads="1"/>
          </p:cNvSpPr>
          <p:nvPr userDrawn="1"/>
        </p:nvSpPr>
        <p:spPr bwMode="auto">
          <a:xfrm>
            <a:off x="228600" y="6453336"/>
            <a:ext cx="3429000" cy="27463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lvl1pPr>
              <a:defRPr sz="2400" i="1">
                <a:solidFill>
                  <a:schemeClr val="tx1"/>
                </a:solidFill>
                <a:latin typeface="Lucida Grande" charset="0"/>
                <a:ea typeface="MS PGothic" pitchFamily="34" charset="-128"/>
              </a:defRPr>
            </a:lvl1pPr>
            <a:lvl2pPr marL="742950" indent="-285750">
              <a:defRPr sz="2400" i="1">
                <a:solidFill>
                  <a:schemeClr val="tx1"/>
                </a:solidFill>
                <a:latin typeface="Lucida Grande" charset="0"/>
                <a:ea typeface="MS PGothic" pitchFamily="34" charset="-128"/>
              </a:defRPr>
            </a:lvl2pPr>
            <a:lvl3pPr marL="1143000" indent="-228600">
              <a:defRPr sz="2400" i="1">
                <a:solidFill>
                  <a:schemeClr val="tx1"/>
                </a:solidFill>
                <a:latin typeface="Lucida Grande" charset="0"/>
                <a:ea typeface="MS PGothic" pitchFamily="34" charset="-128"/>
              </a:defRPr>
            </a:lvl3pPr>
            <a:lvl4pPr marL="1600200" indent="-228600">
              <a:defRPr sz="2400" i="1">
                <a:solidFill>
                  <a:schemeClr val="tx1"/>
                </a:solidFill>
                <a:latin typeface="Lucida Grande" charset="0"/>
                <a:ea typeface="MS PGothic" pitchFamily="34" charset="-128"/>
              </a:defRPr>
            </a:lvl4pPr>
            <a:lvl5pPr marL="2057400" indent="-228600">
              <a:defRPr sz="2400" i="1">
                <a:solidFill>
                  <a:schemeClr val="tx1"/>
                </a:solidFill>
                <a:latin typeface="Lucida Grande" charset="0"/>
                <a:ea typeface="MS PGothic"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itchFamily="34" charset="-128"/>
              </a:defRPr>
            </a:lvl9pPr>
          </a:lstStyle>
          <a:p>
            <a:pPr>
              <a:defRPr/>
            </a:pPr>
            <a:r>
              <a:rPr lang="fi-FI" altLang="fi-FI" sz="1200" i="0" dirty="0">
                <a:solidFill>
                  <a:schemeClr val="bg1"/>
                </a:solidFill>
                <a:latin typeface="Verdana" pitchFamily="34" charset="0"/>
              </a:rPr>
              <a:t>Idea 4</a:t>
            </a:r>
          </a:p>
        </p:txBody>
      </p:sp>
    </p:spTree>
    <p:extLst>
      <p:ext uri="{BB962C8B-B14F-4D97-AF65-F5344CB8AC3E}">
        <p14:creationId xmlns:p14="http://schemas.microsoft.com/office/powerpoint/2010/main" val="1059290793"/>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Sisällön paikkamerkki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p>
        </p:txBody>
      </p:sp>
      <p:sp>
        <p:nvSpPr>
          <p:cNvPr id="4" name="Sisällön paikkamerkki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6B3A5EF-C1D2-4581-80D5-D358B7777B3A}" type="slidenum">
              <a:rPr lang="fi-FI" altLang="fi-FI"/>
              <a:pPr>
                <a:defRPr/>
              </a:pPr>
              <a:t>‹#›</a:t>
            </a:fld>
            <a:endParaRPr lang="fi-FI" altLang="fi-FI"/>
          </a:p>
        </p:txBody>
      </p:sp>
    </p:spTree>
    <p:extLst>
      <p:ext uri="{BB962C8B-B14F-4D97-AF65-F5344CB8AC3E}">
        <p14:creationId xmlns:p14="http://schemas.microsoft.com/office/powerpoint/2010/main" val="2892625095"/>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143000"/>
          </a:xfrm>
        </p:spPr>
        <p:txBody>
          <a:bodyPr/>
          <a:lstStyle>
            <a:lvl1pPr>
              <a:defRPr/>
            </a:lvl1pPr>
          </a:lstStyle>
          <a:p>
            <a:r>
              <a:rPr lang="fi-FI"/>
              <a:t>Muokkaa perustyylejä naps.</a:t>
            </a:r>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8" name="Alatunnisteen paikkamerkki 7"/>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9" name="Dian numeron paikkamerkki 8"/>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CE5748C-DF45-44D1-921F-DFE524277A91}" type="slidenum">
              <a:rPr lang="fi-FI" altLang="fi-FI"/>
              <a:pPr>
                <a:defRPr/>
              </a:pPr>
              <a:t>‹#›</a:t>
            </a:fld>
            <a:endParaRPr lang="fi-FI" altLang="fi-FI"/>
          </a:p>
        </p:txBody>
      </p:sp>
    </p:spTree>
    <p:extLst>
      <p:ext uri="{BB962C8B-B14F-4D97-AF65-F5344CB8AC3E}">
        <p14:creationId xmlns:p14="http://schemas.microsoft.com/office/powerpoint/2010/main" val="1322938185"/>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perustyylejä naps.</a:t>
            </a:r>
          </a:p>
        </p:txBody>
      </p:sp>
      <p:sp>
        <p:nvSpPr>
          <p:cNvPr id="3" name="Päivämäärän paikkamerkki 2"/>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4" name="Alatunnisteen paikkamerkki 3"/>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5" name="Dian numeron paikkamerkki 4"/>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3BD5DAC-1AF5-485A-8659-EEF77A48D65A}" type="slidenum">
              <a:rPr lang="fi-FI" altLang="fi-FI"/>
              <a:pPr>
                <a:defRPr/>
              </a:pPr>
              <a:t>‹#›</a:t>
            </a:fld>
            <a:endParaRPr lang="fi-FI" altLang="fi-FI"/>
          </a:p>
        </p:txBody>
      </p:sp>
    </p:spTree>
    <p:extLst>
      <p:ext uri="{BB962C8B-B14F-4D97-AF65-F5344CB8AC3E}">
        <p14:creationId xmlns:p14="http://schemas.microsoft.com/office/powerpoint/2010/main" val="127423495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dirty="0"/>
          </a:p>
        </p:txBody>
      </p:sp>
      <p:sp>
        <p:nvSpPr>
          <p:cNvPr id="3" name="Alatunnisteen paikkamerkki 2"/>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4" name="Dian numeron paikkamerkki 3"/>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6A77C59-236F-4C67-9EE4-D9447447FB92}" type="slidenum">
              <a:rPr lang="fi-FI" altLang="fi-FI"/>
              <a:pPr>
                <a:defRPr/>
              </a:pPr>
              <a:t>‹#›</a:t>
            </a:fld>
            <a:endParaRPr lang="fi-FI" altLang="fi-FI"/>
          </a:p>
        </p:txBody>
      </p:sp>
    </p:spTree>
    <p:extLst>
      <p:ext uri="{BB962C8B-B14F-4D97-AF65-F5344CB8AC3E}">
        <p14:creationId xmlns:p14="http://schemas.microsoft.com/office/powerpoint/2010/main" val="2964729688"/>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a:t>Muokkaa perustyylejä naps.</a:t>
            </a:r>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C62EC50-C03C-4CD7-BD6B-1DE0608F5527}" type="slidenum">
              <a:rPr lang="fi-FI" altLang="fi-FI"/>
              <a:pPr>
                <a:defRPr/>
              </a:pPr>
              <a:t>‹#›</a:t>
            </a:fld>
            <a:endParaRPr lang="fi-FI" altLang="fi-FI"/>
          </a:p>
        </p:txBody>
      </p:sp>
    </p:spTree>
    <p:extLst>
      <p:ext uri="{BB962C8B-B14F-4D97-AF65-F5344CB8AC3E}">
        <p14:creationId xmlns:p14="http://schemas.microsoft.com/office/powerpoint/2010/main" val="1532645063"/>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a:t>Muokkaa perustyylejä naps.</a:t>
            </a:r>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i-FI" noProof="0"/>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a:t>Muokkaa tekstin perustyylejä napsauttamalla</a:t>
            </a:r>
          </a:p>
        </p:txBody>
      </p:sp>
      <p:sp>
        <p:nvSpPr>
          <p:cNvPr id="5" name="Päivämäärän paikkamerkki 4"/>
          <p:cNvSpPr>
            <a:spLocks noGrp="1"/>
          </p:cNvSpPr>
          <p:nvPr>
            <p:ph type="dt" sz="half" idx="10"/>
          </p:nvPr>
        </p:nvSpPr>
        <p:spPr>
          <a:xfrm>
            <a:off x="685800" y="6248400"/>
            <a:ext cx="1905000" cy="457200"/>
          </a:xfrm>
          <a:prstGeom prst="rect">
            <a:avLst/>
          </a:prstGeom>
        </p:spPr>
        <p:txBody>
          <a:bodyPr/>
          <a:lstStyle>
            <a:lvl1pPr>
              <a:defRPr>
                <a:ea typeface="ＭＳ Ｐゴシック" charset="0"/>
              </a:defRPr>
            </a:lvl1pPr>
          </a:lstStyle>
          <a:p>
            <a:pPr>
              <a:defRPr/>
            </a:pPr>
            <a:endParaRPr lang="fi-FI"/>
          </a:p>
        </p:txBody>
      </p:sp>
      <p:sp>
        <p:nvSpPr>
          <p:cNvPr id="6" name="Alatunnisteen paikkamerkki 5"/>
          <p:cNvSpPr>
            <a:spLocks noGrp="1"/>
          </p:cNvSpPr>
          <p:nvPr>
            <p:ph type="ftr" sz="quarter" idx="11"/>
          </p:nvPr>
        </p:nvSpPr>
        <p:spPr>
          <a:xfrm>
            <a:off x="3124200" y="6248400"/>
            <a:ext cx="2895600" cy="457200"/>
          </a:xfrm>
          <a:prstGeom prst="rect">
            <a:avLst/>
          </a:prstGeom>
        </p:spPr>
        <p:txBody>
          <a:bodyPr/>
          <a:lstStyle>
            <a:lvl1pPr>
              <a:defRPr>
                <a:ea typeface="ＭＳ Ｐゴシック" charset="0"/>
              </a:defRPr>
            </a:lvl1pPr>
          </a:lstStyle>
          <a:p>
            <a:pPr>
              <a:defRPr/>
            </a:pPr>
            <a:endParaRPr lang="fi-FI"/>
          </a:p>
        </p:txBody>
      </p:sp>
      <p:sp>
        <p:nvSpPr>
          <p:cNvPr id="7" name="Dian numeron paikkamerkki 6"/>
          <p:cNvSpPr>
            <a:spLocks noGrp="1"/>
          </p:cNvSpPr>
          <p:nvPr>
            <p:ph type="sldNum" sz="quarter" idx="12"/>
          </p:nvPr>
        </p:nvSpPr>
        <p:spPr>
          <a:xfrm>
            <a:off x="6553200" y="6248400"/>
            <a:ext cx="19050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F3B3B8AD-178B-4E3D-9095-3A6018803E0C}" type="slidenum">
              <a:rPr lang="fi-FI" altLang="fi-FI"/>
              <a:pPr>
                <a:defRPr/>
              </a:pPr>
              <a:t>‹#›</a:t>
            </a:fld>
            <a:endParaRPr lang="fi-FI" altLang="fi-FI"/>
          </a:p>
        </p:txBody>
      </p:sp>
    </p:spTree>
    <p:extLst>
      <p:ext uri="{BB962C8B-B14F-4D97-AF65-F5344CB8AC3E}">
        <p14:creationId xmlns:p14="http://schemas.microsoft.com/office/powerpoint/2010/main" val="395521862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 name="Kuva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027" name="Rectangle 2"/>
          <p:cNvSpPr>
            <a:spLocks noGrp="1" noChangeArrowheads="1"/>
          </p:cNvSpPr>
          <p:nvPr>
            <p:ph type="title"/>
          </p:nvPr>
        </p:nvSpPr>
        <p:spPr bwMode="auto">
          <a:xfrm>
            <a:off x="685800" y="228600"/>
            <a:ext cx="7772400" cy="9144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i-FI" altLang="fi-FI" dirty="0" err="1"/>
              <a:t>Click</a:t>
            </a:r>
            <a:r>
              <a:rPr lang="fi-FI" altLang="fi-FI" dirty="0"/>
              <a:t> to </a:t>
            </a:r>
            <a:r>
              <a:rPr lang="fi-FI" altLang="fi-FI" dirty="0" err="1"/>
              <a:t>edit</a:t>
            </a:r>
            <a:r>
              <a:rPr lang="fi-FI" altLang="fi-FI" dirty="0"/>
              <a:t> Master </a:t>
            </a:r>
            <a:r>
              <a:rPr lang="fi-FI" altLang="fi-FI" dirty="0" err="1"/>
              <a:t>title</a:t>
            </a:r>
            <a:r>
              <a:rPr lang="fi-FI" altLang="fi-FI" dirty="0"/>
              <a:t> </a:t>
            </a:r>
            <a:r>
              <a:rPr lang="fi-FI" altLang="fi-FI" dirty="0" err="1"/>
              <a:t>style</a:t>
            </a:r>
            <a:endParaRPr lang="fi-FI" altLang="fi-FI" dirty="0"/>
          </a:p>
        </p:txBody>
      </p:sp>
      <p:sp>
        <p:nvSpPr>
          <p:cNvPr id="1028"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i-FI" altLang="fi-FI"/>
              <a:t>Click to edit Master text styles</a:t>
            </a:r>
          </a:p>
          <a:p>
            <a:pPr lvl="1"/>
            <a:r>
              <a:rPr lang="fi-FI" altLang="fi-FI"/>
              <a:t>Second level</a:t>
            </a:r>
          </a:p>
          <a:p>
            <a:pPr lvl="2"/>
            <a:r>
              <a:rPr lang="fi-FI" altLang="fi-FI"/>
              <a:t>Third level</a:t>
            </a:r>
          </a:p>
          <a:p>
            <a:pPr lvl="3"/>
            <a:r>
              <a:rPr lang="fi-FI" altLang="fi-FI"/>
              <a:t>Fourth level</a:t>
            </a:r>
          </a:p>
          <a:p>
            <a:pPr lvl="4"/>
            <a:r>
              <a:rPr lang="fi-FI" altLang="fi-FI"/>
              <a:t>Fifth level</a:t>
            </a:r>
          </a:p>
        </p:txBody>
      </p:sp>
      <p:sp>
        <p:nvSpPr>
          <p:cNvPr id="1029" name="Text Box 19"/>
          <p:cNvSpPr txBox="1">
            <a:spLocks noChangeArrowheads="1"/>
          </p:cNvSpPr>
          <p:nvPr userDrawn="1"/>
        </p:nvSpPr>
        <p:spPr bwMode="auto">
          <a:xfrm>
            <a:off x="228600" y="6453336"/>
            <a:ext cx="3429000" cy="274638"/>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spAutoFit/>
          </a:bodyPr>
          <a:lstStyle>
            <a:lvl1pPr>
              <a:defRPr sz="2400" i="1">
                <a:solidFill>
                  <a:schemeClr val="tx1"/>
                </a:solidFill>
                <a:latin typeface="Lucida Grande" charset="0"/>
                <a:ea typeface="MS PGothic" pitchFamily="34" charset="-128"/>
              </a:defRPr>
            </a:lvl1pPr>
            <a:lvl2pPr marL="742950" indent="-285750">
              <a:defRPr sz="2400" i="1">
                <a:solidFill>
                  <a:schemeClr val="tx1"/>
                </a:solidFill>
                <a:latin typeface="Lucida Grande" charset="0"/>
                <a:ea typeface="MS PGothic" pitchFamily="34" charset="-128"/>
              </a:defRPr>
            </a:lvl2pPr>
            <a:lvl3pPr marL="1143000" indent="-228600">
              <a:defRPr sz="2400" i="1">
                <a:solidFill>
                  <a:schemeClr val="tx1"/>
                </a:solidFill>
                <a:latin typeface="Lucida Grande" charset="0"/>
                <a:ea typeface="MS PGothic" pitchFamily="34" charset="-128"/>
              </a:defRPr>
            </a:lvl3pPr>
            <a:lvl4pPr marL="1600200" indent="-228600">
              <a:defRPr sz="2400" i="1">
                <a:solidFill>
                  <a:schemeClr val="tx1"/>
                </a:solidFill>
                <a:latin typeface="Lucida Grande" charset="0"/>
                <a:ea typeface="MS PGothic" pitchFamily="34" charset="-128"/>
              </a:defRPr>
            </a:lvl4pPr>
            <a:lvl5pPr marL="2057400" indent="-228600">
              <a:defRPr sz="2400" i="1">
                <a:solidFill>
                  <a:schemeClr val="tx1"/>
                </a:solidFill>
                <a:latin typeface="Lucida Grande" charset="0"/>
                <a:ea typeface="MS PGothic" pitchFamily="34" charset="-128"/>
              </a:defRPr>
            </a:lvl5pPr>
            <a:lvl6pPr marL="2514600" indent="-228600" eaLnBrk="0" fontAlgn="base" hangingPunct="0">
              <a:spcBef>
                <a:spcPct val="0"/>
              </a:spcBef>
              <a:spcAft>
                <a:spcPct val="0"/>
              </a:spcAft>
              <a:defRPr sz="2400" i="1">
                <a:solidFill>
                  <a:schemeClr val="tx1"/>
                </a:solidFill>
                <a:latin typeface="Lucida Grande" charset="0"/>
                <a:ea typeface="MS PGothic" pitchFamily="34" charset="-128"/>
              </a:defRPr>
            </a:lvl6pPr>
            <a:lvl7pPr marL="2971800" indent="-228600" eaLnBrk="0" fontAlgn="base" hangingPunct="0">
              <a:spcBef>
                <a:spcPct val="0"/>
              </a:spcBef>
              <a:spcAft>
                <a:spcPct val="0"/>
              </a:spcAft>
              <a:defRPr sz="2400" i="1">
                <a:solidFill>
                  <a:schemeClr val="tx1"/>
                </a:solidFill>
                <a:latin typeface="Lucida Grande" charset="0"/>
                <a:ea typeface="MS PGothic" pitchFamily="34" charset="-128"/>
              </a:defRPr>
            </a:lvl7pPr>
            <a:lvl8pPr marL="3429000" indent="-228600" eaLnBrk="0" fontAlgn="base" hangingPunct="0">
              <a:spcBef>
                <a:spcPct val="0"/>
              </a:spcBef>
              <a:spcAft>
                <a:spcPct val="0"/>
              </a:spcAft>
              <a:defRPr sz="2400" i="1">
                <a:solidFill>
                  <a:schemeClr val="tx1"/>
                </a:solidFill>
                <a:latin typeface="Lucida Grande" charset="0"/>
                <a:ea typeface="MS PGothic" pitchFamily="34" charset="-128"/>
              </a:defRPr>
            </a:lvl8pPr>
            <a:lvl9pPr marL="3886200" indent="-228600" eaLnBrk="0" fontAlgn="base" hangingPunct="0">
              <a:spcBef>
                <a:spcPct val="0"/>
              </a:spcBef>
              <a:spcAft>
                <a:spcPct val="0"/>
              </a:spcAft>
              <a:defRPr sz="2400" i="1">
                <a:solidFill>
                  <a:schemeClr val="tx1"/>
                </a:solidFill>
                <a:latin typeface="Lucida Grande" charset="0"/>
                <a:ea typeface="MS PGothic" pitchFamily="34" charset="-128"/>
              </a:defRPr>
            </a:lvl9pPr>
          </a:lstStyle>
          <a:p>
            <a:pPr>
              <a:defRPr/>
            </a:pPr>
            <a:r>
              <a:rPr lang="fi-FI" altLang="fi-FI" sz="1200" i="0" dirty="0">
                <a:solidFill>
                  <a:schemeClr val="accent1"/>
                </a:solidFill>
                <a:latin typeface="Verdana" pitchFamily="34" charset="0"/>
              </a:rPr>
              <a:t>Idea 04 – Tieto,</a:t>
            </a:r>
            <a:r>
              <a:rPr lang="fi-FI" altLang="fi-FI" sz="1200" i="0" baseline="0" dirty="0">
                <a:solidFill>
                  <a:schemeClr val="accent1"/>
                </a:solidFill>
                <a:latin typeface="Verdana" pitchFamily="34" charset="0"/>
              </a:rPr>
              <a:t> tiede ja todellisuus</a:t>
            </a:r>
            <a:endParaRPr lang="fi-FI" altLang="fi-FI" sz="1200" i="0" dirty="0">
              <a:solidFill>
                <a:schemeClr val="accent1"/>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transition spd="slow"/>
  <p:txStyles>
    <p:titleStyle>
      <a:lvl1pPr algn="ctr" rtl="0" eaLnBrk="0" fontAlgn="base" hangingPunct="0">
        <a:spcBef>
          <a:spcPct val="0"/>
        </a:spcBef>
        <a:spcAft>
          <a:spcPct val="0"/>
        </a:spcAft>
        <a:defRPr sz="2800" b="1">
          <a:solidFill>
            <a:schemeClr val="tx2"/>
          </a:solidFill>
          <a:latin typeface="+mj-lt"/>
          <a:ea typeface="MS PGothic" pitchFamily="34" charset="-128"/>
          <a:cs typeface="+mj-cs"/>
        </a:defRPr>
      </a:lvl1pPr>
      <a:lvl2pPr algn="ctr" rtl="0" eaLnBrk="0" fontAlgn="base" hangingPunct="0">
        <a:spcBef>
          <a:spcPct val="0"/>
        </a:spcBef>
        <a:spcAft>
          <a:spcPct val="0"/>
        </a:spcAft>
        <a:defRPr sz="2800" b="1">
          <a:solidFill>
            <a:schemeClr val="tx2"/>
          </a:solidFill>
          <a:latin typeface="Verdana" charset="0"/>
          <a:ea typeface="MS PGothic" pitchFamily="34" charset="-128"/>
          <a:cs typeface="Geneva" charset="0"/>
        </a:defRPr>
      </a:lvl2pPr>
      <a:lvl3pPr algn="ctr" rtl="0" eaLnBrk="0" fontAlgn="base" hangingPunct="0">
        <a:spcBef>
          <a:spcPct val="0"/>
        </a:spcBef>
        <a:spcAft>
          <a:spcPct val="0"/>
        </a:spcAft>
        <a:defRPr sz="2800" b="1">
          <a:solidFill>
            <a:schemeClr val="tx2"/>
          </a:solidFill>
          <a:latin typeface="Verdana" charset="0"/>
          <a:ea typeface="MS PGothic" pitchFamily="34" charset="-128"/>
          <a:cs typeface="Geneva" charset="0"/>
        </a:defRPr>
      </a:lvl3pPr>
      <a:lvl4pPr algn="ctr" rtl="0" eaLnBrk="0" fontAlgn="base" hangingPunct="0">
        <a:spcBef>
          <a:spcPct val="0"/>
        </a:spcBef>
        <a:spcAft>
          <a:spcPct val="0"/>
        </a:spcAft>
        <a:defRPr sz="2800" b="1">
          <a:solidFill>
            <a:schemeClr val="tx2"/>
          </a:solidFill>
          <a:latin typeface="Verdana" charset="0"/>
          <a:ea typeface="MS PGothic" pitchFamily="34" charset="-128"/>
          <a:cs typeface="Geneva" charset="0"/>
        </a:defRPr>
      </a:lvl4pPr>
      <a:lvl5pPr algn="ctr" rtl="0" eaLnBrk="0" fontAlgn="base" hangingPunct="0">
        <a:spcBef>
          <a:spcPct val="0"/>
        </a:spcBef>
        <a:spcAft>
          <a:spcPct val="0"/>
        </a:spcAft>
        <a:defRPr sz="2800" b="1">
          <a:solidFill>
            <a:schemeClr val="tx2"/>
          </a:solidFill>
          <a:latin typeface="Verdana" charset="0"/>
          <a:ea typeface="MS PGothic" pitchFamily="34" charset="-128"/>
          <a:cs typeface="Geneva" charset="0"/>
        </a:defRPr>
      </a:lvl5pPr>
      <a:lvl6pPr marL="457200" algn="ctr" rtl="0" fontAlgn="base">
        <a:spcBef>
          <a:spcPct val="0"/>
        </a:spcBef>
        <a:spcAft>
          <a:spcPct val="0"/>
        </a:spcAft>
        <a:defRPr sz="2800" b="1">
          <a:solidFill>
            <a:schemeClr val="tx2"/>
          </a:solidFill>
          <a:latin typeface="Verdana" charset="0"/>
          <a:ea typeface="ＭＳ Ｐゴシック" charset="0"/>
          <a:cs typeface="Geneva" charset="0"/>
        </a:defRPr>
      </a:lvl6pPr>
      <a:lvl7pPr marL="914400" algn="ctr" rtl="0" fontAlgn="base">
        <a:spcBef>
          <a:spcPct val="0"/>
        </a:spcBef>
        <a:spcAft>
          <a:spcPct val="0"/>
        </a:spcAft>
        <a:defRPr sz="2800" b="1">
          <a:solidFill>
            <a:schemeClr val="tx2"/>
          </a:solidFill>
          <a:latin typeface="Verdana" charset="0"/>
          <a:ea typeface="ＭＳ Ｐゴシック" charset="0"/>
          <a:cs typeface="Geneva" charset="0"/>
        </a:defRPr>
      </a:lvl7pPr>
      <a:lvl8pPr marL="1371600" algn="ctr" rtl="0" fontAlgn="base">
        <a:spcBef>
          <a:spcPct val="0"/>
        </a:spcBef>
        <a:spcAft>
          <a:spcPct val="0"/>
        </a:spcAft>
        <a:defRPr sz="2800" b="1">
          <a:solidFill>
            <a:schemeClr val="tx2"/>
          </a:solidFill>
          <a:latin typeface="Verdana" charset="0"/>
          <a:ea typeface="ＭＳ Ｐゴシック" charset="0"/>
          <a:cs typeface="Geneva" charset="0"/>
        </a:defRPr>
      </a:lvl8pPr>
      <a:lvl9pPr marL="1828800" algn="ctr" rtl="0" fontAlgn="base">
        <a:spcBef>
          <a:spcPct val="0"/>
        </a:spcBef>
        <a:spcAft>
          <a:spcPct val="0"/>
        </a:spcAft>
        <a:defRPr sz="2800" b="1">
          <a:solidFill>
            <a:schemeClr val="tx2"/>
          </a:solidFill>
          <a:latin typeface="Verdana" charset="0"/>
          <a:ea typeface="ＭＳ Ｐゴシック" charset="0"/>
          <a:cs typeface="Geneva" charset="0"/>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a:solidFill>
            <a:schemeClr val="tx1"/>
          </a:solidFill>
          <a:latin typeface="+mn-lt"/>
          <a:ea typeface="Geneva" charset="0"/>
          <a:cs typeface="+mn-cs"/>
        </a:defRPr>
      </a:lvl2pPr>
      <a:lvl3pPr marL="1143000" indent="-228600" algn="l" rtl="0" eaLnBrk="0" fontAlgn="base" hangingPunct="0">
        <a:spcBef>
          <a:spcPct val="20000"/>
        </a:spcBef>
        <a:spcAft>
          <a:spcPct val="0"/>
        </a:spcAft>
        <a:buChar char="•"/>
        <a:defRPr>
          <a:solidFill>
            <a:schemeClr val="tx1"/>
          </a:solidFill>
          <a:latin typeface="+mn-lt"/>
          <a:ea typeface="Geneva" charset="0"/>
          <a:cs typeface="+mn-cs"/>
        </a:defRPr>
      </a:lvl3pPr>
      <a:lvl4pPr marL="1600200" indent="-228600" algn="l" rtl="0" eaLnBrk="0" fontAlgn="base" hangingPunct="0">
        <a:spcBef>
          <a:spcPct val="20000"/>
        </a:spcBef>
        <a:spcAft>
          <a:spcPct val="0"/>
        </a:spcAft>
        <a:buChar char="–"/>
        <a:defRPr>
          <a:solidFill>
            <a:schemeClr val="tx1"/>
          </a:solidFill>
          <a:latin typeface="+mn-lt"/>
          <a:ea typeface="Geneva" charset="0"/>
          <a:cs typeface="+mn-cs"/>
        </a:defRPr>
      </a:lvl4pPr>
      <a:lvl5pPr marL="2057400" indent="-228600" algn="l" rtl="0" eaLnBrk="0" fontAlgn="base" hangingPunct="0">
        <a:spcBef>
          <a:spcPct val="20000"/>
        </a:spcBef>
        <a:spcAft>
          <a:spcPct val="0"/>
        </a:spcAft>
        <a:buChar char="»"/>
        <a:defRPr>
          <a:solidFill>
            <a:schemeClr val="tx1"/>
          </a:solidFill>
          <a:latin typeface="+mn-lt"/>
          <a:ea typeface="Geneva" charset="0"/>
          <a:cs typeface="+mn-cs"/>
        </a:defRPr>
      </a:lvl5pPr>
      <a:lvl6pPr marL="2514600" indent="-228600" algn="l" rtl="0" fontAlgn="base">
        <a:spcBef>
          <a:spcPct val="20000"/>
        </a:spcBef>
        <a:spcAft>
          <a:spcPct val="0"/>
        </a:spcAft>
        <a:buChar char="»"/>
        <a:defRPr>
          <a:solidFill>
            <a:schemeClr val="tx1"/>
          </a:solidFill>
          <a:latin typeface="+mn-lt"/>
          <a:ea typeface="Geneva" charset="0"/>
          <a:cs typeface="+mn-cs"/>
        </a:defRPr>
      </a:lvl6pPr>
      <a:lvl7pPr marL="2971800" indent="-228600" algn="l" rtl="0" fontAlgn="base">
        <a:spcBef>
          <a:spcPct val="20000"/>
        </a:spcBef>
        <a:spcAft>
          <a:spcPct val="0"/>
        </a:spcAft>
        <a:buChar char="»"/>
        <a:defRPr>
          <a:solidFill>
            <a:schemeClr val="tx1"/>
          </a:solidFill>
          <a:latin typeface="+mn-lt"/>
          <a:ea typeface="Geneva" charset="0"/>
          <a:cs typeface="+mn-cs"/>
        </a:defRPr>
      </a:lvl7pPr>
      <a:lvl8pPr marL="3429000" indent="-228600" algn="l" rtl="0" fontAlgn="base">
        <a:spcBef>
          <a:spcPct val="20000"/>
        </a:spcBef>
        <a:spcAft>
          <a:spcPct val="0"/>
        </a:spcAft>
        <a:buChar char="»"/>
        <a:defRPr>
          <a:solidFill>
            <a:schemeClr val="tx1"/>
          </a:solidFill>
          <a:latin typeface="+mn-lt"/>
          <a:ea typeface="Geneva" charset="0"/>
          <a:cs typeface="+mn-cs"/>
        </a:defRPr>
      </a:lvl8pPr>
      <a:lvl9pPr marL="3886200" indent="-228600" algn="l" rtl="0" fontAlgn="base">
        <a:spcBef>
          <a:spcPct val="20000"/>
        </a:spcBef>
        <a:spcAft>
          <a:spcPct val="0"/>
        </a:spcAft>
        <a:buChar char="»"/>
        <a:defRPr>
          <a:solidFill>
            <a:schemeClr val="tx1"/>
          </a:solidFill>
          <a:latin typeface="+mn-lt"/>
          <a:ea typeface="Geneva" charset="0"/>
          <a:cs typeface="+mn-cs"/>
        </a:defRPr>
      </a:lvl9pPr>
    </p:bodyStyle>
    <p:otherStyle>
      <a:defPPr>
        <a:defRPr lang="fi-FI"/>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www.koulukino.fi/?id=2122"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Kuva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339" name="Text Box 9"/>
          <p:cNvSpPr txBox="1">
            <a:spLocks noChangeArrowheads="1"/>
          </p:cNvSpPr>
          <p:nvPr/>
        </p:nvSpPr>
        <p:spPr bwMode="auto">
          <a:xfrm>
            <a:off x="4267201" y="1981200"/>
            <a:ext cx="4121224" cy="156966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wrap="square">
            <a:spAutoFit/>
          </a:bodyPr>
          <a:lstStyle>
            <a:lvl1pPr>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a:spcBef>
                <a:spcPct val="0"/>
              </a:spcBef>
              <a:buFontTx/>
              <a:buNone/>
            </a:pPr>
            <a:r>
              <a:rPr lang="fi-FI" altLang="fi-FI" sz="2400" i="0" dirty="0">
                <a:solidFill>
                  <a:schemeClr val="accent1"/>
                </a:solidFill>
              </a:rPr>
              <a:t>Luku 13</a:t>
            </a:r>
          </a:p>
          <a:p>
            <a:pPr>
              <a:spcBef>
                <a:spcPct val="0"/>
              </a:spcBef>
              <a:buFontTx/>
              <a:buNone/>
            </a:pPr>
            <a:endParaRPr lang="fi-FI" altLang="fi-FI" sz="2400" i="0" dirty="0">
              <a:solidFill>
                <a:schemeClr val="accent1"/>
              </a:solidFill>
            </a:endParaRPr>
          </a:p>
          <a:p>
            <a:pPr>
              <a:spcBef>
                <a:spcPct val="0"/>
              </a:spcBef>
              <a:buFontTx/>
              <a:buNone/>
            </a:pPr>
            <a:r>
              <a:rPr lang="fi-FI" altLang="fi-FI" sz="2400" b="1" i="0" dirty="0">
                <a:solidFill>
                  <a:schemeClr val="accent1"/>
                </a:solidFill>
              </a:rPr>
              <a:t>Miten tietoa voi perustella?</a:t>
            </a:r>
            <a:endParaRPr lang="fi-FI" altLang="fi-FI" sz="2400" i="0" dirty="0">
              <a:solidFill>
                <a:schemeClr val="accent1"/>
              </a:solidFill>
            </a:endParaRPr>
          </a:p>
        </p:txBody>
      </p:sp>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a:t>Erehtyväisyys</a:t>
            </a:r>
          </a:p>
        </p:txBody>
      </p:sp>
      <p:sp>
        <p:nvSpPr>
          <p:cNvPr id="14339" name="Rectangle 4"/>
          <p:cNvSpPr>
            <a:spLocks noGrp="1"/>
          </p:cNvSpPr>
          <p:nvPr>
            <p:ph idx="1"/>
          </p:nvPr>
        </p:nvSpPr>
        <p:spPr/>
        <p:txBody>
          <a:bodyPr/>
          <a:lstStyle/>
          <a:p>
            <a:r>
              <a:rPr lang="fi-FI" dirty="0" err="1" smtClean="0"/>
              <a:t>Fallibilismi</a:t>
            </a:r>
            <a:r>
              <a:rPr lang="fi-FI" dirty="0" smtClean="0"/>
              <a:t>: Tiede </a:t>
            </a:r>
            <a:r>
              <a:rPr lang="fi-FI" dirty="0"/>
              <a:t>on </a:t>
            </a:r>
            <a:r>
              <a:rPr lang="fi-FI" dirty="0" smtClean="0"/>
              <a:t>hyödyllisyydestään ja kehittymisestään </a:t>
            </a:r>
            <a:r>
              <a:rPr lang="fi-FI" dirty="0"/>
              <a:t>huolimatta aina </a:t>
            </a:r>
            <a:r>
              <a:rPr lang="fi-FI" dirty="0" smtClean="0"/>
              <a:t>erehtyväistä.</a:t>
            </a:r>
            <a:endParaRPr lang="fi-FI" dirty="0"/>
          </a:p>
          <a:p>
            <a:r>
              <a:rPr lang="fi-FI" dirty="0"/>
              <a:t>Perusteiden kyseenalaistaminen liittyy tilanteisiin, joissa tietomme osoittautuu </a:t>
            </a:r>
            <a:r>
              <a:rPr lang="fi-FI" dirty="0" smtClean="0"/>
              <a:t>käytännön kannalta </a:t>
            </a:r>
            <a:r>
              <a:rPr lang="fi-FI" dirty="0"/>
              <a:t>ongelmalliseksi tai muuten </a:t>
            </a:r>
            <a:r>
              <a:rPr lang="fi-FI" dirty="0" smtClean="0"/>
              <a:t>ristiriitaiseksi.</a:t>
            </a:r>
            <a:endParaRPr lang="fi-FI" dirty="0"/>
          </a:p>
          <a:p>
            <a:r>
              <a:rPr lang="fi-FI" dirty="0" smtClean="0"/>
              <a:t>Epäillessämme jotakin </a:t>
            </a:r>
            <a:r>
              <a:rPr lang="fi-FI" dirty="0"/>
              <a:t>oletamme aina jotakin muuta </a:t>
            </a:r>
            <a:r>
              <a:rPr lang="fi-FI" dirty="0" smtClean="0"/>
              <a:t>todeksi.</a:t>
            </a:r>
            <a:endParaRPr lang="fi-FI" dirty="0"/>
          </a:p>
          <a:p>
            <a:endParaRPr lang="fi-FI"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173764914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a:t>Toisen käden </a:t>
            </a:r>
            <a:r>
              <a:rPr lang="fi-FI" dirty="0" smtClean="0"/>
              <a:t>tieto</a:t>
            </a:r>
            <a:endParaRPr lang="fi-FI" dirty="0"/>
          </a:p>
        </p:txBody>
      </p:sp>
      <p:sp>
        <p:nvSpPr>
          <p:cNvPr id="14339" name="Rectangle 4"/>
          <p:cNvSpPr>
            <a:spLocks noGrp="1"/>
          </p:cNvSpPr>
          <p:nvPr>
            <p:ph idx="1"/>
          </p:nvPr>
        </p:nvSpPr>
        <p:spPr/>
        <p:txBody>
          <a:bodyPr/>
          <a:lstStyle/>
          <a:p>
            <a:r>
              <a:rPr lang="fi-FI" dirty="0"/>
              <a:t>Suurin osa tiedostamme on toisen </a:t>
            </a:r>
            <a:r>
              <a:rPr lang="fi-FI" dirty="0" smtClean="0"/>
              <a:t>käden tietoa.</a:t>
            </a:r>
          </a:p>
          <a:p>
            <a:pPr lvl="1"/>
            <a:r>
              <a:rPr lang="fi-FI" dirty="0" smtClean="0"/>
              <a:t>Esim. emme </a:t>
            </a:r>
            <a:r>
              <a:rPr lang="fi-FI" dirty="0"/>
              <a:t>ole käyneet kaikissa </a:t>
            </a:r>
            <a:r>
              <a:rPr lang="fi-FI" dirty="0" smtClean="0"/>
              <a:t>niissä maailman </a:t>
            </a:r>
            <a:r>
              <a:rPr lang="fi-FI" dirty="0"/>
              <a:t>maissa, joista tiedämme jotakin – olemme kuulleet </a:t>
            </a:r>
            <a:r>
              <a:rPr lang="fi-FI" dirty="0" smtClean="0"/>
              <a:t>niistä opettajiltamme</a:t>
            </a:r>
            <a:r>
              <a:rPr lang="fi-FI" dirty="0"/>
              <a:t>, lukeneet uutisista tai katsoneet </a:t>
            </a:r>
            <a:r>
              <a:rPr lang="fi-FI" dirty="0" smtClean="0"/>
              <a:t>kartasta.</a:t>
            </a:r>
            <a:endParaRPr lang="fi-FI" dirty="0"/>
          </a:p>
          <a:p>
            <a:r>
              <a:rPr lang="fi-FI" dirty="0"/>
              <a:t>Arvioimme </a:t>
            </a:r>
            <a:r>
              <a:rPr lang="fi-FI" dirty="0" smtClean="0"/>
              <a:t>toisen käden tiedon </a:t>
            </a:r>
            <a:r>
              <a:rPr lang="fi-FI" dirty="0"/>
              <a:t>luotettavuutta sen perusteella, onko </a:t>
            </a:r>
            <a:r>
              <a:rPr lang="fi-FI" dirty="0" smtClean="0"/>
              <a:t>se </a:t>
            </a:r>
            <a:r>
              <a:rPr lang="fi-FI" dirty="0"/>
              <a:t>johdonmukaista ja käykö se yhteen aiempien tietojemme </a:t>
            </a:r>
            <a:r>
              <a:rPr lang="fi-FI" dirty="0" smtClean="0"/>
              <a:t>kanssa.</a:t>
            </a:r>
          </a:p>
          <a:p>
            <a:r>
              <a:rPr lang="fi-FI" dirty="0" smtClean="0"/>
              <a:t>Luotettava </a:t>
            </a:r>
            <a:r>
              <a:rPr lang="fi-FI" dirty="0"/>
              <a:t>toisen </a:t>
            </a:r>
            <a:r>
              <a:rPr lang="fi-FI" dirty="0" smtClean="0"/>
              <a:t>käden tieto </a:t>
            </a:r>
            <a:r>
              <a:rPr lang="fi-FI" dirty="0"/>
              <a:t>on palautettavissa </a:t>
            </a:r>
            <a:r>
              <a:rPr lang="fi-FI" dirty="0" smtClean="0"/>
              <a:t>ensikäden tietoihin</a:t>
            </a:r>
            <a:r>
              <a:rPr lang="fi-FI" dirty="0"/>
              <a:t>.</a:t>
            </a:r>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70775432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err="1"/>
              <a:t>Gettier</a:t>
            </a:r>
            <a:r>
              <a:rPr lang="fi-FI" dirty="0"/>
              <a:t>-ongelmat</a:t>
            </a:r>
          </a:p>
        </p:txBody>
      </p:sp>
      <p:sp>
        <p:nvSpPr>
          <p:cNvPr id="14339" name="Rectangle 4"/>
          <p:cNvSpPr>
            <a:spLocks noGrp="1"/>
          </p:cNvSpPr>
          <p:nvPr>
            <p:ph sz="half" idx="1"/>
          </p:nvPr>
        </p:nvSpPr>
        <p:spPr>
          <a:xfrm>
            <a:off x="685800" y="1600200"/>
            <a:ext cx="8061176" cy="4495800"/>
          </a:xfrm>
        </p:spPr>
        <p:txBody>
          <a:bodyPr/>
          <a:lstStyle/>
          <a:p>
            <a:r>
              <a:rPr lang="fi-FI" sz="2000" dirty="0"/>
              <a:t>Onko hyvin perusteltu tosi uskomus aina tietoa?</a:t>
            </a:r>
          </a:p>
          <a:p>
            <a:r>
              <a:rPr lang="fi-FI" sz="2000" dirty="0"/>
              <a:t>Edmund </a:t>
            </a:r>
            <a:r>
              <a:rPr lang="fi-FI" sz="2000" dirty="0" err="1"/>
              <a:t>Gettier</a:t>
            </a:r>
            <a:r>
              <a:rPr lang="fi-FI" sz="2000" dirty="0"/>
              <a:t> </a:t>
            </a:r>
            <a:r>
              <a:rPr lang="fi-FI" sz="2000" dirty="0" smtClean="0"/>
              <a:t>keksi </a:t>
            </a:r>
            <a:r>
              <a:rPr lang="fi-FI" sz="2000" dirty="0"/>
              <a:t>kuuluisia vastaesimerkkejä tiedon klassiselle </a:t>
            </a:r>
            <a:r>
              <a:rPr lang="fi-FI" sz="2000" dirty="0" smtClean="0"/>
              <a:t>määritelmälle.</a:t>
            </a:r>
          </a:p>
          <a:p>
            <a:pPr lvl="1"/>
            <a:r>
              <a:rPr lang="fi-FI" sz="1800" dirty="0" smtClean="0"/>
              <a:t>Ajat </a:t>
            </a:r>
            <a:r>
              <a:rPr lang="fi-FI" sz="1800" dirty="0"/>
              <a:t>ystäviesi kanssa maaseudulla. Näet punaisia latoja muistuttavia rakennelmia. Osoitat yhtä niistä ja huudahdat: ”Katsokaa! Tuolla on punainen lato!” Osoittamasi asia on kuin onkin punainen lato, mutta viereiset rakennelmat ovat elokuvan kuvauksia varten pystytettyjä kulisseja. Tiesitkö siis osoittavasi punaista latoa? Sinulla oli hyvät perusteet (näköhavainto) uskoa näin, ja uskomuksesi oli myös tosi. Toisaalta olisit yhtä hyvin voinut osoittaa viereistä kulissilatoa ja todeta saman, jolloin olisit ollut väärässä. Onko tosi uskomus tietoa, jos sitä ei voi erottaa virheellisestä uskomuksesta?</a:t>
            </a:r>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15475560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altLang="fi-FI" dirty="0"/>
              <a:t>Virittäytyminen aiheeseen</a:t>
            </a:r>
          </a:p>
        </p:txBody>
      </p:sp>
      <p:sp>
        <p:nvSpPr>
          <p:cNvPr id="14339" name="Rectangle 4"/>
          <p:cNvSpPr>
            <a:spLocks noGrp="1"/>
          </p:cNvSpPr>
          <p:nvPr>
            <p:ph idx="1"/>
          </p:nvPr>
        </p:nvSpPr>
        <p:spPr/>
        <p:txBody>
          <a:bodyPr/>
          <a:lstStyle/>
          <a:p>
            <a:r>
              <a:rPr lang="fi-FI" dirty="0" smtClean="0"/>
              <a:t>Tehdään digikirjan </a:t>
            </a:r>
            <a:r>
              <a:rPr lang="fi-FI" dirty="0" smtClean="0"/>
              <a:t>luvun 13 aineistotehtävä, jossa luetaan artikkeli erilaisista maailmankuvista: </a:t>
            </a:r>
            <a:r>
              <a:rPr lang="fi-FI" u="sng" dirty="0" smtClean="0">
                <a:hlinkClick r:id="rId3"/>
              </a:rPr>
              <a:t>http</a:t>
            </a:r>
            <a:r>
              <a:rPr lang="fi-FI" u="sng" dirty="0">
                <a:hlinkClick r:id="rId3"/>
              </a:rPr>
              <a:t>://www.koulukino.fi/?</a:t>
            </a:r>
            <a:r>
              <a:rPr lang="fi-FI" u="sng" dirty="0" smtClean="0">
                <a:hlinkClick r:id="rId3"/>
              </a:rPr>
              <a:t>id=2122</a:t>
            </a:r>
            <a:r>
              <a:rPr lang="fi-FI" dirty="0" smtClean="0"/>
              <a:t> </a:t>
            </a:r>
            <a:endParaRPr lang="fi-FI" dirty="0"/>
          </a:p>
          <a:p>
            <a:r>
              <a:rPr lang="fi-FI" dirty="0" smtClean="0"/>
              <a:t>Pohditaan seuraavia kysymyksiä:</a:t>
            </a:r>
          </a:p>
          <a:p>
            <a:pPr lvl="1"/>
            <a:r>
              <a:rPr lang="fi-FI" dirty="0"/>
              <a:t>Onko muilla sama tapa jäsentää maailmaa kuin sinulla?</a:t>
            </a:r>
          </a:p>
          <a:p>
            <a:pPr lvl="1"/>
            <a:r>
              <a:rPr lang="fi-FI" dirty="0"/>
              <a:t>Voivatko maagisen maailmankuvan omaava ja tieteellisen maailmankuvan omaava ymmärtää toisiaan? Kuinka selvittäisit asiaa?</a:t>
            </a:r>
            <a:r>
              <a:rPr lang="fi-FI" dirty="0" smtClean="0"/>
              <a:t/>
            </a:r>
            <a:br>
              <a:rPr lang="fi-FI" dirty="0" smtClean="0"/>
            </a:br>
            <a:endParaRPr lang="fi-FI"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3542144224"/>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a:t>Empirismi</a:t>
            </a:r>
            <a:endParaRPr lang="fi-FI" altLang="fi-FI" dirty="0"/>
          </a:p>
        </p:txBody>
      </p:sp>
      <p:sp>
        <p:nvSpPr>
          <p:cNvPr id="14339" name="Rectangle 4"/>
          <p:cNvSpPr>
            <a:spLocks noGrp="1"/>
          </p:cNvSpPr>
          <p:nvPr>
            <p:ph idx="1"/>
          </p:nvPr>
        </p:nvSpPr>
        <p:spPr/>
        <p:txBody>
          <a:bodyPr/>
          <a:lstStyle/>
          <a:p>
            <a:r>
              <a:rPr lang="fi-FI" dirty="0"/>
              <a:t>Tieto perustuu ensisijaisesti havaintoihin ja </a:t>
            </a:r>
            <a:r>
              <a:rPr lang="fi-FI" dirty="0" smtClean="0"/>
              <a:t>kokemukseen.</a:t>
            </a:r>
            <a:endParaRPr lang="fi-FI" dirty="0"/>
          </a:p>
          <a:p>
            <a:r>
              <a:rPr lang="fi-FI" dirty="0"/>
              <a:t>I</a:t>
            </a:r>
            <a:r>
              <a:rPr lang="fi-FI" dirty="0" smtClean="0"/>
              <a:t>nduktiivinen päättely on päättelyä, jossa yksittäisistä </a:t>
            </a:r>
            <a:r>
              <a:rPr lang="fi-FI" dirty="0"/>
              <a:t>tosiasioista johdetaan </a:t>
            </a:r>
            <a:r>
              <a:rPr lang="fi-FI" dirty="0" smtClean="0"/>
              <a:t>johtopäätös.</a:t>
            </a:r>
            <a:endParaRPr lang="fi-FI" dirty="0"/>
          </a:p>
          <a:p>
            <a:pPr lvl="1"/>
            <a:r>
              <a:rPr lang="fi-FI" dirty="0" smtClean="0"/>
              <a:t>Esim</a:t>
            </a:r>
            <a:r>
              <a:rPr lang="fi-FI" dirty="0"/>
              <a:t>. havainnoista muodostetaan yleinen </a:t>
            </a:r>
            <a:r>
              <a:rPr lang="fi-FI" dirty="0" smtClean="0"/>
              <a:t>päätelmä.</a:t>
            </a:r>
            <a:endParaRPr lang="fi-FI" dirty="0"/>
          </a:p>
          <a:p>
            <a:r>
              <a:rPr lang="fi-FI" dirty="0" smtClean="0"/>
              <a:t>Induktiivisen päättelyn ongelma on, että se </a:t>
            </a:r>
            <a:r>
              <a:rPr lang="fi-FI" dirty="0"/>
              <a:t>nojaa oletuksiin, jotka ovat pelkkien empiiristen havaintojen </a:t>
            </a:r>
            <a:r>
              <a:rPr lang="fi-FI" dirty="0" smtClean="0"/>
              <a:t>näkökulmasta </a:t>
            </a:r>
            <a:r>
              <a:rPr lang="fi-FI" dirty="0"/>
              <a:t>lopulta </a:t>
            </a:r>
            <a:r>
              <a:rPr lang="fi-FI" dirty="0" smtClean="0"/>
              <a:t>perusteettomia. Mikään </a:t>
            </a:r>
            <a:r>
              <a:rPr lang="fi-FI" dirty="0"/>
              <a:t>ei takaa asioiden </a:t>
            </a:r>
            <a:r>
              <a:rPr lang="fi-FI" dirty="0" smtClean="0"/>
              <a:t>käyttäytyvän ikuisesti </a:t>
            </a:r>
            <a:r>
              <a:rPr lang="fi-FI" dirty="0"/>
              <a:t>samalla </a:t>
            </a:r>
            <a:r>
              <a:rPr lang="fi-FI" dirty="0" smtClean="0"/>
              <a:t>tavalla.</a:t>
            </a:r>
            <a:endParaRPr lang="fi-FI" dirty="0"/>
          </a:p>
          <a:p>
            <a:r>
              <a:rPr lang="fi-FI" dirty="0"/>
              <a:t>Induktio on kuitenkin välttämätöntä arkielämässä </a:t>
            </a:r>
            <a:r>
              <a:rPr lang="fi-FI" dirty="0" smtClean="0"/>
              <a:t>selviytymisen kannalta.</a:t>
            </a:r>
            <a:endParaRPr lang="fi-FI" dirty="0"/>
          </a:p>
          <a:p>
            <a:endParaRPr lang="fi-FI"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155658620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a:t>Kantin </a:t>
            </a:r>
            <a:r>
              <a:rPr lang="fi-FI" dirty="0" smtClean="0"/>
              <a:t>tietoteoria</a:t>
            </a:r>
            <a:endParaRPr lang="fi-FI" altLang="fi-FI" dirty="0"/>
          </a:p>
        </p:txBody>
      </p:sp>
      <p:sp>
        <p:nvSpPr>
          <p:cNvPr id="14339" name="Rectangle 4"/>
          <p:cNvSpPr>
            <a:spLocks noGrp="1"/>
          </p:cNvSpPr>
          <p:nvPr>
            <p:ph idx="1"/>
          </p:nvPr>
        </p:nvSpPr>
        <p:spPr/>
        <p:txBody>
          <a:bodyPr/>
          <a:lstStyle/>
          <a:p>
            <a:r>
              <a:rPr lang="fi-FI" dirty="0"/>
              <a:t>Havaitseminen ei ole vain passiivista vastaanottamista, </a:t>
            </a:r>
            <a:r>
              <a:rPr lang="fi-FI" dirty="0" smtClean="0"/>
              <a:t>sillä jäsennämme havaintomme </a:t>
            </a:r>
            <a:r>
              <a:rPr lang="fi-FI" dirty="0"/>
              <a:t>aina </a:t>
            </a:r>
            <a:r>
              <a:rPr lang="fi-FI" dirty="0" err="1"/>
              <a:t>tiettyyn</a:t>
            </a:r>
            <a:r>
              <a:rPr lang="fi-FI" dirty="0"/>
              <a:t> meille </a:t>
            </a:r>
            <a:r>
              <a:rPr lang="fi-FI" dirty="0" smtClean="0"/>
              <a:t>ymmärrettävään muotoon</a:t>
            </a:r>
            <a:r>
              <a:rPr lang="fi-FI" dirty="0"/>
              <a:t>. </a:t>
            </a:r>
          </a:p>
          <a:p>
            <a:r>
              <a:rPr lang="fi-FI" dirty="0"/>
              <a:t>Mieli ei ole </a:t>
            </a:r>
            <a:r>
              <a:rPr lang="fi-FI" dirty="0" smtClean="0"/>
              <a:t>tyhjä taulu </a:t>
            </a:r>
            <a:r>
              <a:rPr lang="fi-FI" dirty="0"/>
              <a:t>–</a:t>
            </a:r>
            <a:r>
              <a:rPr lang="fi-FI" dirty="0" smtClean="0"/>
              <a:t> </a:t>
            </a:r>
            <a:r>
              <a:rPr lang="fi-FI" dirty="0"/>
              <a:t>se osallistuu aktiivisesti tiedon muodostumiseen.</a:t>
            </a:r>
          </a:p>
          <a:p>
            <a:r>
              <a:rPr lang="fi-FI" dirty="0"/>
              <a:t>Toisaalta tietomme ei voi </a:t>
            </a:r>
            <a:r>
              <a:rPr lang="fi-FI" dirty="0" smtClean="0"/>
              <a:t>myöskään </a:t>
            </a:r>
            <a:r>
              <a:rPr lang="fi-FI" dirty="0"/>
              <a:t>perustua </a:t>
            </a:r>
            <a:r>
              <a:rPr lang="fi-FI" dirty="0" smtClean="0"/>
              <a:t>pelkkään järkeilyyn, </a:t>
            </a:r>
            <a:r>
              <a:rPr lang="fi-FI" dirty="0"/>
              <a:t>kuten rationalistit ovat ehdottaneet, </a:t>
            </a:r>
            <a:r>
              <a:rPr lang="fi-FI" dirty="0" smtClean="0"/>
              <a:t>sillä tieto </a:t>
            </a:r>
            <a:r>
              <a:rPr lang="fi-FI" dirty="0"/>
              <a:t>koskee aina ajassa ja tilassa havaittavaa </a:t>
            </a:r>
            <a:r>
              <a:rPr lang="fi-FI" dirty="0" smtClean="0"/>
              <a:t>empiiristä </a:t>
            </a:r>
            <a:r>
              <a:rPr lang="fi-FI" dirty="0"/>
              <a:t>todellisuutta.</a:t>
            </a:r>
          </a:p>
          <a:p>
            <a:r>
              <a:rPr lang="fi-FI" dirty="0"/>
              <a:t>havainnon muodot</a:t>
            </a:r>
          </a:p>
          <a:p>
            <a:pPr lvl="1"/>
            <a:r>
              <a:rPr lang="fi-FI" dirty="0"/>
              <a:t>aika ja tila</a:t>
            </a:r>
          </a:p>
          <a:p>
            <a:r>
              <a:rPr lang="fi-FI" dirty="0" smtClean="0"/>
              <a:t>ymmärryksen </a:t>
            </a:r>
            <a:r>
              <a:rPr lang="fi-FI" dirty="0"/>
              <a:t>kategoriat</a:t>
            </a:r>
          </a:p>
          <a:p>
            <a:pPr lvl="1"/>
            <a:r>
              <a:rPr lang="fi-FI" dirty="0"/>
              <a:t>esim. kausaalisuus, osa ja kokonaisuus</a:t>
            </a:r>
          </a:p>
          <a:p>
            <a:endParaRPr lang="fi-FI"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44562430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smtClean="0"/>
              <a:t>Tiedon lajit</a:t>
            </a:r>
            <a:endParaRPr lang="fi-FI" dirty="0"/>
          </a:p>
        </p:txBody>
      </p:sp>
      <p:sp>
        <p:nvSpPr>
          <p:cNvPr id="14339" name="Rectangle 4"/>
          <p:cNvSpPr>
            <a:spLocks noGrp="1"/>
          </p:cNvSpPr>
          <p:nvPr>
            <p:ph idx="1"/>
          </p:nvPr>
        </p:nvSpPr>
        <p:spPr/>
        <p:txBody>
          <a:bodyPr/>
          <a:lstStyle/>
          <a:p>
            <a:r>
              <a:rPr lang="fi-FI" dirty="0" smtClean="0"/>
              <a:t>A </a:t>
            </a:r>
            <a:r>
              <a:rPr lang="fi-FI" dirty="0" err="1"/>
              <a:t>priori</a:t>
            </a:r>
            <a:r>
              <a:rPr lang="fi-FI" dirty="0"/>
              <a:t> </a:t>
            </a:r>
            <a:r>
              <a:rPr lang="fi-FI" dirty="0" smtClean="0"/>
              <a:t>-tieto: Väite </a:t>
            </a:r>
            <a:r>
              <a:rPr lang="fi-FI" dirty="0"/>
              <a:t>voidaan tietää todeksi ennen </a:t>
            </a:r>
            <a:r>
              <a:rPr lang="fi-FI" dirty="0" smtClean="0"/>
              <a:t>havaintoa.</a:t>
            </a:r>
            <a:endParaRPr lang="fi-FI" dirty="0"/>
          </a:p>
          <a:p>
            <a:r>
              <a:rPr lang="fi-FI" dirty="0" smtClean="0"/>
              <a:t>A </a:t>
            </a:r>
            <a:r>
              <a:rPr lang="fi-FI" dirty="0"/>
              <a:t>posteriori </a:t>
            </a:r>
            <a:r>
              <a:rPr lang="fi-FI" dirty="0" smtClean="0"/>
              <a:t>-tieto: Väite </a:t>
            </a:r>
            <a:r>
              <a:rPr lang="fi-FI" dirty="0"/>
              <a:t>voidaan tietää todeksi vasta havainnon </a:t>
            </a:r>
            <a:r>
              <a:rPr lang="fi-FI" dirty="0" smtClean="0"/>
              <a:t>jälkeen.</a:t>
            </a:r>
            <a:endParaRPr lang="fi-FI" dirty="0"/>
          </a:p>
          <a:p>
            <a:r>
              <a:rPr lang="fi-FI" dirty="0" smtClean="0"/>
              <a:t>Analyyttinen tieto: Väitteen </a:t>
            </a:r>
            <a:r>
              <a:rPr lang="fi-FI" dirty="0"/>
              <a:t>totuus sisältyy </a:t>
            </a:r>
            <a:r>
              <a:rPr lang="fi-FI" dirty="0" smtClean="0"/>
              <a:t>sen käsitteisiin.</a:t>
            </a:r>
            <a:endParaRPr lang="fi-FI" dirty="0"/>
          </a:p>
          <a:p>
            <a:r>
              <a:rPr lang="fi-FI" dirty="0"/>
              <a:t>S</a:t>
            </a:r>
            <a:r>
              <a:rPr lang="fi-FI" dirty="0" smtClean="0"/>
              <a:t>ynteettinen tieto: Väitteen totuutta </a:t>
            </a:r>
            <a:r>
              <a:rPr lang="fi-FI" dirty="0"/>
              <a:t>ei voi selvittää pelkästään siinä esiintyvien käsitteiden </a:t>
            </a:r>
            <a:r>
              <a:rPr lang="fi-FI" dirty="0" smtClean="0"/>
              <a:t>perusteella.</a:t>
            </a:r>
            <a:endParaRPr lang="fi-FI" dirty="0"/>
          </a:p>
          <a:p>
            <a:r>
              <a:rPr lang="fi-FI" dirty="0"/>
              <a:t>Analyyttiset väitteet ovat aina a </a:t>
            </a:r>
            <a:r>
              <a:rPr lang="fi-FI" dirty="0" err="1"/>
              <a:t>priori</a:t>
            </a:r>
            <a:r>
              <a:rPr lang="fi-FI" dirty="0"/>
              <a:t> ja synteettiset väitteet aina a </a:t>
            </a:r>
            <a:r>
              <a:rPr lang="fi-FI" dirty="0" smtClean="0"/>
              <a:t>posteriori.</a:t>
            </a:r>
            <a:endParaRPr lang="fi-FI" dirty="0"/>
          </a:p>
          <a:p>
            <a:endParaRPr lang="fi-FI"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253800957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a:t>Synteettinen a </a:t>
            </a:r>
            <a:r>
              <a:rPr lang="fi-FI" dirty="0" err="1"/>
              <a:t>priori</a:t>
            </a:r>
            <a:endParaRPr lang="fi-FI" dirty="0"/>
          </a:p>
        </p:txBody>
      </p:sp>
      <p:sp>
        <p:nvSpPr>
          <p:cNvPr id="14339" name="Rectangle 4"/>
          <p:cNvSpPr>
            <a:spLocks noGrp="1"/>
          </p:cNvSpPr>
          <p:nvPr>
            <p:ph idx="1"/>
          </p:nvPr>
        </p:nvSpPr>
        <p:spPr/>
        <p:txBody>
          <a:bodyPr/>
          <a:lstStyle/>
          <a:p>
            <a:r>
              <a:rPr lang="fi-FI" dirty="0" smtClean="0"/>
              <a:t>Kantin </a:t>
            </a:r>
            <a:r>
              <a:rPr lang="fi-FI" dirty="0"/>
              <a:t>suuri </a:t>
            </a:r>
            <a:r>
              <a:rPr lang="fi-FI" dirty="0" smtClean="0"/>
              <a:t>oivallus oli, </a:t>
            </a:r>
            <a:r>
              <a:rPr lang="fi-FI" dirty="0"/>
              <a:t>että on olemassa synteettisiä a </a:t>
            </a:r>
            <a:r>
              <a:rPr lang="fi-FI" dirty="0" err="1"/>
              <a:t>priori</a:t>
            </a:r>
            <a:r>
              <a:rPr lang="fi-FI" dirty="0"/>
              <a:t> -väitteitä</a:t>
            </a:r>
            <a:r>
              <a:rPr lang="fi-FI" dirty="0" smtClean="0"/>
              <a:t>. </a:t>
            </a:r>
            <a:endParaRPr lang="fi-FI" dirty="0"/>
          </a:p>
          <a:p>
            <a:r>
              <a:rPr lang="fi-FI" dirty="0" smtClean="0"/>
              <a:t>On väitteitä, jotka välittävät uutta </a:t>
            </a:r>
            <a:r>
              <a:rPr lang="fi-FI" dirty="0"/>
              <a:t>tietoa eli </a:t>
            </a:r>
            <a:r>
              <a:rPr lang="fi-FI" dirty="0" smtClean="0"/>
              <a:t>liittävät uusia määreitä käsitteisiin mutta </a:t>
            </a:r>
            <a:r>
              <a:rPr lang="fi-FI" dirty="0"/>
              <a:t>joiden totuus voidaan silti </a:t>
            </a:r>
            <a:r>
              <a:rPr lang="fi-FI" dirty="0" smtClean="0"/>
              <a:t>tietää </a:t>
            </a:r>
            <a:r>
              <a:rPr lang="fi-FI" dirty="0"/>
              <a:t>ennen </a:t>
            </a:r>
            <a:r>
              <a:rPr lang="fi-FI" dirty="0" smtClean="0"/>
              <a:t>havaintoa.</a:t>
            </a:r>
          </a:p>
          <a:p>
            <a:r>
              <a:rPr lang="fi-FI" dirty="0"/>
              <a:t>”Jokaisella tapahtumalla on syy.” </a:t>
            </a:r>
            <a:r>
              <a:rPr lang="fi-FI" dirty="0" smtClean="0"/>
              <a:t>on tällainen synteettinen a </a:t>
            </a:r>
            <a:r>
              <a:rPr lang="fi-FI" dirty="0" err="1" smtClean="0"/>
              <a:t>priori</a:t>
            </a:r>
            <a:r>
              <a:rPr lang="fi-FI" dirty="0" smtClean="0"/>
              <a:t> -väite.</a:t>
            </a:r>
            <a:endParaRPr lang="fi-FI" dirty="0"/>
          </a:p>
          <a:p>
            <a:r>
              <a:rPr lang="fi-FI" dirty="0"/>
              <a:t>Y</a:t>
            </a:r>
            <a:r>
              <a:rPr lang="fi-FI" dirty="0" smtClean="0"/>
              <a:t>mmärryksen </a:t>
            </a:r>
            <a:r>
              <a:rPr lang="fi-FI" dirty="0"/>
              <a:t>kategoriat jäsentävät kaikkia kokemuksiamme ja tekevät havainnoistamme </a:t>
            </a:r>
            <a:r>
              <a:rPr lang="fi-FI" dirty="0" smtClean="0"/>
              <a:t>ymmärrettäviä.</a:t>
            </a:r>
            <a:endParaRPr lang="fi-FI" dirty="0"/>
          </a:p>
          <a:p>
            <a:pPr lvl="1"/>
            <a:r>
              <a:rPr lang="fi-FI" dirty="0" smtClean="0"/>
              <a:t>Emme </a:t>
            </a:r>
            <a:r>
              <a:rPr lang="fi-FI" dirty="0"/>
              <a:t>koskaan havaitse maailmaa </a:t>
            </a:r>
            <a:r>
              <a:rPr lang="fi-FI" dirty="0" smtClean="0"/>
              <a:t>sinänsä.</a:t>
            </a:r>
            <a:endParaRPr lang="fi-FI" dirty="0"/>
          </a:p>
          <a:p>
            <a:endParaRPr lang="fi-FI"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329996420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a:t>Deduktiivinen päättely</a:t>
            </a:r>
          </a:p>
        </p:txBody>
      </p:sp>
      <p:sp>
        <p:nvSpPr>
          <p:cNvPr id="14339" name="Rectangle 4"/>
          <p:cNvSpPr>
            <a:spLocks noGrp="1"/>
          </p:cNvSpPr>
          <p:nvPr>
            <p:ph idx="1"/>
          </p:nvPr>
        </p:nvSpPr>
        <p:spPr/>
        <p:txBody>
          <a:bodyPr/>
          <a:lstStyle/>
          <a:p>
            <a:r>
              <a:rPr lang="fi-FI" dirty="0" smtClean="0"/>
              <a:t>Deduktiivinen päättely on loogisesti </a:t>
            </a:r>
            <a:r>
              <a:rPr lang="fi-FI" dirty="0"/>
              <a:t>sitovaa argumentointia, jossa </a:t>
            </a:r>
            <a:r>
              <a:rPr lang="fi-FI" dirty="0" smtClean="0"/>
              <a:t>premisseistä eli </a:t>
            </a:r>
            <a:r>
              <a:rPr lang="fi-FI" dirty="0"/>
              <a:t>oletuslauseista </a:t>
            </a:r>
            <a:r>
              <a:rPr lang="fi-FI" dirty="0" smtClean="0"/>
              <a:t>edetään johtopäätökseen.</a:t>
            </a:r>
            <a:endParaRPr lang="fi-FI" dirty="0"/>
          </a:p>
          <a:p>
            <a:r>
              <a:rPr lang="fi-FI" dirty="0"/>
              <a:t>J</a:t>
            </a:r>
            <a:r>
              <a:rPr lang="fi-FI" dirty="0" smtClean="0"/>
              <a:t>os </a:t>
            </a:r>
            <a:r>
              <a:rPr lang="fi-FI" dirty="0"/>
              <a:t>premissit ovat tosia, </a:t>
            </a:r>
            <a:r>
              <a:rPr lang="fi-FI" dirty="0" smtClean="0"/>
              <a:t>myös johtopäätös on väistämättä tosi.</a:t>
            </a:r>
            <a:endParaRPr lang="fi-FI" dirty="0"/>
          </a:p>
          <a:p>
            <a:pPr lvl="1"/>
            <a:r>
              <a:rPr lang="fi-FI" dirty="0"/>
              <a:t>P1: Kaikki kissat osaavat naukua.</a:t>
            </a:r>
          </a:p>
          <a:p>
            <a:pPr lvl="1"/>
            <a:r>
              <a:rPr lang="fi-FI" dirty="0"/>
              <a:t>P2: Mortti on kissa.</a:t>
            </a:r>
          </a:p>
          <a:p>
            <a:pPr lvl="1"/>
            <a:r>
              <a:rPr lang="fi-FI" dirty="0"/>
              <a:t>JP: Mortti osaa naukua.</a:t>
            </a:r>
          </a:p>
          <a:p>
            <a:endParaRPr lang="fi-FI"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186067179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err="1" smtClean="0"/>
              <a:t>Abduktiivinen</a:t>
            </a:r>
            <a:r>
              <a:rPr lang="fi-FI" dirty="0" smtClean="0"/>
              <a:t> päättely</a:t>
            </a:r>
            <a:endParaRPr lang="fi-FI" dirty="0"/>
          </a:p>
        </p:txBody>
      </p:sp>
      <p:sp>
        <p:nvSpPr>
          <p:cNvPr id="14339" name="Rectangle 4"/>
          <p:cNvSpPr>
            <a:spLocks noGrp="1"/>
          </p:cNvSpPr>
          <p:nvPr>
            <p:ph idx="1"/>
          </p:nvPr>
        </p:nvSpPr>
        <p:spPr/>
        <p:txBody>
          <a:bodyPr/>
          <a:lstStyle/>
          <a:p>
            <a:r>
              <a:rPr lang="fi-FI" dirty="0" err="1" smtClean="0"/>
              <a:t>Abduktiivinen</a:t>
            </a:r>
            <a:r>
              <a:rPr lang="fi-FI" dirty="0" smtClean="0"/>
              <a:t> päättely on päättelyä parhaaseen saatavilla olevaan selitykseen.</a:t>
            </a:r>
          </a:p>
          <a:p>
            <a:r>
              <a:rPr lang="fi-FI" dirty="0" smtClean="0"/>
              <a:t>Siinä yhdistetään maailmasta yleisesti tietämiämme lainalaisuuksia ja arkihavaintoja ja etsitään todennäköisintä selitystä.</a:t>
            </a:r>
          </a:p>
          <a:p>
            <a:r>
              <a:rPr lang="fi-FI" dirty="0" smtClean="0"/>
              <a:t>Se ei välttämättä ole loogisesti pätevää, mutta siitä voi olla enemmän käytännön hyötyä kuin deduktiivisesta päättelystä.</a:t>
            </a:r>
          </a:p>
          <a:p>
            <a:endParaRPr lang="fi-FI"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247067447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fi-FI" dirty="0"/>
              <a:t>Skeptinen perinne</a:t>
            </a:r>
          </a:p>
        </p:txBody>
      </p:sp>
      <p:sp>
        <p:nvSpPr>
          <p:cNvPr id="14339" name="Rectangle 4"/>
          <p:cNvSpPr>
            <a:spLocks noGrp="1"/>
          </p:cNvSpPr>
          <p:nvPr>
            <p:ph idx="1"/>
          </p:nvPr>
        </p:nvSpPr>
        <p:spPr/>
        <p:txBody>
          <a:bodyPr/>
          <a:lstStyle/>
          <a:p>
            <a:r>
              <a:rPr lang="fi-FI" dirty="0"/>
              <a:t>Descartes ja systemaattisen epäilyn </a:t>
            </a:r>
            <a:r>
              <a:rPr lang="fi-FI" dirty="0" smtClean="0"/>
              <a:t>menetelmä: </a:t>
            </a:r>
            <a:r>
              <a:rPr lang="fi-FI" dirty="0"/>
              <a:t>T</a:t>
            </a:r>
            <a:r>
              <a:rPr lang="fi-FI" dirty="0" smtClean="0"/>
              <a:t>avoitteena on löytää </a:t>
            </a:r>
            <a:r>
              <a:rPr lang="fi-FI" dirty="0"/>
              <a:t>kaikelle tiedolle epäilyksetön </a:t>
            </a:r>
            <a:r>
              <a:rPr lang="fi-FI" dirty="0" smtClean="0"/>
              <a:t>perusta.</a:t>
            </a:r>
            <a:endParaRPr lang="fi-FI" dirty="0"/>
          </a:p>
          <a:p>
            <a:r>
              <a:rPr lang="fi-FI" dirty="0"/>
              <a:t>Hellenistinen filosofia ja </a:t>
            </a:r>
            <a:r>
              <a:rPr lang="fi-FI" dirty="0" smtClean="0"/>
              <a:t>skeptikot: Mielenrauha </a:t>
            </a:r>
            <a:r>
              <a:rPr lang="fi-FI" dirty="0"/>
              <a:t>saavutetaan ymmärtämällä tiedon </a:t>
            </a:r>
            <a:r>
              <a:rPr lang="fi-FI" dirty="0" smtClean="0"/>
              <a:t>mahdottomuus.</a:t>
            </a:r>
            <a:endParaRPr lang="fi-FI" dirty="0"/>
          </a:p>
          <a:p>
            <a:r>
              <a:rPr lang="fi-FI" dirty="0" smtClean="0"/>
              <a:t>Tiedon </a:t>
            </a:r>
            <a:r>
              <a:rPr lang="fi-FI" dirty="0" smtClean="0"/>
              <a:t>regressio-ongelma:</a:t>
            </a:r>
            <a:endParaRPr lang="fi-FI" dirty="0"/>
          </a:p>
          <a:p>
            <a:pPr lvl="1"/>
            <a:r>
              <a:rPr lang="fi-FI" dirty="0" smtClean="0"/>
              <a:t>Mikä hyvänsä peruste </a:t>
            </a:r>
            <a:r>
              <a:rPr lang="fi-FI" dirty="0"/>
              <a:t>jollekin </a:t>
            </a:r>
            <a:r>
              <a:rPr lang="fi-FI" dirty="0" smtClean="0"/>
              <a:t>väitteelle annetaankin, </a:t>
            </a:r>
            <a:r>
              <a:rPr lang="fi-FI" dirty="0"/>
              <a:t>voidaan </a:t>
            </a:r>
            <a:r>
              <a:rPr lang="fi-FI" dirty="0" smtClean="0"/>
              <a:t>perusteelle pyytää loputtomiin lisäperusteita.</a:t>
            </a:r>
            <a:endParaRPr lang="fi-FI" dirty="0"/>
          </a:p>
          <a:p>
            <a:pPr lvl="1"/>
            <a:r>
              <a:rPr lang="fi-FI" dirty="0" smtClean="0"/>
              <a:t>Väitettä </a:t>
            </a:r>
            <a:r>
              <a:rPr lang="fi-FI" dirty="0"/>
              <a:t>A perustellaan </a:t>
            </a:r>
            <a:r>
              <a:rPr lang="fi-FI" dirty="0" smtClean="0"/>
              <a:t>väitteellä B</a:t>
            </a:r>
            <a:r>
              <a:rPr lang="fi-FI" dirty="0"/>
              <a:t>, mutta </a:t>
            </a:r>
            <a:r>
              <a:rPr lang="fi-FI" dirty="0" smtClean="0"/>
              <a:t>väite B </a:t>
            </a:r>
            <a:r>
              <a:rPr lang="fi-FI" dirty="0"/>
              <a:t>vaatii perusteen C, ja niin edelleen…</a:t>
            </a:r>
          </a:p>
          <a:p>
            <a:pPr lvl="1"/>
            <a:r>
              <a:rPr lang="fi-FI" dirty="0"/>
              <a:t>Skeptikot ajattelevat, </a:t>
            </a:r>
            <a:r>
              <a:rPr lang="fi-FI" dirty="0" smtClean="0"/>
              <a:t>että </a:t>
            </a:r>
            <a:r>
              <a:rPr lang="fi-FI" dirty="0"/>
              <a:t>perusteiden ketjun </a:t>
            </a:r>
            <a:r>
              <a:rPr lang="fi-FI" dirty="0" smtClean="0"/>
              <a:t>loputtomuus </a:t>
            </a:r>
            <a:r>
              <a:rPr lang="fi-FI" dirty="0"/>
              <a:t>osoittaa tiedon mahdottomaksi. Viime </a:t>
            </a:r>
            <a:r>
              <a:rPr lang="fi-FI" dirty="0" smtClean="0"/>
              <a:t>kädessä perusteillamme </a:t>
            </a:r>
            <a:r>
              <a:rPr lang="fi-FI" dirty="0"/>
              <a:t>ei ole </a:t>
            </a:r>
            <a:r>
              <a:rPr lang="fi-FI" dirty="0" smtClean="0"/>
              <a:t>riittävää pohjaa.</a:t>
            </a:r>
            <a:endParaRPr lang="fi-FI" dirty="0"/>
          </a:p>
          <a:p>
            <a:pPr lvl="1"/>
            <a:r>
              <a:rPr lang="fi-FI" dirty="0" smtClean="0"/>
              <a:t>Ratkaisuksi tiedollinen fundamentalismi?</a:t>
            </a:r>
            <a:endParaRPr lang="fi-FI" dirty="0"/>
          </a:p>
          <a:p>
            <a:endParaRPr lang="fi-FI" dirty="0"/>
          </a:p>
        </p:txBody>
      </p:sp>
      <p:sp>
        <p:nvSpPr>
          <p:cNvPr id="17412" name="Rectangle 6"/>
          <p:cNvSpPr>
            <a:spLocks/>
          </p:cNvSpPr>
          <p:nvPr/>
        </p:nvSpPr>
        <p:spPr bwMode="auto">
          <a:xfrm>
            <a:off x="4572000" y="1600200"/>
            <a:ext cx="4191000" cy="4449763"/>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marL="342900" indent="-342900">
              <a:spcBef>
                <a:spcPct val="20000"/>
              </a:spcBef>
              <a:buChar char="•"/>
              <a:defRPr sz="2000">
                <a:solidFill>
                  <a:schemeClr val="tx1"/>
                </a:solidFill>
                <a:latin typeface="Verdana" panose="020B0604030504040204" pitchFamily="34" charset="0"/>
                <a:ea typeface="MS PGothic" panose="020B0600070205080204" pitchFamily="34" charset="-128"/>
                <a:cs typeface="Geneva" charset="0"/>
              </a:defRPr>
            </a:lvl1pPr>
            <a:lvl2pPr marL="742950" indent="-285750">
              <a:spcBef>
                <a:spcPct val="20000"/>
              </a:spcBef>
              <a:buChar char="–"/>
              <a:defRPr>
                <a:solidFill>
                  <a:schemeClr val="tx1"/>
                </a:solidFill>
                <a:latin typeface="Verdana" panose="020B0604030504040204" pitchFamily="34" charset="0"/>
                <a:ea typeface="Geneva" charset="0"/>
                <a:cs typeface="Geneva" charset="0"/>
              </a:defRPr>
            </a:lvl2pPr>
            <a:lvl3pPr marL="1143000" indent="-228600">
              <a:spcBef>
                <a:spcPct val="20000"/>
              </a:spcBef>
              <a:buChar char="•"/>
              <a:defRPr>
                <a:solidFill>
                  <a:schemeClr val="tx1"/>
                </a:solidFill>
                <a:latin typeface="Verdana" panose="020B0604030504040204" pitchFamily="34" charset="0"/>
                <a:ea typeface="Geneva" charset="0"/>
                <a:cs typeface="Geneva" charset="0"/>
              </a:defRPr>
            </a:lvl3pPr>
            <a:lvl4pPr marL="1600200" indent="-228600">
              <a:spcBef>
                <a:spcPct val="20000"/>
              </a:spcBef>
              <a:buChar char="–"/>
              <a:defRPr>
                <a:solidFill>
                  <a:schemeClr val="tx1"/>
                </a:solidFill>
                <a:latin typeface="Verdana" panose="020B0604030504040204" pitchFamily="34" charset="0"/>
                <a:ea typeface="Geneva" charset="0"/>
                <a:cs typeface="Geneva" charset="0"/>
              </a:defRPr>
            </a:lvl4pPr>
            <a:lvl5pPr marL="2057400" indent="-228600">
              <a:spcBef>
                <a:spcPct val="20000"/>
              </a:spcBef>
              <a:buChar char="»"/>
              <a:defRPr>
                <a:solidFill>
                  <a:schemeClr val="tx1"/>
                </a:solidFill>
                <a:latin typeface="Verdana" panose="020B0604030504040204" pitchFamily="34" charset="0"/>
                <a:ea typeface="Geneva" charset="0"/>
                <a:cs typeface="Geneva" charset="0"/>
              </a:defRPr>
            </a:lvl5pPr>
            <a:lvl6pPr marL="25146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6pPr>
            <a:lvl7pPr marL="29718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7pPr>
            <a:lvl8pPr marL="34290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8pPr>
            <a:lvl9pPr marL="3886200" indent="-228600" eaLnBrk="0" fontAlgn="base" hangingPunct="0">
              <a:spcBef>
                <a:spcPct val="20000"/>
              </a:spcBef>
              <a:spcAft>
                <a:spcPct val="0"/>
              </a:spcAft>
              <a:buChar char="»"/>
              <a:defRPr>
                <a:solidFill>
                  <a:schemeClr val="tx1"/>
                </a:solidFill>
                <a:latin typeface="Verdana" panose="020B0604030504040204" pitchFamily="34" charset="0"/>
                <a:ea typeface="Geneva" charset="0"/>
                <a:cs typeface="Geneva" charset="0"/>
              </a:defRPr>
            </a:lvl9pPr>
          </a:lstStyle>
          <a:p>
            <a:pPr eaLnBrk="1" hangingPunct="1"/>
            <a:endParaRPr lang="fi-FI" altLang="fi-FI" i="0"/>
          </a:p>
        </p:txBody>
      </p:sp>
    </p:spTree>
    <p:extLst>
      <p:ext uri="{BB962C8B-B14F-4D97-AF65-F5344CB8AC3E}">
        <p14:creationId xmlns:p14="http://schemas.microsoft.com/office/powerpoint/2010/main" val="121422587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theme/theme1.xml><?xml version="1.0" encoding="utf-8"?>
<a:theme xmlns:a="http://schemas.openxmlformats.org/drawingml/2006/main" name="Blank Presentation">
  <a:themeElements>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Blank Presentation">
      <a:majorFont>
        <a:latin typeface="Verdana"/>
        <a:ea typeface="ＭＳ Ｐゴシック"/>
        <a:cs typeface="Geneva"/>
      </a:majorFont>
      <a:minorFont>
        <a:latin typeface="Verdana"/>
        <a:ea typeface="ＭＳ Ｐゴシック"/>
        <a:cs typeface="Genev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a:ln>
              <a:noFill/>
            </a:ln>
            <a:solidFill>
              <a:srgbClr val="000000"/>
            </a:solidFill>
            <a:effectLst/>
            <a:latin typeface="Lucida Grande" charset="0"/>
            <a:ea typeface="ＭＳ Ｐゴシック" charset="0"/>
            <a:cs typeface="Genev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fi-FI" sz="2400" b="0" i="0" u="none" strike="noStrike" cap="none" normalizeH="0" baseline="0">
            <a:ln>
              <a:noFill/>
            </a:ln>
            <a:solidFill>
              <a:srgbClr val="000000"/>
            </a:solidFill>
            <a:effectLst/>
            <a:latin typeface="Lucida Grande" charset="0"/>
            <a:ea typeface="ＭＳ Ｐゴシック" charset="0"/>
            <a:cs typeface="Geneva"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OkCompany xmlns="4FD2DD6E-41AC-4D3A-A8B5-1111DEEF208D">Kustannusosakeyhtiö Otava</OkCompany>
    <OkOwner xmlns="4FD2DD6E-41AC-4D3A-A8B5-1111DEEF208D">
      <UserInfo>
        <DisplayName/>
        <AccountId xsi:nil="true"/>
        <AccountType/>
      </UserInfo>
    </OkOwner>
    <OkValidityDate xmlns="4FD2DD6E-41AC-4D3A-A8B5-1111DEEF208D" xsi:nil="true"/>
    <OkDocType xmlns="4FD2DD6E-41AC-4D3A-A8B5-1111DEEF208D">Ohje</OkDocType>
    <OkConfidentiality xmlns="4FD2DD6E-41AC-4D3A-A8B5-1111DEEF208D" xsi:nil="true"/>
  </documentManagement>
</p:properti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OK Document" ma:contentTypeID="0x010100FC3EBCEAA53E4A179721051A77971EF800AAC8923946DE4543ABAAAD8F04236D7C" ma:contentTypeVersion="1" ma:contentTypeDescription="OK-dokumentti" ma:contentTypeScope="" ma:versionID="9c8ab2158da96c2c1f3913b449ad68f9">
  <xsd:schema xmlns:xsd="http://www.w3.org/2001/XMLSchema" xmlns:p="http://schemas.microsoft.com/office/2006/metadata/properties" xmlns:ns2="4FD2DD6E-41AC-4D3A-A8B5-1111DEEF208D" targetNamespace="http://schemas.microsoft.com/office/2006/metadata/properties" ma:root="true" ma:fieldsID="e8ab5f083f152726e3993764ce023b45" ns2:_="">
    <xsd:import namespace="4FD2DD6E-41AC-4D3A-A8B5-1111DEEF208D"/>
    <xsd:element name="properties">
      <xsd:complexType>
        <xsd:sequence>
          <xsd:element name="documentManagement">
            <xsd:complexType>
              <xsd:all>
                <xsd:element ref="ns2:OkCompany" minOccurs="0"/>
                <xsd:element ref="ns2:OkDocType"/>
                <xsd:element ref="ns2:OkValidityDate" minOccurs="0"/>
                <xsd:element ref="ns2:OkConfidentiality" minOccurs="0"/>
                <xsd:element ref="ns2:OkOwner" minOccurs="0"/>
              </xsd:all>
            </xsd:complexType>
          </xsd:element>
        </xsd:sequence>
      </xsd:complexType>
    </xsd:element>
  </xsd:schema>
  <xsd:schema xmlns:xsd="http://www.w3.org/2001/XMLSchema" xmlns:dms="http://schemas.microsoft.com/office/2006/documentManagement/types" targetNamespace="4FD2DD6E-41AC-4D3A-A8B5-1111DEEF208D" elementFormDefault="qualified">
    <xsd:import namespace="http://schemas.microsoft.com/office/2006/documentManagement/types"/>
    <xsd:element name="OkCompany" ma:index="8" nillable="true" ma:displayName="Yhtiö" ma:format="Dropdown" ma:internalName="OkCompany">
      <xsd:simpleType>
        <xsd:restriction base="dms:Choice">
          <xsd:enumeration value="Otavamedia Oy"/>
          <xsd:enumeration value="Otava Oy"/>
          <xsd:enumeration value="Otavan Kirjapaino Oy"/>
          <xsd:enumeration value="Kustannusosakeyhtiö Otava"/>
          <xsd:enumeration value="Suomalainen Kirjakauppa Oy"/>
          <xsd:enumeration value="Like Kustannus Oy"/>
          <xsd:enumeration value="Suomen Kuvapalvelu Oy"/>
          <xsd:enumeration value="Suomen Golfpiste Oy"/>
          <xsd:enumeration value="NettiX Oy"/>
          <xsd:enumeration value="Deco Media Oy"/>
          <xsd:enumeration value="Kustannusosakeyhtiö Moreeni"/>
        </xsd:restriction>
      </xsd:simpleType>
    </xsd:element>
    <xsd:element name="OkDocType" ma:index="9" ma:displayName="Tyyppi" ma:default="Agenda" ma:format="Dropdown" ma:internalName="OkDocType">
      <xsd:simpleType>
        <xsd:restriction base="dms:Choice">
          <xsd:enumeration value="Agenda"/>
          <xsd:enumeration value="Aikataulu"/>
          <xsd:enumeration value="Esitys"/>
          <xsd:enumeration value="Hinnasto"/>
          <xsd:enumeration value="Lomake"/>
          <xsd:enumeration value="Luettelo"/>
          <xsd:enumeration value="Muistio"/>
          <xsd:enumeration value="Ohje"/>
          <xsd:enumeration value="Pöytäkirja"/>
          <xsd:enumeration value="Raportti"/>
          <xsd:enumeration value="Suunnitelma"/>
          <xsd:enumeration value="Tiedote"/>
        </xsd:restriction>
      </xsd:simpleType>
    </xsd:element>
    <xsd:element name="OkValidityDate" ma:index="10" nillable="true" ma:displayName="Voimassaoloaika" ma:format="DateOnly" ma:internalName="OkValidityDate">
      <xsd:simpleType>
        <xsd:restriction base="dms:DateTime"/>
      </xsd:simpleType>
    </xsd:element>
    <xsd:element name="OkConfidentiality" ma:index="11" nillable="true" ma:displayName="Luottamuksellisuus" ma:format="Dropdown" ma:internalName="OkConfidentiality">
      <xsd:simpleType>
        <xsd:restriction base="dms:Choice">
          <xsd:enumeration value="Julkinen"/>
          <xsd:enumeration value="Sisäinen"/>
          <xsd:enumeration value="Luottamuksellinen"/>
          <xsd:enumeration value="Salainen"/>
        </xsd:restriction>
      </xsd:simpleType>
    </xsd:element>
    <xsd:element name="OkOwner" ma:index="12" nillable="true" ma:displayName="Omistaja" ma:list="UserInfo" ma:internalName="Ok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ma:readOnly="true"/>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69D417-8C22-437C-8803-F9A9448B1813}">
  <ds:schemaRefs>
    <ds:schemaRef ds:uri="http://purl.org/dc/elements/1.1/"/>
    <ds:schemaRef ds:uri="http://purl.org/dc/dcmitype/"/>
    <ds:schemaRef ds:uri="http://schemas.microsoft.com/office/2006/metadata/properties"/>
    <ds:schemaRef ds:uri="http://purl.org/dc/terms/"/>
    <ds:schemaRef ds:uri="http://schemas.microsoft.com/office/2006/documentManagement/types"/>
    <ds:schemaRef ds:uri="http://schemas.openxmlformats.org/package/2006/metadata/core-properties"/>
    <ds:schemaRef ds:uri="4FD2DD6E-41AC-4D3A-A8B5-1111DEEF208D"/>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C5499A15-F71D-4334-99D5-E0327F9A4F9A}">
  <ds:schemaRefs>
    <ds:schemaRef ds:uri="http://schemas.microsoft.com/office/2006/metadata/longProperties"/>
  </ds:schemaRefs>
</ds:datastoreItem>
</file>

<file path=customXml/itemProps3.xml><?xml version="1.0" encoding="utf-8"?>
<ds:datastoreItem xmlns:ds="http://schemas.openxmlformats.org/officeDocument/2006/customXml" ds:itemID="{219CAE25-59D9-4309-AAB3-DCD06BA0B5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FD2DD6E-41AC-4D3A-A8B5-1111DEEF208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4.xml><?xml version="1.0" encoding="utf-8"?>
<ds:datastoreItem xmlns:ds="http://schemas.openxmlformats.org/officeDocument/2006/customXml" ds:itemID="{DFA3B0D6-F5B6-44C6-B76A-53597D10F9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2541</TotalTime>
  <Words>711</Words>
  <Application>Microsoft Office PowerPoint</Application>
  <PresentationFormat>Näytössä katseltava diaesitys (4:3)</PresentationFormat>
  <Paragraphs>77</Paragraphs>
  <Slides>12</Slides>
  <Notes>12</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12</vt:i4>
      </vt:variant>
    </vt:vector>
  </HeadingPairs>
  <TitlesOfParts>
    <vt:vector size="18" baseType="lpstr">
      <vt:lpstr>ＭＳ Ｐゴシック</vt:lpstr>
      <vt:lpstr>ＭＳ Ｐゴシック</vt:lpstr>
      <vt:lpstr>Geneva</vt:lpstr>
      <vt:lpstr>Lucida Grande</vt:lpstr>
      <vt:lpstr>Verdana</vt:lpstr>
      <vt:lpstr>Blank Presentation</vt:lpstr>
      <vt:lpstr>PowerPoint-esitys</vt:lpstr>
      <vt:lpstr>Virittäytyminen aiheeseen</vt:lpstr>
      <vt:lpstr>Empirismi</vt:lpstr>
      <vt:lpstr>Kantin tietoteoria</vt:lpstr>
      <vt:lpstr>Tiedon lajit</vt:lpstr>
      <vt:lpstr>Synteettinen a priori</vt:lpstr>
      <vt:lpstr>Deduktiivinen päättely</vt:lpstr>
      <vt:lpstr>Abduktiivinen päättely</vt:lpstr>
      <vt:lpstr>Skeptinen perinne</vt:lpstr>
      <vt:lpstr>Erehtyväisyys</vt:lpstr>
      <vt:lpstr>Toisen käden tieto</vt:lpstr>
      <vt:lpstr>Gettier-ongelmat</vt:lpstr>
    </vt:vector>
  </TitlesOfParts>
  <Company>Venla Koski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Venla Koski</dc:creator>
  <cp:lastModifiedBy>Pohjalainen Roosa</cp:lastModifiedBy>
  <cp:revision>78</cp:revision>
  <dcterms:created xsi:type="dcterms:W3CDTF">2010-04-19T08:09:13Z</dcterms:created>
  <dcterms:modified xsi:type="dcterms:W3CDTF">2017-09-20T13:11:09Z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OK Document</vt:lpwstr>
  </property>
</Properties>
</file>