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12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005" autoAdjust="0"/>
    <p:restoredTop sz="94621" autoAdjust="0"/>
  </p:normalViewPr>
  <p:slideViewPr>
    <p:cSldViewPr>
      <p:cViewPr>
        <p:scale>
          <a:sx n="75" d="100"/>
          <a:sy n="75" d="100"/>
        </p:scale>
        <p:origin x="-2664" y="-864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67432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2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616548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3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258217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4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63751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5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807515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6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24668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dirty="0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7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bg1"/>
                </a:solidFill>
                <a:latin typeface="Verdana" pitchFamily="34" charset="0"/>
              </a:rPr>
              <a:t>Idea 4</a:t>
            </a:r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dirty="0" err="1"/>
              <a:t>Click</a:t>
            </a:r>
            <a:r>
              <a:rPr lang="fi-FI" altLang="fi-FI" dirty="0"/>
              <a:t> to </a:t>
            </a:r>
            <a:r>
              <a:rPr lang="fi-FI" altLang="fi-FI" dirty="0" err="1"/>
              <a:t>edit</a:t>
            </a:r>
            <a:r>
              <a:rPr lang="fi-FI" altLang="fi-FI" dirty="0"/>
              <a:t> Master </a:t>
            </a:r>
            <a:r>
              <a:rPr lang="fi-FI" altLang="fi-FI" dirty="0" err="1"/>
              <a:t>title</a:t>
            </a:r>
            <a:r>
              <a:rPr lang="fi-FI" altLang="fi-FI" dirty="0"/>
              <a:t> </a:t>
            </a:r>
            <a:r>
              <a:rPr lang="fi-FI" altLang="fi-FI" dirty="0" err="1"/>
              <a:t>style</a:t>
            </a:r>
            <a:endParaRPr lang="fi-FI" altLang="fi-FI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text styles</a:t>
            </a:r>
          </a:p>
          <a:p>
            <a:pPr lvl="1"/>
            <a:r>
              <a:rPr lang="fi-FI" altLang="fi-FI"/>
              <a:t>Second level</a:t>
            </a:r>
          </a:p>
          <a:p>
            <a:pPr lvl="2"/>
            <a:r>
              <a:rPr lang="fi-FI" altLang="fi-FI"/>
              <a:t>Third level</a:t>
            </a:r>
          </a:p>
          <a:p>
            <a:pPr lvl="3"/>
            <a:r>
              <a:rPr lang="fi-FI" altLang="fi-FI"/>
              <a:t>Fourth level</a:t>
            </a:r>
          </a:p>
          <a:p>
            <a:pPr lvl="4"/>
            <a:r>
              <a:rPr lang="fi-FI" altLang="fi-FI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accent1"/>
                </a:solidFill>
                <a:latin typeface="Verdana" pitchFamily="34" charset="0"/>
              </a:rPr>
              <a:t>Idea 04 – Tieto,</a:t>
            </a:r>
            <a:r>
              <a:rPr lang="fi-FI" altLang="fi-FI" sz="1200" i="0" baseline="0" dirty="0">
                <a:solidFill>
                  <a:schemeClr val="accent1"/>
                </a:solidFill>
                <a:latin typeface="Verdana" pitchFamily="34" charset="0"/>
              </a:rPr>
              <a:t> tiede ja todellisuus</a:t>
            </a:r>
            <a:endParaRPr lang="fi-FI" altLang="fi-FI" sz="1200" i="0" dirty="0">
              <a:solidFill>
                <a:schemeClr val="accent1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1" y="1981200"/>
            <a:ext cx="36891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14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accent1"/>
                </a:solidFill>
              </a:rPr>
              <a:t>Tieteenteon ytimessä</a:t>
            </a: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Tieteellisen tiedon tuntomerkit</a:t>
            </a:r>
            <a:endParaRPr lang="fi-FI" altLang="fi-FI" dirty="0"/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Tiede on järjestelmällinen menetelmä, joka tutkii todellisuutta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Tieteet voidaan jakaa ihmistieteisiin ja luonnontieteisiin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Tieteellisen tiedon ihanteita: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* objektiivisuus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* kriittisyys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* edistyvyys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* </a:t>
            </a:r>
            <a:r>
              <a:rPr lang="fi-FI" dirty="0" smtClean="0"/>
              <a:t>julkisuus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* autonomisuus</a:t>
            </a: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err="1" smtClean="0"/>
              <a:t>Hypoteettis</a:t>
            </a:r>
            <a:r>
              <a:rPr lang="fi-FI" altLang="fi-FI" dirty="0" smtClean="0"/>
              <a:t>-deduktiivinen </a:t>
            </a:r>
            <a:r>
              <a:rPr lang="fi-FI" altLang="fi-FI" dirty="0"/>
              <a:t>menetelmä</a:t>
            </a:r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Tieteenteon keskiössä on </a:t>
            </a:r>
            <a:r>
              <a:rPr lang="fi-FI" dirty="0" err="1"/>
              <a:t>hypoteettis</a:t>
            </a:r>
            <a:r>
              <a:rPr lang="fi-FI" dirty="0"/>
              <a:t>-deduktiivinen menetelmä.</a:t>
            </a:r>
          </a:p>
          <a:p>
            <a:r>
              <a:rPr lang="fi-FI" dirty="0" smtClean="0"/>
              <a:t>hypoteesi</a:t>
            </a:r>
            <a:endParaRPr lang="fi-FI" dirty="0"/>
          </a:p>
          <a:p>
            <a:pPr lvl="1"/>
            <a:r>
              <a:rPr lang="fi-FI" dirty="0"/>
              <a:t>Ensimmäinen askel tieteen tekemisessä.</a:t>
            </a:r>
          </a:p>
          <a:p>
            <a:pPr lvl="1"/>
            <a:r>
              <a:rPr lang="fi-FI" dirty="0" smtClean="0"/>
              <a:t>Olettamus</a:t>
            </a:r>
            <a:r>
              <a:rPr lang="fi-FI" dirty="0"/>
              <a:t>, jonka pätevyyttä </a:t>
            </a:r>
            <a:r>
              <a:rPr lang="fi-FI" dirty="0" smtClean="0"/>
              <a:t>tutkimuksessa </a:t>
            </a:r>
            <a:r>
              <a:rPr lang="fi-FI" dirty="0"/>
              <a:t>selvitetään.</a:t>
            </a:r>
          </a:p>
          <a:p>
            <a:r>
              <a:rPr lang="fi-FI" dirty="0" smtClean="0"/>
              <a:t>deduktio</a:t>
            </a:r>
            <a:endParaRPr lang="fi-FI" dirty="0"/>
          </a:p>
          <a:p>
            <a:pPr lvl="1"/>
            <a:r>
              <a:rPr lang="fi-FI" dirty="0" smtClean="0"/>
              <a:t>Mitä </a:t>
            </a:r>
            <a:r>
              <a:rPr lang="fi-FI" dirty="0"/>
              <a:t>seurauksia hypoteesin paikkansapitävyydellä olisi?</a:t>
            </a:r>
          </a:p>
          <a:p>
            <a:pPr lvl="1"/>
            <a:r>
              <a:rPr lang="fi-FI" dirty="0"/>
              <a:t>A</a:t>
            </a:r>
            <a:r>
              <a:rPr lang="fi-FI" dirty="0" smtClean="0"/>
              <a:t>uttaa </a:t>
            </a:r>
            <a:r>
              <a:rPr lang="fi-FI" dirty="0"/>
              <a:t>koettelemaan hypoteesin </a:t>
            </a:r>
            <a:r>
              <a:rPr lang="fi-FI" dirty="0" smtClean="0"/>
              <a:t>paikkansapitävyyttä.</a:t>
            </a:r>
            <a:endParaRPr lang="fi-FI" dirty="0"/>
          </a:p>
          <a:p>
            <a:r>
              <a:rPr lang="fi-FI" dirty="0"/>
              <a:t>koe</a:t>
            </a:r>
          </a:p>
          <a:p>
            <a:pPr lvl="1"/>
            <a:r>
              <a:rPr lang="fi-FI" dirty="0" smtClean="0"/>
              <a:t>Koeasetelman </a:t>
            </a:r>
            <a:r>
              <a:rPr lang="fi-FI" dirty="0"/>
              <a:t>avulla testataan </a:t>
            </a:r>
            <a:r>
              <a:rPr lang="fi-FI" dirty="0" smtClean="0"/>
              <a:t>hypoteesia.</a:t>
            </a:r>
            <a:endParaRPr lang="fi-FI" dirty="0"/>
          </a:p>
          <a:p>
            <a:r>
              <a:rPr lang="fi-FI" dirty="0"/>
              <a:t>tutkimustulos</a:t>
            </a:r>
          </a:p>
          <a:p>
            <a:pPr lvl="1"/>
            <a:r>
              <a:rPr lang="fi-FI" dirty="0" smtClean="0"/>
              <a:t>Hypoteesi </a:t>
            </a:r>
            <a:r>
              <a:rPr lang="fi-FI" dirty="0"/>
              <a:t>joko varmistuu (verifiointi) tai se hylätään (falsifiointi</a:t>
            </a:r>
            <a:r>
              <a:rPr lang="fi-FI" dirty="0" smtClean="0"/>
              <a:t>).</a:t>
            </a:r>
            <a:endParaRPr lang="fi-FI" dirty="0"/>
          </a:p>
          <a:p>
            <a:endParaRPr 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152290112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err="1" smtClean="0"/>
              <a:t>Demarkaatio</a:t>
            </a:r>
            <a:r>
              <a:rPr lang="fi-FI" altLang="fi-FI" dirty="0" smtClean="0"/>
              <a:t>-ongelma</a:t>
            </a:r>
            <a:endParaRPr lang="fi-FI" altLang="fi-FI" dirty="0"/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>
          <a:xfrm>
            <a:off x="685800" y="980728"/>
            <a:ext cx="7772400" cy="5115272"/>
          </a:xfrm>
        </p:spPr>
        <p:txBody>
          <a:bodyPr/>
          <a:lstStyle/>
          <a:p>
            <a:r>
              <a:rPr lang="fi-FI" dirty="0" err="1" smtClean="0"/>
              <a:t>Demarkaatio</a:t>
            </a:r>
            <a:r>
              <a:rPr lang="fi-FI" dirty="0" smtClean="0"/>
              <a:t>-ongelma: Miten vedetään raja </a:t>
            </a:r>
            <a:r>
              <a:rPr lang="fi-FI" dirty="0"/>
              <a:t>tieteen ja ei-tieteen </a:t>
            </a:r>
            <a:r>
              <a:rPr lang="fi-FI" dirty="0" smtClean="0"/>
              <a:t>välille?</a:t>
            </a:r>
            <a:endParaRPr lang="fi-FI" dirty="0"/>
          </a:p>
          <a:p>
            <a:r>
              <a:rPr lang="fi-FI" dirty="0" smtClean="0"/>
              <a:t>Näennäistiede, pseudotiede: Oppi</a:t>
            </a:r>
            <a:r>
              <a:rPr lang="fi-FI" dirty="0"/>
              <a:t>, joka vaikuttaa ulkoisesti </a:t>
            </a:r>
            <a:r>
              <a:rPr lang="fi-FI" dirty="0" smtClean="0"/>
              <a:t>tieteeltä mutta </a:t>
            </a:r>
            <a:r>
              <a:rPr lang="fi-FI" dirty="0"/>
              <a:t>ei </a:t>
            </a:r>
            <a:r>
              <a:rPr lang="fi-FI" dirty="0" smtClean="0"/>
              <a:t>täytä tieteellisen </a:t>
            </a:r>
            <a:r>
              <a:rPr lang="fi-FI" dirty="0"/>
              <a:t>tutkimuksen </a:t>
            </a:r>
            <a:r>
              <a:rPr lang="fi-FI" dirty="0" smtClean="0"/>
              <a:t>kriteereitä.</a:t>
            </a:r>
          </a:p>
          <a:p>
            <a:pPr lvl="1"/>
            <a:r>
              <a:rPr lang="fi-FI" dirty="0" smtClean="0"/>
              <a:t>esim</a:t>
            </a:r>
            <a:r>
              <a:rPr lang="fi-FI" dirty="0"/>
              <a:t>. astrologia ja </a:t>
            </a:r>
            <a:r>
              <a:rPr lang="fi-FI" dirty="0" smtClean="0"/>
              <a:t>grafologia</a:t>
            </a:r>
          </a:p>
          <a:p>
            <a:pPr lvl="1"/>
            <a:r>
              <a:rPr lang="fi-FI" dirty="0" smtClean="0"/>
              <a:t>Eroja tieteeseen: perustaa oppinsa jonkin auktoriteetin sanomisiin, ei muutu uusien löydösten myötä, ei ole avoin kritiikille, uudet löydökset pyritään sopeuttamaan osaksi vanhaa </a:t>
            </a:r>
            <a:r>
              <a:rPr lang="fi-FI" dirty="0" err="1" smtClean="0"/>
              <a:t>hypoteesiä</a:t>
            </a:r>
            <a:endParaRPr lang="fi-FI" dirty="0"/>
          </a:p>
          <a:p>
            <a:r>
              <a:rPr lang="fi-FI" dirty="0" smtClean="0"/>
              <a:t>Ei-tiede: Oppi</a:t>
            </a:r>
            <a:r>
              <a:rPr lang="fi-FI" dirty="0"/>
              <a:t>, joka ei pyri olemaan tieteellinen ja </a:t>
            </a:r>
            <a:r>
              <a:rPr lang="fi-FI" dirty="0" smtClean="0"/>
              <a:t>käsittelee kysymyksiä, </a:t>
            </a:r>
            <a:r>
              <a:rPr lang="fi-FI" dirty="0"/>
              <a:t>joita tiede ei </a:t>
            </a:r>
            <a:r>
              <a:rPr lang="fi-FI" dirty="0" smtClean="0"/>
              <a:t>käsittele.</a:t>
            </a:r>
          </a:p>
          <a:p>
            <a:pPr lvl="1"/>
            <a:r>
              <a:rPr lang="fi-FI" dirty="0" smtClean="0"/>
              <a:t>esim</a:t>
            </a:r>
            <a:r>
              <a:rPr lang="fi-FI" dirty="0"/>
              <a:t>. </a:t>
            </a:r>
            <a:r>
              <a:rPr lang="fi-FI" dirty="0" smtClean="0"/>
              <a:t>näkemys kuolemanjälkeisestä elämästä, jälleensyntymisestä </a:t>
            </a:r>
            <a:r>
              <a:rPr lang="fi-FI" dirty="0"/>
              <a:t>tai </a:t>
            </a:r>
            <a:r>
              <a:rPr lang="fi-FI" dirty="0" smtClean="0"/>
              <a:t>Jumalan </a:t>
            </a:r>
            <a:r>
              <a:rPr lang="fi-FI" dirty="0"/>
              <a:t>olemassaolosta</a:t>
            </a:r>
          </a:p>
          <a:p>
            <a:r>
              <a:rPr lang="fi-FI" dirty="0"/>
              <a:t>Tieteen ihanteet voidaan nähdä </a:t>
            </a:r>
            <a:r>
              <a:rPr lang="fi-FI" dirty="0" err="1"/>
              <a:t>demarkaatiokriteerinä</a:t>
            </a:r>
            <a:r>
              <a:rPr lang="fi-FI" dirty="0"/>
              <a:t> </a:t>
            </a:r>
            <a:r>
              <a:rPr lang="fi-FI" dirty="0" smtClean="0"/>
              <a:t>sille, </a:t>
            </a:r>
            <a:r>
              <a:rPr lang="fi-FI" dirty="0"/>
              <a:t>mikä on </a:t>
            </a:r>
            <a:r>
              <a:rPr lang="fi-FI" dirty="0" smtClean="0"/>
              <a:t>tiedettä.</a:t>
            </a:r>
            <a:endParaRPr lang="fi-FI" dirty="0"/>
          </a:p>
          <a:p>
            <a:endParaRPr 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177777830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Falsifiointi</a:t>
            </a:r>
            <a:endParaRPr lang="fi-FI" altLang="fi-FI" dirty="0"/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Karl </a:t>
            </a:r>
            <a:r>
              <a:rPr lang="fi-FI" dirty="0" err="1" smtClean="0"/>
              <a:t>Popper</a:t>
            </a:r>
            <a:r>
              <a:rPr lang="fi-FI" dirty="0" smtClean="0"/>
              <a:t>: Tieteen </a:t>
            </a:r>
            <a:r>
              <a:rPr lang="fi-FI" dirty="0"/>
              <a:t>pitää pyrkiä </a:t>
            </a:r>
            <a:r>
              <a:rPr lang="fi-FI" dirty="0" smtClean="0"/>
              <a:t>osoittamaan </a:t>
            </a:r>
            <a:r>
              <a:rPr lang="fi-FI" dirty="0"/>
              <a:t>hypoteesit ja teoriat </a:t>
            </a:r>
            <a:r>
              <a:rPr lang="fi-FI" dirty="0" smtClean="0"/>
              <a:t>vääriksi, </a:t>
            </a:r>
            <a:r>
              <a:rPr lang="fi-FI" dirty="0"/>
              <a:t>ei </a:t>
            </a:r>
            <a:r>
              <a:rPr lang="fi-FI" dirty="0" smtClean="0"/>
              <a:t>oikeiksi.</a:t>
            </a:r>
            <a:endParaRPr lang="fi-FI" dirty="0"/>
          </a:p>
          <a:p>
            <a:pPr marL="457200" lvl="1" indent="0">
              <a:buNone/>
            </a:pPr>
            <a:r>
              <a:rPr lang="fi-FI" sz="2000" dirty="0" smtClean="0">
                <a:sym typeface="Wingdings" panose="05000000000000000000" pitchFamily="2" charset="2"/>
              </a:rPr>
              <a:t> falsifiointi verifioimisen sijaan</a:t>
            </a:r>
            <a:endParaRPr lang="fi-FI" sz="2000" dirty="0"/>
          </a:p>
          <a:p>
            <a:r>
              <a:rPr lang="fi-FI" dirty="0" smtClean="0"/>
              <a:t>Hyvän </a:t>
            </a:r>
            <a:r>
              <a:rPr lang="fi-FI" dirty="0"/>
              <a:t>tieteellisen teorian merkki on korkea falsifioitavuus eli mahdollisuus tulla </a:t>
            </a:r>
            <a:r>
              <a:rPr lang="fi-FI" dirty="0" smtClean="0"/>
              <a:t>kumotuksi. Esim.:</a:t>
            </a:r>
            <a:endParaRPr lang="fi-FI" dirty="0"/>
          </a:p>
          <a:p>
            <a:pPr marL="457200" lvl="1" indent="0">
              <a:buNone/>
            </a:pPr>
            <a:r>
              <a:rPr lang="fi-FI" dirty="0"/>
              <a:t>1. Kaikki kulta laajenee, kun </a:t>
            </a:r>
            <a:r>
              <a:rPr lang="fi-FI" dirty="0" smtClean="0"/>
              <a:t>sitä </a:t>
            </a:r>
            <a:r>
              <a:rPr lang="fi-FI" dirty="0"/>
              <a:t>kuumentaa.</a:t>
            </a:r>
          </a:p>
          <a:p>
            <a:pPr marL="457200" lvl="1" indent="0">
              <a:buNone/>
            </a:pPr>
            <a:r>
              <a:rPr lang="fi-FI" dirty="0"/>
              <a:t>2. Kaikki metallit laajenevat, kun </a:t>
            </a:r>
            <a:r>
              <a:rPr lang="fi-FI" dirty="0" smtClean="0"/>
              <a:t>niitä kuumentaa.</a:t>
            </a:r>
            <a:endParaRPr lang="fi-FI" dirty="0"/>
          </a:p>
          <a:p>
            <a:pPr marL="400050" lvl="1" indent="0">
              <a:buNone/>
            </a:pPr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dirty="0" smtClean="0"/>
              <a:t>Väite 2 on </a:t>
            </a:r>
            <a:r>
              <a:rPr lang="fi-FI" dirty="0"/>
              <a:t>laajempi ja selitysvoimaisempi sekä helpommin falsifioitavissa </a:t>
            </a:r>
            <a:r>
              <a:rPr lang="fi-FI" dirty="0" smtClean="0"/>
              <a:t>oleva.</a:t>
            </a:r>
            <a:endParaRPr lang="fi-FI" dirty="0"/>
          </a:p>
          <a:p>
            <a:r>
              <a:rPr lang="fi-FI" dirty="0" smtClean="0"/>
              <a:t>Haaste on tietää, </a:t>
            </a:r>
            <a:r>
              <a:rPr lang="fi-FI" dirty="0"/>
              <a:t>milloin teoria on todistettu </a:t>
            </a:r>
            <a:r>
              <a:rPr lang="fi-FI" dirty="0" smtClean="0"/>
              <a:t>vääräksi.</a:t>
            </a:r>
            <a:endParaRPr lang="fi-FI" dirty="0"/>
          </a:p>
          <a:p>
            <a:pPr lvl="1"/>
            <a:r>
              <a:rPr lang="fi-FI" dirty="0"/>
              <a:t>T</a:t>
            </a:r>
            <a:r>
              <a:rPr lang="fi-FI" dirty="0" smtClean="0"/>
              <a:t>eoria </a:t>
            </a:r>
            <a:r>
              <a:rPr lang="fi-FI" dirty="0"/>
              <a:t>koostuu useista hypoteeseista, ennusteista ja oletuksista, joten on hankala </a:t>
            </a:r>
            <a:r>
              <a:rPr lang="fi-FI" dirty="0" smtClean="0"/>
              <a:t>tietää, </a:t>
            </a:r>
            <a:r>
              <a:rPr lang="fi-FI" dirty="0"/>
              <a:t>miten yhden teorian osan kumoutuminen vaikuttaa koko teorian </a:t>
            </a:r>
            <a:r>
              <a:rPr lang="fi-FI" dirty="0" smtClean="0"/>
              <a:t>paikkansapitävyyteen.</a:t>
            </a:r>
            <a:endParaRPr lang="fi-FI" dirty="0"/>
          </a:p>
          <a:p>
            <a:endParaRPr 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282350227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Havainnon teoriapitoisuus</a:t>
            </a:r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Voimmeko koskaan havaita todellisuutta sinänsä?</a:t>
            </a:r>
          </a:p>
          <a:p>
            <a:r>
              <a:rPr lang="fi-FI" dirty="0" smtClean="0"/>
              <a:t>Empiristit:</a:t>
            </a:r>
            <a:r>
              <a:rPr lang="fi-FI" dirty="0"/>
              <a:t> </a:t>
            </a:r>
            <a:endParaRPr lang="fi-FI" dirty="0" smtClean="0"/>
          </a:p>
          <a:p>
            <a:pPr lvl="1"/>
            <a:r>
              <a:rPr lang="fi-FI" dirty="0" smtClean="0"/>
              <a:t>Puhdas </a:t>
            </a:r>
            <a:r>
              <a:rPr lang="fi-FI" dirty="0"/>
              <a:t>havainto on </a:t>
            </a:r>
            <a:r>
              <a:rPr lang="fi-FI" dirty="0" smtClean="0"/>
              <a:t>mahdollista.</a:t>
            </a:r>
            <a:endParaRPr lang="fi-FI" dirty="0"/>
          </a:p>
          <a:p>
            <a:pPr lvl="1"/>
            <a:r>
              <a:rPr lang="fi-FI" dirty="0"/>
              <a:t>A</a:t>
            </a:r>
            <a:r>
              <a:rPr lang="fi-FI" dirty="0" smtClean="0"/>
              <a:t>lamme rakentaa </a:t>
            </a:r>
            <a:r>
              <a:rPr lang="fi-FI" dirty="0"/>
              <a:t>teoreettisia käsitteitä kokemustemme </a:t>
            </a:r>
            <a:r>
              <a:rPr lang="fi-FI" dirty="0" smtClean="0"/>
              <a:t>pohjalta.</a:t>
            </a:r>
            <a:endParaRPr lang="fi-FI" dirty="0"/>
          </a:p>
          <a:p>
            <a:r>
              <a:rPr lang="fi-FI" dirty="0"/>
              <a:t>Kantin </a:t>
            </a:r>
            <a:r>
              <a:rPr lang="fi-FI" dirty="0" smtClean="0"/>
              <a:t>tietoteoria </a:t>
            </a:r>
            <a:r>
              <a:rPr lang="fi-FI" dirty="0"/>
              <a:t>taas sanoo, että kokemuksemme ja mielenrakenteemme vaikuttavat aina </a:t>
            </a:r>
            <a:r>
              <a:rPr lang="fi-FI" dirty="0" smtClean="0"/>
              <a:t>havaintoomme </a:t>
            </a:r>
            <a:r>
              <a:rPr lang="fi-FI" dirty="0"/>
              <a:t>ja puhdasta havaintoa ei ole mahdollista </a:t>
            </a:r>
            <a:r>
              <a:rPr lang="fi-FI" dirty="0" smtClean="0"/>
              <a:t>tehdä.</a:t>
            </a:r>
            <a:endParaRPr lang="fi-FI" dirty="0"/>
          </a:p>
          <a:p>
            <a:r>
              <a:rPr lang="fi-FI" dirty="0"/>
              <a:t>Havainnon </a:t>
            </a:r>
            <a:r>
              <a:rPr lang="fi-FI" dirty="0" smtClean="0"/>
              <a:t>teoriapitoisuus: Havainnot </a:t>
            </a:r>
            <a:r>
              <a:rPr lang="fi-FI" dirty="0"/>
              <a:t>ovat aina riippuvaisia teoreettisista </a:t>
            </a:r>
            <a:r>
              <a:rPr lang="fi-FI" dirty="0" smtClean="0"/>
              <a:t>käsitteistä.</a:t>
            </a:r>
          </a:p>
          <a:p>
            <a:pPr lvl="1"/>
            <a:r>
              <a:rPr lang="fi-FI" dirty="0"/>
              <a:t>E</a:t>
            </a:r>
            <a:r>
              <a:rPr lang="fi-FI" dirty="0" smtClean="0"/>
              <a:t>sim</a:t>
            </a:r>
            <a:r>
              <a:rPr lang="fi-FI" dirty="0"/>
              <a:t>. elektronin havaitseminen </a:t>
            </a:r>
            <a:r>
              <a:rPr lang="fi-FI" dirty="0" smtClean="0"/>
              <a:t>edellyttää sitä koskevan </a:t>
            </a:r>
            <a:r>
              <a:rPr lang="fi-FI" dirty="0"/>
              <a:t>teorian </a:t>
            </a:r>
            <a:r>
              <a:rPr lang="fi-FI" dirty="0" smtClean="0"/>
              <a:t>tuntemista.</a:t>
            </a:r>
            <a:endParaRPr 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283900505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Company xmlns="4FD2DD6E-41AC-4D3A-A8B5-1111DEEF208D">Kustannusosakeyhtiö Otava</OkCompany>
    <OkOwner xmlns="4FD2DD6E-41AC-4D3A-A8B5-1111DEEF208D">
      <UserInfo>
        <DisplayName/>
        <AccountId xsi:nil="true"/>
        <AccountType/>
      </UserInfo>
    </OkOwner>
    <OkValidityDate xmlns="4FD2DD6E-41AC-4D3A-A8B5-1111DEEF208D" xsi:nil="true"/>
    <OkDocType xmlns="4FD2DD6E-41AC-4D3A-A8B5-1111DEEF208D">Ohje</OkDocType>
    <OkConfidentiality xmlns="4FD2DD6E-41AC-4D3A-A8B5-1111DEEF208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OK Document" ma:contentTypeID="0x010100FC3EBCEAA53E4A179721051A77971EF800AAC8923946DE4543ABAAAD8F04236D7C" ma:contentTypeVersion="1" ma:contentTypeDescription="OK-dokumentti" ma:contentTypeScope="" ma:versionID="9c8ab2158da96c2c1f3913b449ad68f9">
  <xsd:schema xmlns:xsd="http://www.w3.org/2001/XMLSchema" xmlns:p="http://schemas.microsoft.com/office/2006/metadata/properties" xmlns:ns2="4FD2DD6E-41AC-4D3A-A8B5-1111DEEF208D" targetNamespace="http://schemas.microsoft.com/office/2006/metadata/properties" ma:root="true" ma:fieldsID="e8ab5f083f152726e3993764ce023b45" ns2:_="">
    <xsd:import namespace="4FD2DD6E-41AC-4D3A-A8B5-1111DEEF208D"/>
    <xsd:element name="properties">
      <xsd:complexType>
        <xsd:sequence>
          <xsd:element name="documentManagement">
            <xsd:complexType>
              <xsd:all>
                <xsd:element ref="ns2:OkCompany" minOccurs="0"/>
                <xsd:element ref="ns2:OkDocType"/>
                <xsd:element ref="ns2:OkValidityDate" minOccurs="0"/>
                <xsd:element ref="ns2:OkConfidentiality" minOccurs="0"/>
                <xsd:element ref="ns2:Ok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FD2DD6E-41AC-4D3A-A8B5-1111DEEF208D" elementFormDefault="qualified">
    <xsd:import namespace="http://schemas.microsoft.com/office/2006/documentManagement/types"/>
    <xsd:element name="OkCompany" ma:index="8" nillable="true" ma:displayName="Yhtiö" ma:format="Dropdown" ma:internalName="OkCompany">
      <xsd:simpleType>
        <xsd:restriction base="dms:Choice">
          <xsd:enumeration value="Otavamedia Oy"/>
          <xsd:enumeration value="Otava Oy"/>
          <xsd:enumeration value="Otavan Kirjapaino Oy"/>
          <xsd:enumeration value="Kustannusosakeyhtiö Otava"/>
          <xsd:enumeration value="Suomalainen Kirjakauppa Oy"/>
          <xsd:enumeration value="Like Kustannus Oy"/>
          <xsd:enumeration value="Suomen Kuvapalvelu Oy"/>
          <xsd:enumeration value="Suomen Golfpiste Oy"/>
          <xsd:enumeration value="NettiX Oy"/>
          <xsd:enumeration value="Deco Media Oy"/>
          <xsd:enumeration value="Kustannusosakeyhtiö Moreeni"/>
        </xsd:restriction>
      </xsd:simpleType>
    </xsd:element>
    <xsd:element name="OkDocType" ma:index="9" ma:displayName="Tyyppi" ma:default="Agenda" ma:format="Dropdown" ma:internalName="OkDoc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uunnitelma"/>
          <xsd:enumeration value="Tiedote"/>
        </xsd:restriction>
      </xsd:simpleType>
    </xsd:element>
    <xsd:element name="OkValidityDate" ma:index="10" nillable="true" ma:displayName="Voimassaoloaika" ma:format="DateOnly" ma:internalName="OkValidityDate">
      <xsd:simpleType>
        <xsd:restriction base="dms:DateTime"/>
      </xsd:simpleType>
    </xsd:element>
    <xsd:element name="OkConfidentiality" ma:index="11" nillable="true" ma:displayName="Luottamuksellisuus" ma:format="Dropdown" ma:internalName="OkConfidentiality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OkOwner" ma:index="12" nillable="true" ma:displayName="Omistaja" ma:list="UserInfo" ma:internalName="Ok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0C69D417-8C22-437C-8803-F9A9448B1813}">
  <ds:schemaRefs>
    <ds:schemaRef ds:uri="http://schemas.microsoft.com/office/2006/documentManagement/types"/>
    <ds:schemaRef ds:uri="http://purl.org/dc/terms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4FD2DD6E-41AC-4D3A-A8B5-1111DEEF208D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19CAE25-59D9-4309-AAB3-DCD06BA0B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2DD6E-41AC-4D3A-A8B5-1111DEEF208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2545</TotalTime>
  <Words>344</Words>
  <Application>Microsoft Office PowerPoint</Application>
  <PresentationFormat>Näytössä katseltava diaesitys (4:3)</PresentationFormat>
  <Paragraphs>55</Paragraphs>
  <Slides>6</Slides>
  <Notes>6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Blank Presentation</vt:lpstr>
      <vt:lpstr>PowerPoint-esitys</vt:lpstr>
      <vt:lpstr>Tieteellisen tiedon tuntomerkit</vt:lpstr>
      <vt:lpstr>Hypoteettis-deduktiivinen menetelmä</vt:lpstr>
      <vt:lpstr>Demarkaatio-ongelma</vt:lpstr>
      <vt:lpstr>Falsifiointi</vt:lpstr>
      <vt:lpstr>Havainnon teoriapitoisuus</vt:lpstr>
    </vt:vector>
  </TitlesOfParts>
  <Company>Venla Koski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Venla Koski</dc:creator>
  <cp:lastModifiedBy>oppilas</cp:lastModifiedBy>
  <cp:revision>79</cp:revision>
  <dcterms:created xsi:type="dcterms:W3CDTF">2010-04-19T08:09:13Z</dcterms:created>
  <dcterms:modified xsi:type="dcterms:W3CDTF">2019-09-10T07:35:38Z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</Properties>
</file>