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0"/>
  </p:notesMasterIdLst>
  <p:sldIdLst>
    <p:sldId id="256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005" autoAdjust="0"/>
    <p:restoredTop sz="94621" autoAdjust="0"/>
  </p:normalViewPr>
  <p:slideViewPr>
    <p:cSldViewPr>
      <p:cViewPr>
        <p:scale>
          <a:sx n="118" d="100"/>
          <a:sy n="118" d="100"/>
        </p:scale>
        <p:origin x="-1482" y="-48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7432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2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491517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3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421185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4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98642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dirty="0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7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bg1"/>
                </a:solidFill>
                <a:latin typeface="Verdana" pitchFamily="34" charset="0"/>
              </a:rPr>
              <a:t>Idea 4</a:t>
            </a:r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dirty="0" err="1"/>
              <a:t>Click</a:t>
            </a:r>
            <a:r>
              <a:rPr lang="fi-FI" altLang="fi-FI" dirty="0"/>
              <a:t> to </a:t>
            </a:r>
            <a:r>
              <a:rPr lang="fi-FI" altLang="fi-FI" dirty="0" err="1"/>
              <a:t>edit</a:t>
            </a:r>
            <a:r>
              <a:rPr lang="fi-FI" altLang="fi-FI" dirty="0"/>
              <a:t> Master </a:t>
            </a:r>
            <a:r>
              <a:rPr lang="fi-FI" altLang="fi-FI" dirty="0" err="1"/>
              <a:t>title</a:t>
            </a:r>
            <a:r>
              <a:rPr lang="fi-FI" altLang="fi-FI" dirty="0"/>
              <a:t> </a:t>
            </a:r>
            <a:r>
              <a:rPr lang="fi-FI" altLang="fi-FI" dirty="0" err="1"/>
              <a:t>style</a:t>
            </a:r>
            <a:endParaRPr lang="fi-FI" altLang="fi-FI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accent1"/>
                </a:solidFill>
                <a:latin typeface="Verdana" pitchFamily="34" charset="0"/>
              </a:rPr>
              <a:t>Idea 04 – Tieto,</a:t>
            </a:r>
            <a:r>
              <a:rPr lang="fi-FI" altLang="fi-FI" sz="1200" i="0" baseline="0" dirty="0">
                <a:solidFill>
                  <a:schemeClr val="accent1"/>
                </a:solidFill>
                <a:latin typeface="Verdana" pitchFamily="34" charset="0"/>
              </a:rPr>
              <a:t> tiede ja todellisuus</a:t>
            </a:r>
            <a:endParaRPr lang="fi-FI" altLang="fi-FI" sz="1200" i="0" dirty="0">
              <a:solidFill>
                <a:schemeClr val="accent1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1" y="1981200"/>
            <a:ext cx="412122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15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Tieteelliset vallankumoukset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Paradigma</a:t>
            </a:r>
            <a:endParaRPr lang="fi-FI" altLang="fi-FI" dirty="0"/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Paradigma on Thomas Kuhnin keskeinen käsite.</a:t>
            </a:r>
          </a:p>
          <a:p>
            <a:r>
              <a:rPr lang="fi-FI" dirty="0" smtClean="0"/>
              <a:t>paradigma: laaja yhtenäinen viitekehys</a:t>
            </a:r>
            <a:r>
              <a:rPr lang="fi-FI" dirty="0"/>
              <a:t>, jonka </a:t>
            </a:r>
            <a:r>
              <a:rPr lang="fi-FI" dirty="0" smtClean="0"/>
              <a:t>piirissä tieteellinen </a:t>
            </a:r>
            <a:r>
              <a:rPr lang="fi-FI" dirty="0"/>
              <a:t>tutkimus </a:t>
            </a:r>
            <a:r>
              <a:rPr lang="fi-FI" dirty="0" smtClean="0"/>
              <a:t>tehdään</a:t>
            </a:r>
          </a:p>
          <a:p>
            <a:pPr lvl="1"/>
            <a:r>
              <a:rPr lang="fi-FI" dirty="0" smtClean="0"/>
              <a:t>Paradigma sisältää teorioita </a:t>
            </a:r>
            <a:r>
              <a:rPr lang="fi-FI" dirty="0"/>
              <a:t>ja hypoteeseja, kaikki </a:t>
            </a:r>
            <a:r>
              <a:rPr lang="fi-FI" dirty="0" smtClean="0"/>
              <a:t>tärkeimmät käsitteet, työtavat, koeasetelmat </a:t>
            </a:r>
            <a:r>
              <a:rPr lang="fi-FI" dirty="0"/>
              <a:t>ja tulokset </a:t>
            </a:r>
            <a:r>
              <a:rPr lang="fi-FI" dirty="0" smtClean="0"/>
              <a:t>sekä taustalla </a:t>
            </a:r>
            <a:r>
              <a:rPr lang="fi-FI" dirty="0"/>
              <a:t>vaikuttavat metafyysiset </a:t>
            </a:r>
            <a:r>
              <a:rPr lang="fi-FI" dirty="0" smtClean="0"/>
              <a:t>käsitykset.</a:t>
            </a:r>
            <a:endParaRPr lang="fi-FI" dirty="0"/>
          </a:p>
          <a:p>
            <a:pPr lvl="1"/>
            <a:r>
              <a:rPr lang="fi-FI" dirty="0" smtClean="0"/>
              <a:t>Paradigma </a:t>
            </a:r>
            <a:r>
              <a:rPr lang="fi-FI" dirty="0"/>
              <a:t>on tieteen </a:t>
            </a:r>
            <a:r>
              <a:rPr lang="fi-FI" dirty="0" err="1" smtClean="0"/>
              <a:t>demarkaatiokriteeri</a:t>
            </a:r>
            <a:r>
              <a:rPr lang="fi-FI" dirty="0" smtClean="0"/>
              <a:t>.</a:t>
            </a:r>
            <a:endParaRPr lang="fi-FI" dirty="0"/>
          </a:p>
          <a:p>
            <a:r>
              <a:rPr lang="fi-FI" dirty="0"/>
              <a:t>e</a:t>
            </a:r>
            <a:r>
              <a:rPr lang="fi-FI" dirty="0" smtClean="0"/>
              <a:t>sitiede: oppiala</a:t>
            </a:r>
            <a:r>
              <a:rPr lang="fi-FI" dirty="0"/>
              <a:t>, jolla ei ole </a:t>
            </a:r>
            <a:r>
              <a:rPr lang="fi-FI" dirty="0" smtClean="0"/>
              <a:t>vielä paradigmaa</a:t>
            </a:r>
            <a:endParaRPr lang="fi-FI" dirty="0"/>
          </a:p>
          <a:p>
            <a:r>
              <a:rPr lang="fi-FI" dirty="0"/>
              <a:t>n</a:t>
            </a:r>
            <a:r>
              <a:rPr lang="fi-FI" dirty="0" smtClean="0"/>
              <a:t>ormaalitiede: tiede</a:t>
            </a:r>
            <a:r>
              <a:rPr lang="fi-FI" dirty="0"/>
              <a:t>, jonka tutkimus on paradigman </a:t>
            </a:r>
            <a:r>
              <a:rPr lang="fi-FI" dirty="0" smtClean="0"/>
              <a:t>ohjaamaa</a:t>
            </a:r>
          </a:p>
          <a:p>
            <a:pPr lvl="1"/>
            <a:r>
              <a:rPr lang="fi-FI" dirty="0" smtClean="0"/>
              <a:t>Tutkijoiden keräämä tieto </a:t>
            </a:r>
            <a:r>
              <a:rPr lang="fi-FI" dirty="0"/>
              <a:t>kasvaa kumulatiivisesti, </a:t>
            </a:r>
            <a:r>
              <a:rPr lang="fi-FI" dirty="0" smtClean="0"/>
              <a:t>eikä paradigman paikkansapitävyyttä kyseenalaisteta.</a:t>
            </a:r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155658620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Tieteen </a:t>
            </a:r>
            <a:r>
              <a:rPr lang="fi-FI" altLang="fi-FI" dirty="0" smtClean="0"/>
              <a:t>kehitys</a:t>
            </a:r>
            <a:endParaRPr lang="fi-FI" altLang="fi-FI" dirty="0"/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anomalia: poikkeavuus</a:t>
            </a:r>
            <a:r>
              <a:rPr lang="fi-FI" dirty="0"/>
              <a:t>, jota paradigma ei kykene </a:t>
            </a:r>
            <a:r>
              <a:rPr lang="fi-FI" dirty="0" smtClean="0"/>
              <a:t>selittämään tai </a:t>
            </a:r>
            <a:r>
              <a:rPr lang="fi-FI" dirty="0"/>
              <a:t>ennustamaan</a:t>
            </a:r>
          </a:p>
          <a:p>
            <a:r>
              <a:rPr lang="fi-FI" dirty="0" smtClean="0"/>
              <a:t>tieteellinen vallankumous: teorian </a:t>
            </a:r>
            <a:r>
              <a:rPr lang="fi-FI" dirty="0"/>
              <a:t>muodostamisen vaihe, jossa </a:t>
            </a:r>
            <a:r>
              <a:rPr lang="fi-FI" dirty="0" err="1"/>
              <a:t>tiettyyn</a:t>
            </a:r>
            <a:r>
              <a:rPr lang="fi-FI" dirty="0"/>
              <a:t> paradigmaan liittyy </a:t>
            </a:r>
            <a:r>
              <a:rPr lang="fi-FI" dirty="0" smtClean="0"/>
              <a:t>yhä useampia </a:t>
            </a:r>
            <a:r>
              <a:rPr lang="fi-FI" dirty="0"/>
              <a:t>anomalioita ja </a:t>
            </a:r>
            <a:r>
              <a:rPr lang="fi-FI" dirty="0" smtClean="0"/>
              <a:t>sitä kyseenalaistetaan aktiivisesti</a:t>
            </a:r>
          </a:p>
          <a:p>
            <a:pPr lvl="1"/>
            <a:r>
              <a:rPr lang="fi-FI" dirty="0" smtClean="0"/>
              <a:t>Tieteellisessä </a:t>
            </a:r>
            <a:r>
              <a:rPr lang="fi-FI" dirty="0"/>
              <a:t>vallankumouksessa paradigma </a:t>
            </a:r>
            <a:r>
              <a:rPr lang="fi-FI" dirty="0" smtClean="0"/>
              <a:t>vaihtuu.</a:t>
            </a:r>
            <a:endParaRPr lang="fi-FI" dirty="0"/>
          </a:p>
          <a:p>
            <a:r>
              <a:rPr lang="fi-FI" dirty="0"/>
              <a:t>Kuhnin näkemyksen mukaan tiede etenee </a:t>
            </a:r>
            <a:r>
              <a:rPr lang="fi-FI" dirty="0" smtClean="0"/>
              <a:t>hyppäyksittäin paradigmasta </a:t>
            </a:r>
            <a:r>
              <a:rPr lang="fi-FI" dirty="0"/>
              <a:t>toiseen </a:t>
            </a:r>
            <a:r>
              <a:rPr lang="fi-FI" dirty="0" smtClean="0"/>
              <a:t>eikä näin ollen </a:t>
            </a:r>
            <a:r>
              <a:rPr lang="fi-FI" dirty="0"/>
              <a:t>voida sanoa, </a:t>
            </a:r>
            <a:r>
              <a:rPr lang="fi-FI" dirty="0" smtClean="0"/>
              <a:t>että tiede </a:t>
            </a:r>
            <a:r>
              <a:rPr lang="fi-FI" dirty="0"/>
              <a:t>etenisi kohti </a:t>
            </a:r>
            <a:r>
              <a:rPr lang="fi-FI" dirty="0" smtClean="0"/>
              <a:t>totuutta.</a:t>
            </a:r>
            <a:endParaRPr lang="fi-FI" dirty="0"/>
          </a:p>
          <a:p>
            <a:pPr lvl="1"/>
            <a:r>
              <a:rPr lang="fi-FI" dirty="0"/>
              <a:t>vrt. evoluutio</a:t>
            </a:r>
          </a:p>
          <a:p>
            <a:r>
              <a:rPr lang="fi-FI" dirty="0"/>
              <a:t>y</a:t>
            </a:r>
            <a:r>
              <a:rPr lang="fi-FI" dirty="0" smtClean="0"/>
              <a:t>hteismitattomuus: kahta </a:t>
            </a:r>
            <a:r>
              <a:rPr lang="fi-FI" dirty="0"/>
              <a:t>paradigmaa ei voi verrata </a:t>
            </a:r>
            <a:r>
              <a:rPr lang="fi-FI" dirty="0" smtClean="0"/>
              <a:t>keskenään, sillä niillä ei ole yhteistä viitekehystä tai mittaa</a:t>
            </a:r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369744569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Paradigman valitseminen</a:t>
            </a:r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Tieteellisen </a:t>
            </a:r>
            <a:r>
              <a:rPr lang="fi-FI" dirty="0"/>
              <a:t>vallankumouksen aikana </a:t>
            </a:r>
            <a:r>
              <a:rPr lang="fi-FI" dirty="0" smtClean="0"/>
              <a:t>valitaan uusi paradigma.</a:t>
            </a:r>
          </a:p>
          <a:p>
            <a:r>
              <a:rPr lang="fi-FI" dirty="0" smtClean="0"/>
              <a:t>Paradigman </a:t>
            </a:r>
            <a:r>
              <a:rPr lang="fi-FI" dirty="0"/>
              <a:t>valintaan </a:t>
            </a:r>
            <a:r>
              <a:rPr lang="fi-FI" dirty="0" smtClean="0"/>
              <a:t>vaikuttavat </a:t>
            </a:r>
            <a:r>
              <a:rPr lang="fi-FI" dirty="0"/>
              <a:t>monet </a:t>
            </a:r>
            <a:r>
              <a:rPr lang="fi-FI" dirty="0" smtClean="0"/>
              <a:t>tekijät:</a:t>
            </a:r>
            <a:endParaRPr lang="fi-FI" dirty="0"/>
          </a:p>
          <a:p>
            <a:pPr lvl="1"/>
            <a:r>
              <a:rPr lang="fi-FI" dirty="0"/>
              <a:t>eri teorioiden selitysvoima</a:t>
            </a:r>
            <a:endParaRPr lang="fi-FI" sz="2000" dirty="0"/>
          </a:p>
          <a:p>
            <a:pPr lvl="1"/>
            <a:r>
              <a:rPr lang="fi-FI" dirty="0"/>
              <a:t>sosiaaliset ja poliittisen </a:t>
            </a:r>
            <a:r>
              <a:rPr lang="fi-FI" dirty="0" smtClean="0"/>
              <a:t>tekijät, kuten tieteilijöiden </a:t>
            </a:r>
            <a:r>
              <a:rPr lang="fi-FI" dirty="0"/>
              <a:t>tunnettuus, suosio ja suhteet muihin </a:t>
            </a:r>
            <a:r>
              <a:rPr lang="fi-FI" dirty="0" smtClean="0"/>
              <a:t>tieteilijöihin</a:t>
            </a:r>
            <a:r>
              <a:rPr lang="fi-FI" dirty="0"/>
              <a:t>, yliopistoihin sekä </a:t>
            </a:r>
            <a:r>
              <a:rPr lang="fi-FI" dirty="0" smtClean="0"/>
              <a:t>rahoittajiin</a:t>
            </a:r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41963831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69D417-8C22-437C-8803-F9A9448B1813}">
  <ds:schemaRefs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4FD2DD6E-41AC-4D3A-A8B5-1111DEEF208D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2542</TotalTime>
  <Words>194</Words>
  <Application>Microsoft Office PowerPoint</Application>
  <PresentationFormat>Näytössä katseltava diaesitys (4:3)</PresentationFormat>
  <Paragraphs>27</Paragraphs>
  <Slides>4</Slides>
  <Notes>4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Blank Presentation</vt:lpstr>
      <vt:lpstr>PowerPoint-esitys</vt:lpstr>
      <vt:lpstr>Paradigma</vt:lpstr>
      <vt:lpstr>Tieteen kehitys</vt:lpstr>
      <vt:lpstr>Paradigman valitseminen</vt:lpstr>
    </vt:vector>
  </TitlesOfParts>
  <Company>Venla Koski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oppilas</cp:lastModifiedBy>
  <cp:revision>74</cp:revision>
  <dcterms:created xsi:type="dcterms:W3CDTF">2010-04-19T08:09:13Z</dcterms:created>
  <dcterms:modified xsi:type="dcterms:W3CDTF">2019-09-10T07:46:30Z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