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60" r:id="rId7"/>
    <p:sldId id="261" r:id="rId8"/>
    <p:sldId id="257" r:id="rId9"/>
    <p:sldId id="262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>
      <p:cViewPr>
        <p:scale>
          <a:sx n="78" d="100"/>
          <a:sy n="78" d="100"/>
        </p:scale>
        <p:origin x="-1128" y="-4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293381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smtClean="0">
                <a:solidFill>
                  <a:schemeClr val="accent1"/>
                </a:solidFill>
              </a:rPr>
              <a:t>Mitä etiikka on?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Virittäytyminen aiheeseen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Mitä tulee mieleen sanasta etiikka? Entä moraali?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/>
              <a:t>Miten etiikka liittyy filosofiaan? Jos olet opiskellut etiikkaa esimerkiksi uskonnon tai ET:n tunnilla, luuletko että filosofiassa käsitellään samoja aiheita?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/>
              <a:t>Miten tärkeää etiikan opettaminen on koulussa? Keskustelkaa aiheesta koko luokan kesken.</a:t>
            </a:r>
          </a:p>
          <a:p>
            <a:pPr marL="457200" indent="-457200">
              <a:buFontTx/>
              <a:buAutoNum type="arabicParenR"/>
              <a:defRPr/>
            </a:pPr>
            <a:endParaRPr lang="fi-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Mitä etiikka on?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b="1" dirty="0"/>
              <a:t>Moraali</a:t>
            </a:r>
            <a:r>
              <a:rPr lang="fi-FI" altLang="fi-FI" dirty="0"/>
              <a:t>: ihmisen tai ihmisryhmän käsitys hyvästä tai pahasta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b="1" dirty="0"/>
              <a:t>Etiikka: </a:t>
            </a:r>
            <a:r>
              <a:rPr lang="fi-FI" altLang="fi-FI" dirty="0"/>
              <a:t>filosofian osa-alue, joka tutkii ja pohtii moraalia</a:t>
            </a:r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Moraalisia pulmia esiintyy arkielämässä, esimerkiksi:</a:t>
            </a:r>
          </a:p>
          <a:p>
            <a:pPr lvl="1" eaLnBrk="1" hangingPunct="1">
              <a:defRPr/>
            </a:pPr>
            <a:r>
              <a:rPr lang="fi-FI" altLang="fi-FI" dirty="0"/>
              <a:t>Onko valehtelu aina väärin?</a:t>
            </a:r>
          </a:p>
          <a:p>
            <a:pPr lvl="1" eaLnBrk="1" hangingPunct="1">
              <a:defRPr/>
            </a:pPr>
            <a:r>
              <a:rPr lang="fi-FI" altLang="fi-FI" dirty="0"/>
              <a:t>Onko eettisesti kestävämpää syödä kasvis- vai liharuokaa?</a:t>
            </a:r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… niitä esiintyy myös yhteiskunnassa, esimerkiksi:</a:t>
            </a:r>
          </a:p>
          <a:p>
            <a:pPr lvl="1" eaLnBrk="1" hangingPunct="1">
              <a:defRPr/>
            </a:pPr>
            <a:r>
              <a:rPr lang="fi-FI" altLang="fi-FI" dirty="0"/>
              <a:t>Missä menevät sananvapauden rajat?</a:t>
            </a:r>
          </a:p>
          <a:p>
            <a:pPr lvl="1" eaLnBrk="1" hangingPunct="1">
              <a:defRPr/>
            </a:pPr>
            <a:r>
              <a:rPr lang="fi-FI" altLang="fi-FI" dirty="0"/>
              <a:t>Pitääkö yhteiskunnan huolehtia hädänalaisista ihmisistä?</a:t>
            </a:r>
          </a:p>
          <a:p>
            <a:pPr eaLnBrk="1" hangingPunct="1"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6432904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Etiikan käsitteitä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b="1" dirty="0"/>
              <a:t>Arvot</a:t>
            </a:r>
            <a:r>
              <a:rPr lang="fi-FI" altLang="fi-FI" dirty="0"/>
              <a:t>: </a:t>
            </a:r>
            <a:r>
              <a:rPr lang="fi-FI" altLang="fi-FI" dirty="0" smtClean="0"/>
              <a:t>Mikä </a:t>
            </a:r>
            <a:r>
              <a:rPr lang="fi-FI" altLang="fi-FI" dirty="0"/>
              <a:t>on hyvää ja tavoittelemisen arvoista? Esim. ystävyys tai itsensä toteuttaminen</a:t>
            </a:r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lvl="1" eaLnBrk="1" hangingPunct="1">
              <a:defRPr/>
            </a:pPr>
            <a:r>
              <a:rPr lang="fi-FI" altLang="fi-FI" b="1" dirty="0"/>
              <a:t>Välinearvot:</a:t>
            </a:r>
            <a:r>
              <a:rPr lang="fi-FI" altLang="fi-FI" dirty="0"/>
              <a:t> arvoja, joiden avulla saavutetaan muita arvoja, esim. </a:t>
            </a:r>
            <a:r>
              <a:rPr lang="fi-FI" altLang="fi-FI" dirty="0" smtClean="0"/>
              <a:t>opiskelu</a:t>
            </a:r>
            <a:endParaRPr lang="fi-FI" altLang="fi-FI" dirty="0"/>
          </a:p>
          <a:p>
            <a:pPr lvl="1" eaLnBrk="1" hangingPunct="1">
              <a:defRPr/>
            </a:pPr>
            <a:r>
              <a:rPr lang="fi-FI" altLang="fi-FI" b="1" dirty="0"/>
              <a:t>Itseisarvot: </a:t>
            </a:r>
            <a:r>
              <a:rPr lang="fi-FI" altLang="fi-FI" dirty="0"/>
              <a:t>perimmäisiä arvoja, joita tavoitellaan niiden itsensä vuoksi, esim. totuus, viisaus tai oikeudenmukaisuus</a:t>
            </a:r>
          </a:p>
          <a:p>
            <a:pPr marL="457200" lvl="1" indent="0" eaLnBrk="1" hangingPunct="1">
              <a:buNone/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b="1" dirty="0"/>
              <a:t>Normit:</a:t>
            </a:r>
            <a:r>
              <a:rPr lang="fi-FI" altLang="fi-FI" dirty="0"/>
              <a:t> yhteisöjen sääntöjä tai käskyjä, jotka suojelevat arvoja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Etiikan tärkeimmät osa-alueet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b="1" dirty="0"/>
              <a:t>Metaetiikka: </a:t>
            </a:r>
            <a:r>
              <a:rPr lang="fi-FI" altLang="fi-FI" dirty="0"/>
              <a:t>M</a:t>
            </a:r>
            <a:r>
              <a:rPr lang="fi-FI" altLang="fi-FI" dirty="0" smtClean="0"/>
              <a:t>itä </a:t>
            </a:r>
            <a:r>
              <a:rPr lang="fi-FI" altLang="fi-FI" dirty="0"/>
              <a:t>arvot ja moraaliset väitteet ovat? (kirjan jakso </a:t>
            </a:r>
            <a:r>
              <a:rPr lang="fi-FI" altLang="fi-FI" dirty="0" smtClean="0"/>
              <a:t>2)</a:t>
            </a:r>
            <a:endParaRPr lang="fi-FI" altLang="fi-FI" dirty="0"/>
          </a:p>
          <a:p>
            <a:pPr marL="0" indent="0" eaLnBrk="1" hangingPunct="1">
              <a:buNone/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b="1" dirty="0"/>
              <a:t>Normatiivinen etiikka: </a:t>
            </a:r>
            <a:r>
              <a:rPr lang="fi-FI" altLang="fi-FI" dirty="0"/>
              <a:t>M</a:t>
            </a:r>
            <a:r>
              <a:rPr lang="fi-FI" altLang="fi-FI" dirty="0" smtClean="0"/>
              <a:t>iten </a:t>
            </a:r>
            <a:r>
              <a:rPr lang="fi-FI" altLang="fi-FI" dirty="0"/>
              <a:t>pitäisi toimia? (kirjan jakso 2</a:t>
            </a:r>
            <a:r>
              <a:rPr lang="fi-FI" altLang="fi-FI" dirty="0" smtClean="0"/>
              <a:t>, </a:t>
            </a:r>
            <a:r>
              <a:rPr lang="fi-FI" altLang="fi-FI" dirty="0"/>
              <a:t>osittain myös 3</a:t>
            </a:r>
            <a:r>
              <a:rPr lang="fi-FI" altLang="fi-FI" dirty="0" smtClean="0"/>
              <a:t>)</a:t>
            </a:r>
            <a:endParaRPr lang="fi-FI" altLang="fi-FI" dirty="0"/>
          </a:p>
          <a:p>
            <a:pPr lvl="1" eaLnBrk="1" hangingPunct="1">
              <a:defRPr/>
            </a:pPr>
            <a:r>
              <a:rPr lang="fi-FI" altLang="fi-FI" dirty="0"/>
              <a:t>HUOM! Tämä on lähimpänä etiikan ”arkimerkitystä” ja myös tässä kirjassa laajimmin käsitelty </a:t>
            </a:r>
            <a:r>
              <a:rPr lang="fi-FI" altLang="fi-FI" dirty="0" smtClean="0"/>
              <a:t>aihepiiri.</a:t>
            </a:r>
            <a:endParaRPr lang="fi-FI" altLang="fi-FI" dirty="0"/>
          </a:p>
          <a:p>
            <a:pPr eaLnBrk="1" hangingPunct="1">
              <a:defRPr/>
            </a:pPr>
            <a:endParaRPr lang="fi-FI" altLang="fi-FI" b="1" dirty="0"/>
          </a:p>
          <a:p>
            <a:pPr eaLnBrk="1" hangingPunct="1">
              <a:defRPr/>
            </a:pPr>
            <a:r>
              <a:rPr lang="fi-FI" altLang="fi-FI" b="1" dirty="0"/>
              <a:t>Soveltava etiikka: </a:t>
            </a:r>
            <a:r>
              <a:rPr lang="fi-FI" altLang="fi-FI" dirty="0"/>
              <a:t>M</a:t>
            </a:r>
            <a:r>
              <a:rPr lang="fi-FI" altLang="fi-FI" dirty="0" smtClean="0"/>
              <a:t>iten </a:t>
            </a:r>
            <a:r>
              <a:rPr lang="fi-FI" altLang="fi-FI" dirty="0"/>
              <a:t>etiikkaa voidaan soveltaa konkreettisiin elämän ja yhteiskunnan ongelmiin? (kirjan jakso 4</a:t>
            </a:r>
            <a:r>
              <a:rPr lang="fi-FI" altLang="fi-FI" dirty="0" smtClean="0"/>
              <a:t>)</a:t>
            </a: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52839597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9D417-8C22-437C-8803-F9A9448B1813}">
  <ds:schemaRefs>
    <ds:schemaRef ds:uri="http://www.w3.org/XML/1998/namespace"/>
    <ds:schemaRef ds:uri="4FD2DD6E-41AC-4D3A-A8B5-1111DEEF208D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2363</TotalTime>
  <Words>244</Words>
  <Application>Microsoft Office PowerPoint</Application>
  <PresentationFormat>Näytössä katseltava diaesitys (4:3)</PresentationFormat>
  <Paragraphs>39</Paragraphs>
  <Slides>5</Slides>
  <Notes>4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Blank Presentation</vt:lpstr>
      <vt:lpstr>PowerPoint-esitys</vt:lpstr>
      <vt:lpstr>Virittäytyminen aiheeseen</vt:lpstr>
      <vt:lpstr>Mitä etiikka on?</vt:lpstr>
      <vt:lpstr>Etiikan käsitteitä</vt:lpstr>
      <vt:lpstr>Etiikan tärkeimmät osa-alueet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opiskelija</cp:lastModifiedBy>
  <cp:revision>60</cp:revision>
  <dcterms:created xsi:type="dcterms:W3CDTF">2010-04-19T08:09:13Z</dcterms:created>
  <dcterms:modified xsi:type="dcterms:W3CDTF">2020-08-12T11:11:55Z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