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52"/>
  </p:normalViewPr>
  <p:slideViewPr>
    <p:cSldViewPr snapToGrid="0" snapToObjects="1">
      <p:cViewPr varScale="1">
        <p:scale>
          <a:sx n="78" d="100"/>
          <a:sy n="78" d="100"/>
        </p:scale>
        <p:origin x="10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0B6C3-21E2-DE4C-A0AD-9BDD2EA92DF8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5B02A-1F7E-374D-9BB6-9D6A7B2EF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2965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68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388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104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832162E-5493-4DA9-AE69-36DE1DBA92BD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896173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CC2E85E-8D78-4180-BE5D-4B50E3412FE8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35156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AF4EC8C-7181-4B1B-B0DF-0DD1CDF00808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42362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6B3A5EF-C1D2-4581-80D5-D358B7777B3A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5321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CE5748C-DF45-44D1-921F-DFE524277A91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77040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3BD5DAC-1AF5-485A-8659-EEF77A48D65A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31306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6A77C59-236F-4C67-9EE4-D9447447FB92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140308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C62EC50-C03C-4CD7-BD6B-1DE0608F5527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53579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8048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3B3B8AD-178B-4E3D-9095-3A6018803E0C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416568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9A58E91-C772-4ABC-8168-02FE4102D1F1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42570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 sz="2400" i="1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FE39B19-6D18-4829-8F60-375465AFE44A}" type="slidenum">
              <a:rPr lang="fi-FI" altLang="fi-FI" sz="2400" i="1">
                <a:solidFill>
                  <a:srgbClr val="000000"/>
                </a:solidFill>
                <a:latin typeface="Lucida Grande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fi-FI" sz="2400" i="1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225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807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2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7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66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208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891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457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DCD4F-094A-CF4A-A0FC-8DAEF39EB9A2}" type="datetimeFigureOut">
              <a:rPr lang="fi-FI" smtClean="0"/>
              <a:t>6.9.2020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20447-B8BF-D44B-A062-FE84A6FF99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42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1200" i="0" dirty="0">
                <a:solidFill>
                  <a:srgbClr val="FFFFFF"/>
                </a:solidFill>
                <a:latin typeface="Verdana" pitchFamily="34" charset="0"/>
              </a:rPr>
              <a:t>Idea 02 – Etiikka</a:t>
            </a:r>
          </a:p>
        </p:txBody>
      </p:sp>
    </p:spTree>
    <p:extLst>
      <p:ext uri="{BB962C8B-B14F-4D97-AF65-F5344CB8AC3E}">
        <p14:creationId xmlns:p14="http://schemas.microsoft.com/office/powerpoint/2010/main" val="211079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2228671"/>
            <a:ext cx="46778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bg1"/>
                </a:solidFill>
              </a:rPr>
              <a:t>Luku 12</a:t>
            </a:r>
            <a:endParaRPr lang="fi-FI" altLang="fi-FI" sz="24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bg1"/>
                </a:solidFill>
              </a:rPr>
              <a:t>Yksilö, vapaus ja ahdistus</a:t>
            </a:r>
          </a:p>
        </p:txBody>
      </p:sp>
    </p:spTree>
    <p:extLst>
      <p:ext uri="{BB962C8B-B14F-4D97-AF65-F5344CB8AC3E}">
        <p14:creationId xmlns:p14="http://schemas.microsoft.com/office/powerpoint/2010/main" val="200469188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u="sng" dirty="0"/>
              <a:t>Eksistentialismi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dirty="0"/>
              <a:t>Filosofian ja kirjallisuuden suuntaus, jossa on keskeistä yksilön kokemus ja oleminen maailmassa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/>
              <a:t>Olemassaolo edeltää olemusta</a:t>
            </a:r>
            <a:r>
              <a:rPr lang="fi-FI" dirty="0" smtClean="0"/>
              <a:t>.</a:t>
            </a:r>
          </a:p>
          <a:p>
            <a:r>
              <a:rPr lang="fi-FI" dirty="0" smtClean="0"/>
              <a:t>Ihminen on heitetty maailmaan oman onnensa nojaan vailla mitään valmista olemusta, ja ihmisen tehtävä on luoda oma identiteettinsä ja tehdä omasta elämästään merkityksellistä</a:t>
            </a:r>
          </a:p>
          <a:p>
            <a:r>
              <a:rPr lang="fi-FI" dirty="0" smtClean="0"/>
              <a:t>Ihmisellä on täydellinen vapaus valita</a:t>
            </a:r>
          </a:p>
          <a:p>
            <a:r>
              <a:rPr lang="fi-FI" dirty="0" smtClean="0"/>
              <a:t>Eksistentialismi vaikutti pääosin toisen maailmansodan jälkeen 1900-luvulla, mutta sai alkunsa jo edellisellä vuosisadalla</a:t>
            </a:r>
          </a:p>
          <a:p>
            <a:r>
              <a:rPr lang="fi-FI" dirty="0" smtClean="0"/>
              <a:t>Toisen maailmansodan jälkeen ihmisten oli vaikea ajatella, että olisi joku ylivertainen ja ohjaava järki kaiken maailman tapahtumisen taustalla. Oli helpompi uskoa valinnan vapauteen ja sattumanvaraisuuteen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15865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u="sng" dirty="0" err="1"/>
              <a:t>S</a:t>
            </a:r>
            <a:r>
              <a:rPr lang="fi-FI" altLang="fi-FI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øren</a:t>
            </a:r>
            <a:r>
              <a:rPr lang="fi-FI" altLang="fi-FI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Kierkegaard</a:t>
            </a:r>
            <a:r>
              <a:rPr lang="fi-FI" altLang="fi-FI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(1813-1855)</a:t>
            </a:r>
            <a:endParaRPr lang="fi-FI" alt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59243"/>
            <a:ext cx="7772400" cy="4736757"/>
          </a:xfrm>
        </p:spPr>
        <p:txBody>
          <a:bodyPr/>
          <a:lstStyle/>
          <a:p>
            <a:r>
              <a:rPr lang="fi-FI" dirty="0"/>
              <a:t>tanskalainen teologi ja </a:t>
            </a:r>
            <a:r>
              <a:rPr lang="fi-FI" dirty="0" smtClean="0"/>
              <a:t>filosofi</a:t>
            </a:r>
            <a:endParaRPr lang="fi-FI" dirty="0"/>
          </a:p>
          <a:p>
            <a:r>
              <a:rPr lang="fi-FI" dirty="0"/>
              <a:t>Äärimmäisen yksilöllisyyden filosofia: vain subjektin kokemuksella ja valinnoilla on merkitystä</a:t>
            </a:r>
            <a:r>
              <a:rPr lang="fi-FI" dirty="0" smtClean="0"/>
              <a:t>.</a:t>
            </a:r>
          </a:p>
          <a:p>
            <a:r>
              <a:rPr lang="fi-FI" dirty="0" smtClean="0"/>
              <a:t>Jokaisen täytyy valita, miten haluaa elää</a:t>
            </a:r>
            <a:endParaRPr lang="fi-FI" dirty="0"/>
          </a:p>
          <a:p>
            <a:r>
              <a:rPr lang="fi-FI" dirty="0" smtClean="0"/>
              <a:t>Elämisen </a:t>
            </a:r>
            <a:r>
              <a:rPr lang="fi-FI" dirty="0"/>
              <a:t>kolme tasoa:</a:t>
            </a:r>
          </a:p>
          <a:p>
            <a:pPr lvl="1"/>
            <a:r>
              <a:rPr lang="fi-FI" dirty="0"/>
              <a:t>esteettinen: </a:t>
            </a:r>
            <a:r>
              <a:rPr lang="fi-FI" dirty="0" smtClean="0"/>
              <a:t>nautiskelu, joka johtaa turhautumiseen</a:t>
            </a:r>
            <a:endParaRPr lang="fi-FI" dirty="0"/>
          </a:p>
          <a:p>
            <a:pPr lvl="1"/>
            <a:r>
              <a:rPr lang="fi-FI" dirty="0"/>
              <a:t>eettinen: velvollisuuksien </a:t>
            </a:r>
            <a:r>
              <a:rPr lang="fi-FI" dirty="0" smtClean="0"/>
              <a:t>noudattaminen, johtaa ns. normeja noudattavaan elämään</a:t>
            </a:r>
            <a:endParaRPr lang="fi-FI" dirty="0"/>
          </a:p>
          <a:p>
            <a:pPr lvl="1"/>
            <a:r>
              <a:rPr lang="fi-FI" dirty="0"/>
              <a:t>uskonnollinen: hyppy uskon </a:t>
            </a:r>
            <a:r>
              <a:rPr lang="fi-FI" dirty="0" smtClean="0"/>
              <a:t>varaan eli täydellinen heittäytyminen. Ongelma: moni uskonnollinen ääriteko johtuu heittäytymisestä uskon varaan</a:t>
            </a:r>
          </a:p>
          <a:p>
            <a:pPr marL="457200" lvl="1" indent="0">
              <a:buNone/>
            </a:pPr>
            <a:r>
              <a:rPr lang="fi-FI" dirty="0" smtClean="0"/>
              <a:t>* Uskon varaan heittäytyminen on </a:t>
            </a:r>
            <a:r>
              <a:rPr lang="fi-FI" dirty="0" err="1" smtClean="0"/>
              <a:t>Kierkegaardin</a:t>
            </a:r>
            <a:r>
              <a:rPr lang="fi-FI" dirty="0" smtClean="0"/>
              <a:t> mukaan suurinta vapautta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2731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u="sng" dirty="0"/>
              <a:t>Jean Paul </a:t>
            </a:r>
            <a:r>
              <a:rPr lang="fi-FI" altLang="fi-FI" u="sng" dirty="0" smtClean="0"/>
              <a:t>Sartre (1905-1980)</a:t>
            </a:r>
            <a:endParaRPr lang="fi-FI" alt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dirty="0"/>
              <a:t>ranskalainen kirjailija ja </a:t>
            </a:r>
            <a:r>
              <a:rPr lang="fi-FI" dirty="0" smtClean="0"/>
              <a:t>filosofi</a:t>
            </a:r>
            <a:endParaRPr lang="fi-FI" dirty="0"/>
          </a:p>
          <a:p>
            <a:r>
              <a:rPr lang="fi-FI" dirty="0"/>
              <a:t>Ihminen on pohjattoman vapaa, ja siksi yksilö on aina vastuussa omista </a:t>
            </a:r>
            <a:r>
              <a:rPr lang="fi-FI" dirty="0" smtClean="0"/>
              <a:t>valinnoistaan eikä voi syyttää niistä muita</a:t>
            </a:r>
            <a:endParaRPr lang="fi-FI" dirty="0"/>
          </a:p>
          <a:p>
            <a:r>
              <a:rPr lang="fi-FI" dirty="0"/>
              <a:t>Vapaus tuo mukanaan ahdistuksen (</a:t>
            </a:r>
            <a:r>
              <a:rPr lang="fi-FI" dirty="0" err="1"/>
              <a:t>Angst</a:t>
            </a:r>
            <a:r>
              <a:rPr lang="fi-FI" dirty="0" smtClean="0"/>
              <a:t>) koska vaihtoehtoja on paljon ja valitseminen vaikeaa</a:t>
            </a:r>
          </a:p>
          <a:p>
            <a:r>
              <a:rPr lang="fi-FI" dirty="0" smtClean="0"/>
              <a:t>Ihmiset pelkäävät vapauttaan niin paljon, että luovat kaikenlaisia sääntöjä ja malleja itseään kahlitsemaan. Sartre kutsuu tätä teeskentelyä huonoksi uskoksi.</a:t>
            </a:r>
            <a:endParaRPr lang="fi-FI" dirty="0"/>
          </a:p>
          <a:p>
            <a:r>
              <a:rPr lang="fi-FI" dirty="0" smtClean="0"/>
              <a:t>Kumminkin </a:t>
            </a:r>
            <a:r>
              <a:rPr lang="fi-FI" dirty="0"/>
              <a:t>y</a:t>
            </a:r>
            <a:r>
              <a:rPr lang="fi-FI" dirty="0" smtClean="0"/>
              <a:t>ksilö </a:t>
            </a:r>
            <a:r>
              <a:rPr lang="fi-FI" dirty="0"/>
              <a:t>valitsee joka hetki itsensä, toisin luuleminen on huonoa uskoa</a:t>
            </a:r>
            <a:r>
              <a:rPr lang="fi-FI" dirty="0" smtClean="0"/>
              <a:t>. Valinnoillaan ihminen rakentaa itseään eli valinnat muokkaavat persoonaani.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42738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u="sng" dirty="0"/>
              <a:t>Simone de </a:t>
            </a:r>
            <a:r>
              <a:rPr lang="fi-FI" altLang="fi-FI" u="sng" dirty="0" smtClean="0"/>
              <a:t>Beauvoir(1908-1986</a:t>
            </a:r>
            <a:r>
              <a:rPr lang="fi-FI" altLang="fi-FI" dirty="0" smtClean="0"/>
              <a:t>)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dirty="0"/>
              <a:t>ranskalainen kirjailija ja </a:t>
            </a:r>
            <a:r>
              <a:rPr lang="fi-FI" dirty="0" smtClean="0"/>
              <a:t>filosofi ja feministi</a:t>
            </a:r>
          </a:p>
          <a:p>
            <a:r>
              <a:rPr lang="fi-FI" dirty="0" smtClean="0"/>
              <a:t>Beauvoirin kirjoittama kirja ”Toinen sukupuoli” on </a:t>
            </a:r>
            <a:r>
              <a:rPr lang="fi-FI" smtClean="0"/>
              <a:t>feminismin klassikkoteos.</a:t>
            </a:r>
            <a:endParaRPr lang="fi-FI" dirty="0"/>
          </a:p>
          <a:p>
            <a:endParaRPr lang="fi-FI" dirty="0"/>
          </a:p>
          <a:p>
            <a:r>
              <a:rPr lang="fi-FI" dirty="0"/>
              <a:t>N</a:t>
            </a:r>
            <a:r>
              <a:rPr lang="fi-FI" sz="2000" dirty="0"/>
              <a:t>ainen on Toinen suhteessa mieheen</a:t>
            </a:r>
            <a:r>
              <a:rPr lang="fi-FI" sz="2000" dirty="0" smtClean="0"/>
              <a:t>. </a:t>
            </a:r>
            <a:endParaRPr lang="fi-FI" sz="2000" dirty="0"/>
          </a:p>
          <a:p>
            <a:endParaRPr lang="fi-FI" sz="2000" dirty="0"/>
          </a:p>
          <a:p>
            <a:r>
              <a:rPr lang="fi-FI" dirty="0"/>
              <a:t>M</a:t>
            </a:r>
            <a:r>
              <a:rPr lang="fi-FI" sz="2000" dirty="0"/>
              <a:t>ikään valmiiksi annettu ei kuitenkaan määritä ihmisen olemusta, ei edes sukupuoli</a:t>
            </a:r>
            <a:r>
              <a:rPr lang="fi-FI" sz="2000" dirty="0" smtClean="0"/>
              <a:t>.</a:t>
            </a:r>
          </a:p>
          <a:p>
            <a:r>
              <a:rPr lang="fi-FI" dirty="0" smtClean="0"/>
              <a:t>Jokaisella on vapaus rakentaa oma sukupuolensa vailla ulkopuolisia pakottavia määreitä.</a:t>
            </a:r>
            <a:endParaRPr lang="fi-FI" sz="2000" dirty="0"/>
          </a:p>
          <a:p>
            <a:endParaRPr lang="fi-FI" sz="2000" dirty="0"/>
          </a:p>
          <a:p>
            <a:r>
              <a:rPr lang="fi-FI" i="1" dirty="0"/>
              <a:t>Naiseksi ei synnytä vaan naiseksi tullaan</a:t>
            </a:r>
            <a:r>
              <a:rPr lang="fi-FI" i="1" dirty="0" smtClean="0"/>
              <a:t>. Naiseus on siis kulttuurinen luomus joten naista alistava kulttuuri on muutettavissa ajattelutavan muutoksella.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20145473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330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Geneva</vt:lpstr>
      <vt:lpstr>Lucida Grande</vt:lpstr>
      <vt:lpstr>Verdana</vt:lpstr>
      <vt:lpstr>Office-teema</vt:lpstr>
      <vt:lpstr>Blank Presentation</vt:lpstr>
      <vt:lpstr>PowerPoint Presentation</vt:lpstr>
      <vt:lpstr>Eksistentialismi</vt:lpstr>
      <vt:lpstr>Søren Kierkegaard(1813-1855)</vt:lpstr>
      <vt:lpstr>Jean Paul Sartre (1905-1980)</vt:lpstr>
      <vt:lpstr>Simone de Beauvoir(1908-1986)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Eenariina Hämäläinen</dc:creator>
  <cp:lastModifiedBy>Minna</cp:lastModifiedBy>
  <cp:revision>25</cp:revision>
  <dcterms:created xsi:type="dcterms:W3CDTF">2017-01-11T11:36:47Z</dcterms:created>
  <dcterms:modified xsi:type="dcterms:W3CDTF">2020-09-06T09:17:10Z</dcterms:modified>
</cp:coreProperties>
</file>