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</p:sldMasterIdLst>
  <p:notesMasterIdLst>
    <p:notesMasterId r:id="rId10"/>
  </p:notesMasterIdLst>
  <p:sldIdLst>
    <p:sldId id="256" r:id="rId6"/>
    <p:sldId id="268" r:id="rId7"/>
    <p:sldId id="266" r:id="rId8"/>
    <p:sldId id="267" r:id="rId9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D"/>
    <a:srgbClr val="005082"/>
    <a:srgbClr val="0099CC"/>
    <a:srgbClr val="198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94652" autoAdjust="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D5377F9-5B72-481B-AC88-B74C02D9F51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73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MS PGothic" pitchFamily="34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54038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832162E-5493-4DA9-AE69-36DE1DBA92B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9A58E91-C772-4ABC-8168-02FE4102D1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FE39B19-6D18-4829-8F60-375465AFE44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CC2E85E-8D78-4180-BE5D-4B50E3412FE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F4EC8C-7181-4B1B-B0DF-0DD1CDF0080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6B3A5EF-C1D2-4581-80D5-D358B7777B3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CE5748C-DF45-44D1-921F-DFE524277A9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3BD5DAC-1AF5-485A-8659-EEF77A48D65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6A77C59-236F-4C67-9EE4-D9447447FB9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62EC50-C03C-4CD7-BD6B-1DE0608F552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3B3B8AD-178B-4E3D-9095-3A6018803E0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text styles</a:t>
            </a:r>
          </a:p>
          <a:p>
            <a:pPr lvl="1"/>
            <a:r>
              <a:rPr lang="fi-FI" altLang="fi-FI"/>
              <a:t>Second level</a:t>
            </a:r>
          </a:p>
          <a:p>
            <a:pPr lvl="2"/>
            <a:r>
              <a:rPr lang="fi-FI" altLang="fi-FI"/>
              <a:t>Third level</a:t>
            </a:r>
          </a:p>
          <a:p>
            <a:pPr lvl="3"/>
            <a:r>
              <a:rPr lang="fi-FI" altLang="fi-FI"/>
              <a:t>Fourth level</a:t>
            </a:r>
          </a:p>
          <a:p>
            <a:pPr lvl="4"/>
            <a:r>
              <a:rPr lang="fi-FI" altLang="fi-FI"/>
              <a:t>Fifth level</a:t>
            </a:r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>
                <a:solidFill>
                  <a:schemeClr val="accent1"/>
                </a:solidFill>
                <a:latin typeface="Verdana" pitchFamily="34" charset="0"/>
              </a:rPr>
              <a:t>Idea 02 – Etiikka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4568749" y="2252233"/>
            <a:ext cx="32319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accent1"/>
                </a:solidFill>
              </a:rPr>
              <a:t>Luku 11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accent1"/>
                </a:solidFill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>
                <a:solidFill>
                  <a:schemeClr val="accent1"/>
                </a:solidFill>
              </a:rPr>
              <a:t>Kärsimys ja tahto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CD4708D-0335-4D07-B9ED-240FB7E25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Kärsimyksen merkitys?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53E35F3-1452-47E0-B8EC-49ED4912B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052736"/>
            <a:ext cx="7772400" cy="5043264"/>
          </a:xfrm>
        </p:spPr>
        <p:txBody>
          <a:bodyPr/>
          <a:lstStyle/>
          <a:p>
            <a:r>
              <a:rPr lang="fi-FI" dirty="0"/>
              <a:t>Mikä on kärsimyksen merkitys ihmisen elämässä?</a:t>
            </a:r>
          </a:p>
          <a:p>
            <a:r>
              <a:rPr lang="fi-FI" dirty="0"/>
              <a:t>Olisiko elämä ilman kärsimystä onnellista vai tylsyyttä vailla mieltä?</a:t>
            </a:r>
          </a:p>
          <a:p>
            <a:r>
              <a:rPr lang="fi-FI" dirty="0"/>
              <a:t>Erityisesti askarruttaa kysymys tarkoituksettomasta kärsimyksestä. Uskonnoissa lupaus tuonpuoleisesta palkinnosta antaa kärsimykselle merkityksen, mutta maallistuneissa yhteiskunnissa usko tuonpuoleiseenkin hiipuu</a:t>
            </a:r>
          </a:p>
          <a:p>
            <a:r>
              <a:rPr lang="fi-FI" dirty="0"/>
              <a:t>Kärsimyksestä kertovat tarinat, elokuvat ja näytelmät kiehtovat meitä koska usein pystymme samaistumaan päähenkilöihin ja ehkä näkemään päähenkilön kärsimykset osana jotakin suurempaa kokonaisuutta tai tarkoituksenmukaisina jotain tavoitetta ajatellen</a:t>
            </a:r>
          </a:p>
          <a:p>
            <a:r>
              <a:rPr lang="fi-FI" dirty="0"/>
              <a:t>Merkityksettömän kärsimyksen selittäminen ja ymmärtäminen on vaikeaa</a:t>
            </a:r>
          </a:p>
        </p:txBody>
      </p:sp>
    </p:spTree>
    <p:extLst>
      <p:ext uri="{BB962C8B-B14F-4D97-AF65-F5344CB8AC3E}">
        <p14:creationId xmlns:p14="http://schemas.microsoft.com/office/powerpoint/2010/main" val="3792780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Arthur </a:t>
            </a:r>
            <a:r>
              <a:rPr lang="fi-FI" dirty="0" err="1"/>
              <a:t>Schopenhauer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r>
              <a:rPr lang="fi-FI" dirty="0"/>
              <a:t>Saksalainen filosofi, jonka mukaan elämä pohjimmiltaan mieletöntä, ristiriitaista ja täynnä kärsimystä. Onnen tuokiot ovat vain hetkessä haihtuvia kangastuksia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Kärsimyksen syynä on elämäntahto, jatkuva haluaminen</a:t>
            </a:r>
          </a:p>
          <a:p>
            <a:r>
              <a:rPr lang="fi-FI" dirty="0"/>
              <a:t>Schopenhauerin ajattelu muistuttaa buddhalaista filosofiaa, tahtomisesta vapautuminen on tie pois kärsimyksestä</a:t>
            </a:r>
          </a:p>
          <a:p>
            <a:endParaRPr lang="fi-FI" dirty="0"/>
          </a:p>
          <a:p>
            <a:r>
              <a:rPr lang="fi-FI" dirty="0"/>
              <a:t>Taiteen ja luonnon kautta yksilö voi aavistaa myös muiden kärsivän samalla lailla &gt;&gt; myötätunto, vapautuminen kärsimyksestä &gt; halua auttaa muita kärsiviä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58164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Friedrich Nietzsche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85800" y="980728"/>
            <a:ext cx="7772400" cy="5115272"/>
          </a:xfrm>
        </p:spPr>
        <p:txBody>
          <a:bodyPr/>
          <a:lstStyle/>
          <a:p>
            <a:r>
              <a:rPr lang="fi-FI" dirty="0"/>
              <a:t>Saksalainen filosofi, joka inhosi sovinnaisuutta ja tavan vuoksi toimimista</a:t>
            </a:r>
          </a:p>
          <a:p>
            <a:r>
              <a:rPr lang="fi-FI" dirty="0"/>
              <a:t>Sanoi tekevänsä filosofiaa moukarilla</a:t>
            </a:r>
          </a:p>
          <a:p>
            <a:r>
              <a:rPr lang="fi-FI" dirty="0"/>
              <a:t>Lähtökohtana nihilismi:</a:t>
            </a:r>
          </a:p>
          <a:p>
            <a:pPr lvl="1"/>
            <a:r>
              <a:rPr lang="fi-FI" dirty="0"/>
              <a:t>”Jumala on kuollut.” </a:t>
            </a:r>
          </a:p>
          <a:p>
            <a:pPr lvl="1"/>
            <a:r>
              <a:rPr lang="fi-FI" dirty="0"/>
              <a:t>Valmiita arvoja ei ole.</a:t>
            </a:r>
          </a:p>
          <a:p>
            <a:r>
              <a:rPr lang="fi-FI" dirty="0"/>
              <a:t>Nietzschen ajattelu kulkee nihilismin yli: ihmisen on asetettava arvonsa itse, ylitettävä itsensä (</a:t>
            </a:r>
            <a:r>
              <a:rPr lang="fi-FI" dirty="0" err="1"/>
              <a:t>Übermensch</a:t>
            </a:r>
            <a:r>
              <a:rPr lang="fi-FI" dirty="0"/>
              <a:t>). Yli-ihminen ei ollut Nietzschelle rodullinen käsite, vaan ihminen, joka ottaa elämänsä ohjat omiin käsiinsä</a:t>
            </a:r>
          </a:p>
          <a:p>
            <a:r>
              <a:rPr lang="fi-FI" dirty="0"/>
              <a:t>Kärsimyksellä oli Nietzschelle merkitys uuden vahvemman minän luomisessa</a:t>
            </a:r>
          </a:p>
          <a:p>
            <a:r>
              <a:rPr lang="fi-FI" dirty="0"/>
              <a:t>Nietzschelle tahto oli elämää ruokkiva voima</a:t>
            </a:r>
          </a:p>
          <a:p>
            <a:r>
              <a:rPr lang="fi-FI" dirty="0"/>
              <a:t>Historian väärintulkituimpia filosofeja.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65178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kCompany xmlns="4FD2DD6E-41AC-4D3A-A8B5-1111DEEF208D">Kustannusosakeyhtiö Otava</OkCompany>
    <OkOwner xmlns="4FD2DD6E-41AC-4D3A-A8B5-1111DEEF208D">
      <UserInfo>
        <DisplayName/>
        <AccountId xsi:nil="true"/>
        <AccountType/>
      </UserInfo>
    </OkOwner>
    <OkValidityDate xmlns="4FD2DD6E-41AC-4D3A-A8B5-1111DEEF208D" xsi:nil="true"/>
    <OkDocType xmlns="4FD2DD6E-41AC-4D3A-A8B5-1111DEEF208D">Ohje</OkDocType>
    <OkConfidentiality xmlns="4FD2DD6E-41AC-4D3A-A8B5-1111DEEF208D" xsi:nil="true"/>
  </documentManagement>
</p:properti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OK Document" ma:contentTypeID="0x010100FC3EBCEAA53E4A179721051A77971EF800AAC8923946DE4543ABAAAD8F04236D7C" ma:contentTypeVersion="1" ma:contentTypeDescription="OK-dokumentti" ma:contentTypeScope="" ma:versionID="9c8ab2158da96c2c1f3913b449ad68f9">
  <xsd:schema xmlns:xsd="http://www.w3.org/2001/XMLSchema" xmlns:p="http://schemas.microsoft.com/office/2006/metadata/properties" xmlns:ns2="4FD2DD6E-41AC-4D3A-A8B5-1111DEEF208D" targetNamespace="http://schemas.microsoft.com/office/2006/metadata/properties" ma:root="true" ma:fieldsID="e8ab5f083f152726e3993764ce023b45" ns2:_="">
    <xsd:import namespace="4FD2DD6E-41AC-4D3A-A8B5-1111DEEF208D"/>
    <xsd:element name="properties">
      <xsd:complexType>
        <xsd:sequence>
          <xsd:element name="documentManagement">
            <xsd:complexType>
              <xsd:all>
                <xsd:element ref="ns2:OkCompany" minOccurs="0"/>
                <xsd:element ref="ns2:OkDocType"/>
                <xsd:element ref="ns2:OkValidityDate" minOccurs="0"/>
                <xsd:element ref="ns2:OkConfidentiality" minOccurs="0"/>
                <xsd:element ref="ns2:OkOwne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FD2DD6E-41AC-4D3A-A8B5-1111DEEF208D" elementFormDefault="qualified">
    <xsd:import namespace="http://schemas.microsoft.com/office/2006/documentManagement/types"/>
    <xsd:element name="OkCompany" ma:index="8" nillable="true" ma:displayName="Yhtiö" ma:format="Dropdown" ma:internalName="OkCompany">
      <xsd:simpleType>
        <xsd:restriction base="dms:Choice">
          <xsd:enumeration value="Otavamedia Oy"/>
          <xsd:enumeration value="Otava Oy"/>
          <xsd:enumeration value="Otavan Kirjapaino Oy"/>
          <xsd:enumeration value="Kustannusosakeyhtiö Otava"/>
          <xsd:enumeration value="Suomalainen Kirjakauppa Oy"/>
          <xsd:enumeration value="Like Kustannus Oy"/>
          <xsd:enumeration value="Suomen Kuvapalvelu Oy"/>
          <xsd:enumeration value="Suomen Golfpiste Oy"/>
          <xsd:enumeration value="NettiX Oy"/>
          <xsd:enumeration value="Deco Media Oy"/>
          <xsd:enumeration value="Kustannusosakeyhtiö Moreeni"/>
        </xsd:restriction>
      </xsd:simpleType>
    </xsd:element>
    <xsd:element name="OkDocType" ma:index="9" ma:displayName="Tyyppi" ma:default="Agenda" ma:format="Dropdown" ma:internalName="OkDocType">
      <xsd:simpleType>
        <xsd:restriction base="dms:Choice">
          <xsd:enumeration value="Agenda"/>
          <xsd:enumeration value="Aikataulu"/>
          <xsd:enumeration value="Esitys"/>
          <xsd:enumeration value="Hinnasto"/>
          <xsd:enumeration value="Lomake"/>
          <xsd:enumeration value="Luettelo"/>
          <xsd:enumeration value="Muistio"/>
          <xsd:enumeration value="Ohje"/>
          <xsd:enumeration value="Pöytäkirja"/>
          <xsd:enumeration value="Raportti"/>
          <xsd:enumeration value="Suunnitelma"/>
          <xsd:enumeration value="Tiedote"/>
        </xsd:restriction>
      </xsd:simpleType>
    </xsd:element>
    <xsd:element name="OkValidityDate" ma:index="10" nillable="true" ma:displayName="Voimassaoloaika" ma:format="DateOnly" ma:internalName="OkValidityDate">
      <xsd:simpleType>
        <xsd:restriction base="dms:DateTime"/>
      </xsd:simpleType>
    </xsd:element>
    <xsd:element name="OkConfidentiality" ma:index="11" nillable="true" ma:displayName="Luottamuksellisuus" ma:format="Dropdown" ma:internalName="OkConfidentiality">
      <xsd:simpleType>
        <xsd:restriction base="dms:Choice">
          <xsd:enumeration value="Julkinen"/>
          <xsd:enumeration value="Sisäinen"/>
          <xsd:enumeration value="Luottamuksellinen"/>
          <xsd:enumeration value="Salainen"/>
        </xsd:restriction>
      </xsd:simpleType>
    </xsd:element>
    <xsd:element name="OkOwner" ma:index="12" nillable="true" ma:displayName="Omistaja" ma:list="UserInfo" ma:internalName="Ok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69D417-8C22-437C-8803-F9A9448B1813}">
  <ds:schemaRefs>
    <ds:schemaRef ds:uri="http://schemas.microsoft.com/office/2006/documentManagement/types"/>
    <ds:schemaRef ds:uri="4FD2DD6E-41AC-4D3A-A8B5-1111DEEF208D"/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5499A15-F71D-4334-99D5-E0327F9A4F9A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219CAE25-59D9-4309-AAB3-DCD06BA0B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D2DD6E-41AC-4D3A-A8B5-1111DEEF208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DFA3B0D6-F5B6-44C6-B76A-53597D10F9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2333</TotalTime>
  <Words>226</Words>
  <Application>Microsoft Office PowerPoint</Application>
  <PresentationFormat>Näytössä katseltava diaesitys (4:3)</PresentationFormat>
  <Paragraphs>27</Paragraphs>
  <Slides>4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10" baseType="lpstr">
      <vt:lpstr>MS PGothic</vt:lpstr>
      <vt:lpstr>MS PGothic</vt:lpstr>
      <vt:lpstr>Geneva</vt:lpstr>
      <vt:lpstr>Lucida Grande</vt:lpstr>
      <vt:lpstr>Verdana</vt:lpstr>
      <vt:lpstr>Blank Presentation</vt:lpstr>
      <vt:lpstr>PowerPoint-esitys</vt:lpstr>
      <vt:lpstr>Kärsimyksen merkitys?</vt:lpstr>
      <vt:lpstr>Arthur Schopenhauer</vt:lpstr>
      <vt:lpstr>Friedrich Nietzsche</vt:lpstr>
    </vt:vector>
  </TitlesOfParts>
  <Company>Venla Koski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Venla Koski</dc:creator>
  <cp:lastModifiedBy>opettajat</cp:lastModifiedBy>
  <cp:revision>60</cp:revision>
  <dcterms:created xsi:type="dcterms:W3CDTF">2010-04-19T08:09:13Z</dcterms:created>
  <dcterms:modified xsi:type="dcterms:W3CDTF">2020-09-02T12:24:32Z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OK Document</vt:lpwstr>
  </property>
</Properties>
</file>