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8" r:id="rId3"/>
    <p:sldId id="269" r:id="rId4"/>
    <p:sldId id="270" r:id="rId5"/>
    <p:sldId id="261" r:id="rId6"/>
    <p:sldId id="262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A352FD-54B7-4137-BE6B-331492E0AA67}" type="datetimeFigureOut">
              <a:rPr lang="fi-FI" smtClean="0"/>
              <a:t>2.9.2020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EB109-F4A8-432D-8741-96D8CADDFC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89954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D2DACB-CC4D-42BE-BF24-2EC3FDA94044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36685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0D51C9DE-8A84-4F2D-8B2C-112DA042A9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xmlns="" id="{971461D6-C6F5-4E76-B5CB-81B4295793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xmlns="" id="{1BA7DB4E-41CE-44D6-AD0F-90D2513CA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7B368-EB2F-49AA-A43A-E0ED95CA176E}" type="datetimeFigureOut">
              <a:rPr lang="fi-FI" smtClean="0"/>
              <a:t>2.9.2020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xmlns="" id="{647B3B3A-6D2F-4880-A8C7-FEB8FA1F7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xmlns="" id="{A5D49B13-6FAD-4A17-B9B9-4C0782C71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042AE-EA30-4ADD-8693-BD01877272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1987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7DC4DC52-FB00-444A-8B96-4F38F5E6A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xmlns="" id="{A5A0666E-CAA5-4356-BA17-912FD9B5E2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xmlns="" id="{A35646C5-3E47-48AD-B6ED-CF9A6C34B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7B368-EB2F-49AA-A43A-E0ED95CA176E}" type="datetimeFigureOut">
              <a:rPr lang="fi-FI" smtClean="0"/>
              <a:t>2.9.2020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xmlns="" id="{3886BD03-A496-48CE-9E55-8575AB00C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xmlns="" id="{FE348A28-C8AE-4137-A4D9-2A34907DE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042AE-EA30-4ADD-8693-BD01877272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59030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xmlns="" id="{C831FA9D-9948-4E12-9BA5-69C8647395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xmlns="" id="{E9E6DA51-44EB-4B24-B2C9-337DEC73A0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xmlns="" id="{7EC36990-1EE8-4EA6-976C-B41E48B34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7B368-EB2F-49AA-A43A-E0ED95CA176E}" type="datetimeFigureOut">
              <a:rPr lang="fi-FI" smtClean="0"/>
              <a:t>2.9.2020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xmlns="" id="{5104BE30-57AA-4340-81C7-42819AB62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xmlns="" id="{C22617DD-CCF1-4AF9-A5AF-FE53D7328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042AE-EA30-4ADD-8693-BD01877272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86971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247A4951-2BB1-4203-9FE5-7B6DEC5DF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76BDA70E-F1B3-4555-8FE7-8ED21CEEE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xmlns="" id="{10DE2ED2-71A5-4909-82CC-44C8911D6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7B368-EB2F-49AA-A43A-E0ED95CA176E}" type="datetimeFigureOut">
              <a:rPr lang="fi-FI" smtClean="0"/>
              <a:t>2.9.2020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xmlns="" id="{5EF82506-8553-4ECB-A127-560ADA640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xmlns="" id="{95755D90-8C59-43C4-B322-516A95BE1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042AE-EA30-4ADD-8693-BD01877272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48312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2D7B3DD6-26B7-4D15-9A77-C2FEEB539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xmlns="" id="{E87A0F63-7892-41D1-9B4B-C94224E097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xmlns="" id="{F4249E10-9548-47F5-9241-83CB66944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7B368-EB2F-49AA-A43A-E0ED95CA176E}" type="datetimeFigureOut">
              <a:rPr lang="fi-FI" smtClean="0"/>
              <a:t>2.9.2020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xmlns="" id="{826B5698-DF0F-4A5F-96DF-2A1E840A2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xmlns="" id="{27327B3E-F532-4C44-8056-7A1431BC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042AE-EA30-4ADD-8693-BD01877272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7500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5908DF4C-8552-44E0-9DAC-0DF9C99BF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8A3C5AC1-61B1-46BE-BFEC-7AB9F1C3EC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xmlns="" id="{7572D37E-909D-4C31-B8F7-262A0E5A76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xmlns="" id="{EB3E9992-009A-4D8A-A2E3-0A6D766C8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7B368-EB2F-49AA-A43A-E0ED95CA176E}" type="datetimeFigureOut">
              <a:rPr lang="fi-FI" smtClean="0"/>
              <a:t>2.9.2020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xmlns="" id="{A9D02FE8-983C-47CE-B4EF-F02772A3C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xmlns="" id="{0EAC8E93-612A-4734-91A8-11EB57AD7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042AE-EA30-4ADD-8693-BD01877272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2888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868A1EA9-694C-4B0E-BD31-28E5E6605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xmlns="" id="{BA7D35B3-8C49-43A1-AA66-DE8A005442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xmlns="" id="{E9919FC7-157B-4E49-9A53-97B8D51BFC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xmlns="" id="{9DA9B283-3343-405A-A7D8-87199C5AFD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xmlns="" id="{B9D383DE-4377-462B-AFF5-4CBFF914E4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xmlns="" id="{E1AF1410-AEE4-466C-B692-A867F9060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7B368-EB2F-49AA-A43A-E0ED95CA176E}" type="datetimeFigureOut">
              <a:rPr lang="fi-FI" smtClean="0"/>
              <a:t>2.9.2020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xmlns="" id="{00878D9F-4E8A-469B-99D1-D59E19C7C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xmlns="" id="{82554483-9CDC-4653-A174-979E7AC6A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042AE-EA30-4ADD-8693-BD01877272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2393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6E04F84B-DECD-4E99-A595-4B00109E4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xmlns="" id="{5F83A9A9-0C3C-4072-B1E6-6BBBDF1E8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7B368-EB2F-49AA-A43A-E0ED95CA176E}" type="datetimeFigureOut">
              <a:rPr lang="fi-FI" smtClean="0"/>
              <a:t>2.9.2020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xmlns="" id="{C7A7AA5C-073E-4676-9434-CBBF29BE3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xmlns="" id="{55B8F18B-CCB8-4061-9CD3-04E1944AE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042AE-EA30-4ADD-8693-BD01877272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49231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xmlns="" id="{F7AFF854-5422-4C66-B472-A661D1F03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7B368-EB2F-49AA-A43A-E0ED95CA176E}" type="datetimeFigureOut">
              <a:rPr lang="fi-FI" smtClean="0"/>
              <a:t>2.9.2020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xmlns="" id="{7DCB977A-FC87-45FE-A32A-2646EC30F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xmlns="" id="{24834B01-CA25-4DA7-9306-D8395B140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042AE-EA30-4ADD-8693-BD01877272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93408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1D027A72-C607-460F-BA17-198FD4E5F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2BB1D07C-8C89-49C0-BB72-7D8465C64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xmlns="" id="{ED9DBAD6-EB6B-442C-88C4-127078C3C3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xmlns="" id="{08D83112-3C8B-4D4B-850E-1371438C8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7B368-EB2F-49AA-A43A-E0ED95CA176E}" type="datetimeFigureOut">
              <a:rPr lang="fi-FI" smtClean="0"/>
              <a:t>2.9.2020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xmlns="" id="{F7533B1C-998F-4E6E-A770-923B89B8A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xmlns="" id="{84AE3AC3-D420-4849-9C08-A3497EF49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042AE-EA30-4ADD-8693-BD01877272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8659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ADD2C7FC-451E-47B8-9EB4-9EC6D584C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xmlns="" id="{6FB835E5-E958-4B08-8DBB-034ED8CFD0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xmlns="" id="{34D9A04E-F75B-4371-B838-022F71112E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xmlns="" id="{EFEDA8CB-3DC3-4D09-B8B9-88494454D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7B368-EB2F-49AA-A43A-E0ED95CA176E}" type="datetimeFigureOut">
              <a:rPr lang="fi-FI" smtClean="0"/>
              <a:t>2.9.2020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xmlns="" id="{140EEC03-609E-4AE9-BB98-2C626315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xmlns="" id="{F5B4C413-D709-45A4-9BFC-F1BE0B073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042AE-EA30-4ADD-8693-BD01877272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5078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xmlns="" id="{0D5F7C4E-B750-4F98-A2A8-9FDCFB951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xmlns="" id="{32A74E2D-1653-4CE5-BCC2-13A4E08DC6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xmlns="" id="{284CED1B-D7CF-4F59-85D6-AB53373C6B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7B368-EB2F-49AA-A43A-E0ED95CA176E}" type="datetimeFigureOut">
              <a:rPr lang="fi-FI" smtClean="0"/>
              <a:t>2.9.2020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xmlns="" id="{A432B07C-863D-452A-AA29-243EF15668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xmlns="" id="{F297B20E-C454-4A80-88E9-C7EEAE4E9D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042AE-EA30-4ADD-8693-BD01877272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3627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elkakanava.fi/jumppaohjeita-selalle-ja-niskalle" TargetMode="External"/><Relationship Id="rId2" Type="http://schemas.openxmlformats.org/officeDocument/2006/relationships/hyperlink" Target="https://selkakanava.fi/taukojumpp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xmlns="" id="{27F7BC5F-BFD0-4EE3-9BE7-69A100D0E1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59. Tuki- ja liikuntaelinsairaudet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xmlns="" id="{A344BC39-F4B4-4F50-AB7D-28AC779660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Terveystieto 9</a:t>
            </a:r>
          </a:p>
        </p:txBody>
      </p:sp>
    </p:spTree>
    <p:extLst>
      <p:ext uri="{BB962C8B-B14F-4D97-AF65-F5344CB8AC3E}">
        <p14:creationId xmlns:p14="http://schemas.microsoft.com/office/powerpoint/2010/main" val="2641682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086EDB11-337F-4DFC-B137-CE715A4E4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5698" y="620688"/>
            <a:ext cx="8660702" cy="1356360"/>
          </a:xfrm>
        </p:spPr>
        <p:txBody>
          <a:bodyPr>
            <a:normAutofit/>
          </a:bodyPr>
          <a:lstStyle/>
          <a:p>
            <a:r>
              <a:rPr lang="fi-FI" dirty="0"/>
              <a:t>Tuki- ja liikuntaelinsairaudet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BC0EFCF6-1E73-462F-9B10-C2A71FF47E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392" y="1844824"/>
            <a:ext cx="9474088" cy="4392488"/>
          </a:xfrm>
        </p:spPr>
        <p:txBody>
          <a:bodyPr>
            <a:noAutofit/>
          </a:bodyPr>
          <a:lstStyle/>
          <a:p>
            <a:r>
              <a:rPr lang="fi-FI" dirty="0"/>
              <a:t>Tuki- ja liikuntaelinsairaudet (= TULES) ovat luiden, nivelten, nivelsiteiden, lihasten ja jänteiden sairauksia</a:t>
            </a:r>
          </a:p>
          <a:p>
            <a:r>
              <a:rPr lang="fi-FI" dirty="0"/>
              <a:t>Myös monet nuoret kärsivät erilaisista tuki- ja liikuntaelinten vaivoista</a:t>
            </a:r>
          </a:p>
          <a:p>
            <a:r>
              <a:rPr lang="fi-FI" dirty="0"/>
              <a:t>Pitkäaikainen työskentely paikallaan aiheuttaa niska- ja hartiakipuja </a:t>
            </a:r>
          </a:p>
          <a:p>
            <a:r>
              <a:rPr lang="fi-FI" dirty="0"/>
              <a:t>Muita riskitekijöitä ovat eliniän piteneminen, huonot elintavat, ylipaino ja perintötekijät</a:t>
            </a:r>
          </a:p>
          <a:p>
            <a:r>
              <a:rPr lang="fi-FI" dirty="0"/>
              <a:t>Liikunta, hyvä työasento ja oikea nostotekniikka vähentävät sairastumisriskiä</a:t>
            </a:r>
          </a:p>
          <a:p>
            <a:endParaRPr lang="fi-FI" dirty="0"/>
          </a:p>
        </p:txBody>
      </p:sp>
      <p:pic>
        <p:nvPicPr>
          <p:cNvPr id="4" name="Kuva 6" descr="kynämalli_orig_shutter.PNG">
            <a:extLst>
              <a:ext uri="{FF2B5EF4-FFF2-40B4-BE49-F238E27FC236}">
                <a16:creationId xmlns:a16="http://schemas.microsoft.com/office/drawing/2014/main" xmlns="" id="{D5BA6C8E-C785-47D0-9645-C3D1A8BE14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00326">
            <a:off x="7685823" y="360340"/>
            <a:ext cx="471243" cy="928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4082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086EDB11-337F-4DFC-B137-CE715A4E4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>
                <a:hlinkClick r:id="rId2"/>
              </a:rPr>
              <a:t>Taukojumppa</a:t>
            </a:r>
            <a:endParaRPr lang="fi-FI" dirty="0"/>
          </a:p>
        </p:txBody>
      </p:sp>
      <p:sp>
        <p:nvSpPr>
          <p:cNvPr id="9" name="Sisällön paikkamerkki 8">
            <a:extLst>
              <a:ext uri="{FF2B5EF4-FFF2-40B4-BE49-F238E27FC236}">
                <a16:creationId xmlns:a16="http://schemas.microsoft.com/office/drawing/2014/main" xmlns="" id="{D80E182C-B153-44D4-A4CF-D0525D5DE9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8261"/>
            <a:ext cx="10515600" cy="4351338"/>
          </a:xfrm>
        </p:spPr>
        <p:txBody>
          <a:bodyPr>
            <a:normAutofit/>
          </a:bodyPr>
          <a:lstStyle/>
          <a:p>
            <a:r>
              <a:rPr lang="fi-FI" dirty="0"/>
              <a:t>Nouse seisomaan varpaille, nosta kädet ylös ja venytä korkealle</a:t>
            </a:r>
          </a:p>
          <a:p>
            <a:r>
              <a:rPr lang="fi-FI" dirty="0"/>
              <a:t>Pyöritä käsiä molempiin suuntiin</a:t>
            </a:r>
          </a:p>
          <a:p>
            <a:r>
              <a:rPr lang="fi-FI" dirty="0"/>
              <a:t>Laita kämmenet yhteen selän takana siten, että toinen käsi menee yläkautta ja toinen alakautta. Vaihda kädet toisinpäin</a:t>
            </a:r>
          </a:p>
          <a:p>
            <a:r>
              <a:rPr lang="fi-FI" dirty="0"/>
              <a:t>Seiso paikallasi, taivuta selkää eteen ja alas, yritä koskea varpaita sormillasi</a:t>
            </a:r>
          </a:p>
          <a:p>
            <a:r>
              <a:rPr lang="fi-FI" dirty="0"/>
              <a:t>Nosta hartioitasi pumppaavalla liikkeellä</a:t>
            </a:r>
          </a:p>
          <a:p>
            <a:r>
              <a:rPr lang="fi-FI" dirty="0"/>
              <a:t>Taivuta päätä hitaasti sivulle ja eteen</a:t>
            </a:r>
          </a:p>
          <a:p>
            <a:endParaRPr lang="fi-FI" dirty="0"/>
          </a:p>
        </p:txBody>
      </p:sp>
      <p:sp>
        <p:nvSpPr>
          <p:cNvPr id="10" name="Ellipsi 9">
            <a:extLst>
              <a:ext uri="{FF2B5EF4-FFF2-40B4-BE49-F238E27FC236}">
                <a16:creationId xmlns:a16="http://schemas.microsoft.com/office/drawing/2014/main" xmlns="" id="{3B7277C6-923F-4F86-8007-1D3496895201}"/>
              </a:ext>
            </a:extLst>
          </p:cNvPr>
          <p:cNvSpPr/>
          <p:nvPr/>
        </p:nvSpPr>
        <p:spPr>
          <a:xfrm>
            <a:off x="7223786" y="369315"/>
            <a:ext cx="3240360" cy="144016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hlinkClick r:id="rId3"/>
              </a:rPr>
              <a:t>https://selkakanava.fi/jumppaohjeita-selalle-ja-niskalle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02811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8FC6A430-BA23-4994-B757-FD6AF6475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Suunnittele oma taukojumppa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62E44FA3-233B-432C-96B7-43782F137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altLang="fi-FI" sz="3200" dirty="0"/>
              <a:t>Suunnitelkaa lyhyt taukojumppa, jonka voi toteuttaa luokassa</a:t>
            </a:r>
          </a:p>
          <a:p>
            <a:r>
              <a:rPr lang="fi-FI" altLang="fi-FI" sz="3200" dirty="0"/>
              <a:t>Kuvatkaa taukojumppa ilman leikkaamista puhelimella tai tabletilla ja näyttäkää opettajalle</a:t>
            </a:r>
          </a:p>
          <a:p>
            <a:r>
              <a:rPr lang="fi-FI" altLang="fi-FI" sz="3200" dirty="0"/>
              <a:t>Tarkoituksena on vetreyttää sekä niska- ja hartiaseudun lihaksia että jalkoja</a:t>
            </a:r>
          </a:p>
          <a:p>
            <a:r>
              <a:rPr lang="fi-FI" altLang="fi-FI" sz="3200" dirty="0"/>
              <a:t>Vaihtoehtoisesti taukojumpat voidaan toteuttaa tulevien oppituntien aikana niin, että jokainen ryhmä on vuorollaan vetovastuussa</a:t>
            </a:r>
          </a:p>
          <a:p>
            <a:pPr marL="34290" indent="0">
              <a:buNone/>
            </a:pPr>
            <a:endParaRPr lang="fi-FI" sz="3200" dirty="0"/>
          </a:p>
        </p:txBody>
      </p:sp>
    </p:spTree>
    <p:extLst>
      <p:ext uri="{BB962C8B-B14F-4D97-AF65-F5344CB8AC3E}">
        <p14:creationId xmlns:p14="http://schemas.microsoft.com/office/powerpoint/2010/main" val="1305624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8FC6A430-BA23-4994-B757-FD6AF6475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5400" dirty="0"/>
              <a:t>Tehtävät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62E44FA3-233B-432C-96B7-43782F137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Lue kirjan luku 59. Tuki- ja liikuntaelinsairaudet</a:t>
            </a:r>
          </a:p>
          <a:p>
            <a:r>
              <a:rPr lang="fi-FI" sz="3200" dirty="0"/>
              <a:t>Tee kirjan tehtävät 1-4</a:t>
            </a:r>
          </a:p>
        </p:txBody>
      </p:sp>
    </p:spTree>
    <p:extLst>
      <p:ext uri="{BB962C8B-B14F-4D97-AF65-F5344CB8AC3E}">
        <p14:creationId xmlns:p14="http://schemas.microsoft.com/office/powerpoint/2010/main" val="3384643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597DF347-43B3-4C14-AFFA-1CA5890D9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Kertauskysymykset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CF1DD07F-A1AB-43A6-8DA1-189A1A6BA9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72816"/>
            <a:ext cx="9214049" cy="4248472"/>
          </a:xfrm>
        </p:spPr>
        <p:txBody>
          <a:bodyPr>
            <a:noAutofit/>
          </a:bodyPr>
          <a:lstStyle/>
          <a:p>
            <a:r>
              <a:rPr lang="fi-FI" sz="3200" dirty="0"/>
              <a:t>Mistä lyhenne TULES on?</a:t>
            </a:r>
          </a:p>
          <a:p>
            <a:r>
              <a:rPr lang="fi-FI" sz="3200" dirty="0"/>
              <a:t>Mitkä ovat tule-sairauksien riskitekijöitä ja millä voit ennaltaehkäistä niitä?</a:t>
            </a:r>
          </a:p>
          <a:p>
            <a:r>
              <a:rPr lang="fi-FI" sz="3200" dirty="0"/>
              <a:t>Mitä tarkoittaa osteoporoosi?</a:t>
            </a:r>
          </a:p>
        </p:txBody>
      </p:sp>
    </p:spTree>
    <p:extLst>
      <p:ext uri="{BB962C8B-B14F-4D97-AF65-F5344CB8AC3E}">
        <p14:creationId xmlns:p14="http://schemas.microsoft.com/office/powerpoint/2010/main" val="2190524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786</TotalTime>
  <Words>204</Words>
  <Application>Microsoft Office PowerPoint</Application>
  <PresentationFormat>Laajakuva</PresentationFormat>
  <Paragraphs>29</Paragraphs>
  <Slides>6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Office-teema</vt:lpstr>
      <vt:lpstr>59. Tuki- ja liikuntaelinsairaudet</vt:lpstr>
      <vt:lpstr>Tuki- ja liikuntaelinsairaudet</vt:lpstr>
      <vt:lpstr>Taukojumppa</vt:lpstr>
      <vt:lpstr>Suunnittele oma taukojumppa</vt:lpstr>
      <vt:lpstr>Tehtävät</vt:lpstr>
      <vt:lpstr>Kertauskysymykset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Kertausta pienryhmissä</dc:title>
  <dc:creator>Jari Kaakkomäki</dc:creator>
  <cp:lastModifiedBy>Jani Heinänen</cp:lastModifiedBy>
  <cp:revision>97</cp:revision>
  <dcterms:created xsi:type="dcterms:W3CDTF">2019-09-29T10:17:32Z</dcterms:created>
  <dcterms:modified xsi:type="dcterms:W3CDTF">2020-09-02T14:45:27Z</dcterms:modified>
</cp:coreProperties>
</file>