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7" r:id="rId7"/>
    <p:sldId id="262" r:id="rId8"/>
    <p:sldId id="263" r:id="rId9"/>
    <p:sldId id="276" r:id="rId10"/>
    <p:sldId id="264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65" r:id="rId19"/>
    <p:sldId id="268" r:id="rId20"/>
    <p:sldId id="275" r:id="rId21"/>
    <p:sldId id="277" r:id="rId22"/>
    <p:sldId id="270" r:id="rId23"/>
    <p:sldId id="271" r:id="rId24"/>
    <p:sldId id="272" r:id="rId25"/>
    <p:sldId id="266" r:id="rId26"/>
    <p:sldId id="273" r:id="rId27"/>
    <p:sldId id="274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26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1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90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5652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994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420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954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369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183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962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500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434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172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8817-E302-4435-805B-4D5FB2F9B124}" type="datetimeFigureOut">
              <a:rPr lang="fi-FI" smtClean="0"/>
              <a:t>15.12.2017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C7346-FF4F-4B9F-BFE3-05F5807BD3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120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0639" y="2334928"/>
            <a:ext cx="7082725" cy="898563"/>
          </a:xfrm>
        </p:spPr>
        <p:txBody>
          <a:bodyPr>
            <a:noAutofit/>
          </a:bodyPr>
          <a:lstStyle/>
          <a:p>
            <a:r>
              <a:rPr lang="fi-FI" sz="4400" b="1" dirty="0">
                <a:latin typeface="+mn-lt"/>
              </a:rPr>
              <a:t>Terve 3: Terveyttä tutkimassa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9662" y="3456740"/>
            <a:ext cx="6404675" cy="898563"/>
          </a:xfrm>
        </p:spPr>
        <p:txBody>
          <a:bodyPr>
            <a:noAutofit/>
          </a:bodyPr>
          <a:lstStyle/>
          <a:p>
            <a:r>
              <a:rPr lang="fi-FI" sz="3200" b="1" dirty="0">
                <a:solidFill>
                  <a:schemeClr val="bg1">
                    <a:lumMod val="50000"/>
                  </a:schemeClr>
                </a:solidFill>
              </a:rPr>
              <a:t>Luku 1: Terveyttä tutkimassa</a:t>
            </a:r>
          </a:p>
        </p:txBody>
      </p:sp>
    </p:spTree>
    <p:extLst>
      <p:ext uri="{BB962C8B-B14F-4D97-AF65-F5344CB8AC3E}">
        <p14:creationId xmlns:p14="http://schemas.microsoft.com/office/powerpoint/2010/main" val="1275972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371" y="431982"/>
            <a:ext cx="7569199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Tutkimustyyppi (1/3)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4743" y="1331505"/>
            <a:ext cx="8026400" cy="510521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b="1" dirty="0"/>
              <a:t>tutkimustyyppi</a:t>
            </a:r>
            <a:r>
              <a:rPr lang="fi-FI" dirty="0"/>
              <a:t> = tapa, jolla jotakin asiaa tutkitaan </a:t>
            </a:r>
          </a:p>
          <a:p>
            <a:pPr>
              <a:lnSpc>
                <a:spcPct val="100000"/>
              </a:lnSpc>
            </a:pPr>
            <a:r>
              <a:rPr lang="fi-FI" b="1" dirty="0"/>
              <a:t>perustutkimus</a:t>
            </a:r>
            <a:r>
              <a:rPr lang="fi-FI" dirty="0"/>
              <a:t> = uuden tieteellisen tiedon etsimistä ilman välitöntä hyötyä ja pyrkimystä käytännön sovelluksiin</a:t>
            </a:r>
          </a:p>
          <a:p>
            <a:pPr>
              <a:lnSpc>
                <a:spcPct val="100000"/>
              </a:lnSpc>
            </a:pPr>
            <a:r>
              <a:rPr lang="fi-FI" b="1" dirty="0"/>
              <a:t>soveltava tutkimus </a:t>
            </a:r>
            <a:r>
              <a:rPr lang="fi-FI" dirty="0"/>
              <a:t>= perustutkimuksen tuottaman tiedon hyödyntämistä johonkin käytännön tavoitteeseen, kuten uuden lääkkeen kehittämiseen</a:t>
            </a:r>
          </a:p>
          <a:p>
            <a:pPr>
              <a:lnSpc>
                <a:spcPct val="100000"/>
              </a:lnSpc>
            </a:pPr>
            <a:r>
              <a:rPr lang="fi-FI" b="1" dirty="0"/>
              <a:t>yhdistelmätutkimus</a:t>
            </a:r>
            <a:r>
              <a:rPr lang="fi-FI" dirty="0"/>
              <a:t> = tutkimusta, jossa perus- ja soveltava tutkimus etenevät rinnakkain jonkin ilmiön ymmärtämiseksi ja sen välittömän sovelluksen kehittämiseksi esim. terveysteknologiassa  </a:t>
            </a:r>
          </a:p>
          <a:p>
            <a:pPr marL="0" indent="0">
              <a:lnSpc>
                <a:spcPct val="100000"/>
              </a:lnSpc>
              <a:buNone/>
            </a:pPr>
            <a:endParaRPr lang="fi-FI" dirty="0"/>
          </a:p>
          <a:p>
            <a:pPr>
              <a:lnSpc>
                <a:spcPct val="10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914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371" y="591639"/>
            <a:ext cx="7569199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Tutkimustyyppi (2/3)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4115" y="1582055"/>
            <a:ext cx="8157028" cy="48332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b="1" dirty="0"/>
              <a:t>teoreettinen tutkimus </a:t>
            </a:r>
            <a:r>
              <a:rPr lang="fi-FI" dirty="0"/>
              <a:t>= tutkimusta, jossa tutkimus-ongelmaan perehdytään ajatusrakennelmien ja niiden tarkastelun avulla esim. kirjallisuuden pohjalta</a:t>
            </a:r>
          </a:p>
          <a:p>
            <a:pPr>
              <a:lnSpc>
                <a:spcPct val="100000"/>
              </a:lnSpc>
            </a:pPr>
            <a:r>
              <a:rPr lang="fi-FI" b="1" dirty="0"/>
              <a:t>empiirinen tutkimus </a:t>
            </a:r>
            <a:r>
              <a:rPr lang="fi-FI" dirty="0"/>
              <a:t>= tutkimusta, joka perustuu havaintojen keräämiseen ja analysointiin sekä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hypoteesien </a:t>
            </a:r>
            <a:r>
              <a:rPr lang="fi-FI" dirty="0"/>
              <a:t>kokeelliseen testaamiseen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kvantitatiivinen eli määrällinen lähestymistapa</a:t>
            </a:r>
            <a:r>
              <a:rPr lang="fi-FI" sz="2500" dirty="0"/>
              <a:t>: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tutkimuskohdetta kuvataan, selitetään ja tulkitaan </a:t>
            </a:r>
            <a:r>
              <a:rPr lang="fi-FI" sz="2200" u="sng" dirty="0"/>
              <a:t>matemaattisesti ja tilastollisesti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pyrkii usein yleistettävyyteen ja kuvaamaan ilmiöitä erilaisilla malleilla ja teorioilla </a:t>
            </a:r>
          </a:p>
        </p:txBody>
      </p:sp>
    </p:spTree>
    <p:extLst>
      <p:ext uri="{BB962C8B-B14F-4D97-AF65-F5344CB8AC3E}">
        <p14:creationId xmlns:p14="http://schemas.microsoft.com/office/powerpoint/2010/main" val="4215847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99" y="620668"/>
            <a:ext cx="7569199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Tutkimustyyppi (3/3)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58799" y="1669141"/>
            <a:ext cx="8026401" cy="4934859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kvalitatiivinen eli laadullinen lähestymistapa</a:t>
            </a:r>
            <a:r>
              <a:rPr lang="fi-FI" dirty="0"/>
              <a:t>: 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tavoitteena on </a:t>
            </a:r>
            <a:r>
              <a:rPr lang="fi-FI" sz="2200" u="sng" dirty="0"/>
              <a:t>ymmärtää syvällisesti</a:t>
            </a:r>
            <a:r>
              <a:rPr lang="fi-FI" sz="2200" dirty="0"/>
              <a:t> tutkimuskohteen laatua, ominaisuuksia ja merkitystä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aineistoa hankitaan esim. haastatteluilla ja havainnoimalla ja tutkittavien henkilöiden mielipiteille ja kokemuksille annetaan tilaa ja arvoa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kritisoidaan usein objektiivisuuden ja yleistettävyyden puutteesta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monimenetelmäisyys: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erilaisten tutkimusmenetelmien, kvantitatiivisten ja kvalitatiivisten </a:t>
            </a:r>
            <a:r>
              <a:rPr lang="fi-FI" sz="2200" u="sng" dirty="0"/>
              <a:t>yhdistämistä</a:t>
            </a:r>
            <a:r>
              <a:rPr lang="fi-FI" sz="2200" dirty="0"/>
              <a:t> samassa tutkimuksessa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tuottaa monipuolista tietoa tutkimusaiheesta</a:t>
            </a:r>
          </a:p>
          <a:p>
            <a:pPr lvl="2">
              <a:lnSpc>
                <a:spcPct val="10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3896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99" y="609965"/>
            <a:ext cx="7569199" cy="63826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Tutkimusasetelma (1/5)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7399" y="1469754"/>
            <a:ext cx="7924800" cy="50540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b="1" dirty="0"/>
              <a:t>tutkimusasetelma</a:t>
            </a:r>
            <a:r>
              <a:rPr lang="fi-FI" dirty="0"/>
              <a:t> = tutkimuskysymyksen asettelu ja empiirisen tutkimuksen toteuttamiseen liittyvät järjestelyt, kuten miten, missä ja milloin aineisto kerätään ja analysoidaan </a:t>
            </a:r>
          </a:p>
          <a:p>
            <a:pPr>
              <a:lnSpc>
                <a:spcPct val="100000"/>
              </a:lnSpc>
            </a:pPr>
            <a:r>
              <a:rPr lang="fi-FI" b="1" dirty="0"/>
              <a:t>epidemiologia = </a:t>
            </a:r>
            <a:r>
              <a:rPr lang="fi-FI" dirty="0"/>
              <a:t>lääketieteen ala, joka tutkii terveyttä ja sairauksien </a:t>
            </a:r>
            <a:r>
              <a:rPr lang="fi-FI" u="sng" dirty="0"/>
              <a:t>esiintyvyyttä väestössä</a:t>
            </a:r>
            <a:r>
              <a:rPr lang="fi-FI" dirty="0"/>
              <a:t> ja siihen vaikuttavia tekijöitä: 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selvittää, mitkä esim. ympäristöön tai elämäntapoihin liittyvät tekijät lisäävät sairauden riskiä ja miten  riskitekijät jakaantuvat väestöryhmissä esim. iän, sukupuolen, asuinalueen tai ammattiryhmän mukaan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0103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417467"/>
            <a:ext cx="7569199" cy="63826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Tutkimusasetelma (2/5)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7400" y="1277258"/>
            <a:ext cx="8051800" cy="5297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b="1" dirty="0"/>
              <a:t>poikittaistutkimus </a:t>
            </a:r>
            <a:r>
              <a:rPr lang="fi-FI" dirty="0"/>
              <a:t>= kohdetta tutkitaan </a:t>
            </a:r>
            <a:r>
              <a:rPr lang="fi-FI" u="sng" dirty="0"/>
              <a:t>laaja-alaisesti tiettynä ajankohtana</a:t>
            </a:r>
            <a:r>
              <a:rPr lang="fi-FI" dirty="0"/>
              <a:t> tai lyhyen ajanjakson aikana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saadaan tietoa jonkin ilmiön, kuten sairauden, yleisyydestä väestössä: </a:t>
            </a:r>
            <a:r>
              <a:rPr lang="fi-FI" sz="2500" b="1" dirty="0"/>
              <a:t>vallitsevuus eli </a:t>
            </a:r>
            <a:r>
              <a:rPr lang="fi-FI" sz="2500" b="1" dirty="0" err="1"/>
              <a:t>prevalenssi</a:t>
            </a:r>
            <a:endParaRPr lang="fi-FI" sz="2500" b="1" dirty="0"/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muutosta voidaan selvittää toistamalla samoja tutkimuksia yhä uudelleen</a:t>
            </a:r>
          </a:p>
          <a:p>
            <a:pPr>
              <a:lnSpc>
                <a:spcPct val="100000"/>
              </a:lnSpc>
            </a:pPr>
            <a:r>
              <a:rPr lang="fi-FI" sz="2900" b="1" dirty="0"/>
              <a:t>tapaus-verrokkitutkimus = </a:t>
            </a:r>
            <a:r>
              <a:rPr lang="fi-FI" dirty="0"/>
              <a:t>kullekin havaitulle tauti-tapaukselle hankitaan riittävä määrä muuten samanlaisia, mutta </a:t>
            </a:r>
            <a:r>
              <a:rPr lang="fi-FI" u="sng" dirty="0"/>
              <a:t>terveitä verrokkeja</a:t>
            </a:r>
            <a:r>
              <a:rPr lang="fi-FI" dirty="0"/>
              <a:t> ja etsitään ja verrataan ryhmien kesken tekijöitä, jotka voisivat selittää sairastumista</a:t>
            </a:r>
          </a:p>
          <a:p>
            <a:pPr marL="0" indent="0">
              <a:lnSpc>
                <a:spcPct val="100000"/>
              </a:lnSpc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0741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711564"/>
            <a:ext cx="7569199" cy="63826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Tutkimusasetelma (3/5)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7400" y="1701982"/>
            <a:ext cx="7924800" cy="46911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b="1" dirty="0"/>
              <a:t>pitkittäistutkimus </a:t>
            </a:r>
            <a:r>
              <a:rPr lang="fi-FI" dirty="0"/>
              <a:t>= samaa tutkimuskohdetta, kuten väestöryhmää, </a:t>
            </a:r>
            <a:r>
              <a:rPr lang="fi-FI" u="sng" dirty="0"/>
              <a:t>seurataan vuosien tai jopa vuosikymmenten ajan 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saadaan tietoa jonkin ilmiön, kuten sairauden, esiintyvyydestä väestössä: </a:t>
            </a:r>
            <a:r>
              <a:rPr lang="fi-FI" sz="2500" b="1" dirty="0"/>
              <a:t>ilmaantuvuus eli </a:t>
            </a:r>
            <a:r>
              <a:rPr lang="fi-FI" sz="2500" b="1" dirty="0" err="1"/>
              <a:t>insidenssi</a:t>
            </a:r>
            <a:r>
              <a:rPr lang="fi-FI" sz="2500" b="1" dirty="0"/>
              <a:t> </a:t>
            </a:r>
            <a:r>
              <a:rPr lang="fi-FI" sz="2500" dirty="0"/>
              <a:t>kuvaa, kuinka suuri osa tutkituista on sairastunut tietyn ajan kuluessa</a:t>
            </a:r>
            <a:r>
              <a:rPr lang="fi-FI" sz="2500" b="1" dirty="0"/>
              <a:t> 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sairastumisriski</a:t>
            </a:r>
            <a:r>
              <a:rPr lang="fi-FI" sz="2500" dirty="0"/>
              <a:t> kertoo todennäköisyydestä sairastua johonkin tautiin esim. tiettyyn ikään mennessä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voidaan selvittää myös muutoksia ja niihin vaikuttaneita tekijöitä</a:t>
            </a:r>
          </a:p>
        </p:txBody>
      </p:sp>
    </p:spTree>
    <p:extLst>
      <p:ext uri="{BB962C8B-B14F-4D97-AF65-F5344CB8AC3E}">
        <p14:creationId xmlns:p14="http://schemas.microsoft.com/office/powerpoint/2010/main" val="455891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537393"/>
            <a:ext cx="7569199" cy="63826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Tutkimusasetelma (4/5)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27957" y="1349829"/>
            <a:ext cx="8088086" cy="5105217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kohorttitutkimuksessa </a:t>
            </a:r>
            <a:r>
              <a:rPr lang="fi-FI" sz="2500" dirty="0"/>
              <a:t>seurataan jotakin tiettyä väestöryhmää eli </a:t>
            </a:r>
            <a:r>
              <a:rPr lang="fi-FI" sz="2500" b="1" dirty="0"/>
              <a:t>kohorttia</a:t>
            </a:r>
            <a:r>
              <a:rPr lang="fi-FI" sz="2500" dirty="0"/>
              <a:t> ja pyritään selvittämään erilaisten </a:t>
            </a:r>
            <a:r>
              <a:rPr lang="fi-FI" sz="2500" b="1" dirty="0"/>
              <a:t>altisteiden</a:t>
            </a:r>
            <a:r>
              <a:rPr lang="fi-FI" sz="2500" dirty="0"/>
              <a:t> vaikutuksia eli </a:t>
            </a:r>
            <a:r>
              <a:rPr lang="fi-FI" sz="2500" b="1" dirty="0"/>
              <a:t>vasteita</a:t>
            </a:r>
            <a:r>
              <a:rPr lang="fi-FI" sz="2500" dirty="0"/>
              <a:t> valitussa väestöryhmässä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kokeellisessa tutkimuksessa </a:t>
            </a:r>
            <a:r>
              <a:rPr lang="fi-FI" sz="2500" dirty="0"/>
              <a:t>mitataan jonkin altisteen vastetta </a:t>
            </a:r>
            <a:r>
              <a:rPr lang="fi-FI" sz="2500" u="sng" dirty="0"/>
              <a:t>koejärjestelyn avulla </a:t>
            </a:r>
            <a:r>
              <a:rPr lang="fi-FI" sz="2500" dirty="0"/>
              <a:t>kontrolloidussa tilanteessa tai ympäristössä, esim. tartuntatautien leviämisen simulointi tietokoneella ja uusien lääkkeiden tehon osoittaminen 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interventiotutkimuksessa </a:t>
            </a:r>
            <a:r>
              <a:rPr lang="fi-FI" sz="2500" dirty="0"/>
              <a:t>asioiden luonnolliseen kulkuun </a:t>
            </a:r>
            <a:r>
              <a:rPr lang="fi-FI" sz="2500" u="sng" dirty="0"/>
              <a:t>puututaan</a:t>
            </a:r>
            <a:r>
              <a:rPr lang="fi-FI" sz="2500" dirty="0"/>
              <a:t> jollakin tavoin, esim. terveys-neuvonnalla tupakoinnin lopettamiseksi, ja seurataan oliko interventiolla vaikutusta tutkittavien terveyteen 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806900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0" y="377736"/>
            <a:ext cx="7569199" cy="63826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Tutkimusasetelma (5/5)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06399" y="1175658"/>
            <a:ext cx="8505371" cy="5457371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satunnaistetussa, </a:t>
            </a:r>
            <a:r>
              <a:rPr lang="fi-FI" sz="2500" b="1" dirty="0" err="1"/>
              <a:t>sokkoutetussa</a:t>
            </a:r>
            <a:r>
              <a:rPr lang="fi-FI" sz="2500" b="1" dirty="0"/>
              <a:t> </a:t>
            </a:r>
            <a:r>
              <a:rPr lang="fi-FI" sz="2500" dirty="0"/>
              <a:t>tutkimuksessa tutkittavat </a:t>
            </a:r>
            <a:r>
              <a:rPr lang="fi-FI" sz="2500" u="sng" dirty="0"/>
              <a:t>jaetaan satunnaisesti</a:t>
            </a:r>
            <a:r>
              <a:rPr lang="fi-FI" sz="2500" dirty="0"/>
              <a:t>, esim. arpomalla, kahteen ryhmään (koe- ja vertailuryhmä) siten, että he </a:t>
            </a:r>
            <a:r>
              <a:rPr lang="fi-FI" sz="2500" u="sng" dirty="0"/>
              <a:t>eivät tiedä, </a:t>
            </a:r>
            <a:r>
              <a:rPr lang="fi-FI" sz="2500" u="sng" dirty="0" smtClean="0"/>
              <a:t>kumpaanko </a:t>
            </a:r>
            <a:r>
              <a:rPr lang="fi-FI" sz="2500" u="sng" dirty="0"/>
              <a:t>ryhmään kuuluvat</a:t>
            </a:r>
            <a:r>
              <a:rPr lang="fi-FI" sz="2500" dirty="0"/>
              <a:t>; molemmille ryhmille tehdään </a:t>
            </a:r>
            <a:r>
              <a:rPr lang="fi-FI" sz="2500" dirty="0" smtClean="0"/>
              <a:t>alkumittaus</a:t>
            </a:r>
            <a:r>
              <a:rPr lang="fi-FI" sz="2500" dirty="0"/>
              <a:t>, minkä jälkeen koeryhmälle annetaan esim. jotakin uutta lääkettä ja vertailuryhmälle vanhaa lääkettä tai ei lainkaan lääkehoitoa; molemmille ryhmille tehtyjen uusintamittausten perusteella saadaan tietoa uuden lääkkeen vaikutuksista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plasebo- eli lumekontrolloidussa kaksoissokko-tutkimuksessa </a:t>
            </a:r>
            <a:r>
              <a:rPr lang="fi-FI" sz="2500" dirty="0"/>
              <a:t>tutkittavat saavat joko esim. uutta tutkimuksen kohteena olevaa lääkettä tai lumelääkettä siten, että </a:t>
            </a:r>
            <a:r>
              <a:rPr lang="fi-FI" sz="2500" u="sng" dirty="0"/>
              <a:t>tutkijat ja tutkittavat eivät tiedä</a:t>
            </a:r>
            <a:r>
              <a:rPr lang="fi-FI" sz="2500" dirty="0"/>
              <a:t>, mitä hoitoa kukin saa </a:t>
            </a:r>
            <a:endParaRPr lang="fi-FI" sz="2500" b="1" dirty="0"/>
          </a:p>
        </p:txBody>
      </p:sp>
    </p:spTree>
    <p:extLst>
      <p:ext uri="{BB962C8B-B14F-4D97-AF65-F5344CB8AC3E}">
        <p14:creationId xmlns:p14="http://schemas.microsoft.com/office/powerpoint/2010/main" val="376956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461011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Tutkimussuunnitelma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8284" y="1346019"/>
            <a:ext cx="7866744" cy="50509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laaditaan tutkimuksen suunnittelun päätteeksi </a:t>
            </a:r>
          </a:p>
          <a:p>
            <a:pPr>
              <a:lnSpc>
                <a:spcPct val="100000"/>
              </a:lnSpc>
            </a:pPr>
            <a:r>
              <a:rPr lang="fi-FI" dirty="0"/>
              <a:t>konkreettinen </a:t>
            </a:r>
            <a:r>
              <a:rPr lang="fi-FI" u="sng" dirty="0"/>
              <a:t>tutkimuksen teon ohjeistus</a:t>
            </a:r>
            <a:r>
              <a:rPr lang="fi-FI" dirty="0"/>
              <a:t>, johon kirjataan, mitä, miksi ja miten tutkitaan sekä kuinka ja milloin tutkimus käytännössä toteutetaan: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tutkimusaiheen tausta ja perustelu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tarkka tutkimusaihe (tutkimuskysymys)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toteutus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aikataulu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eettiset kysymykset (tutkimusluvat)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luotettavuuden arviointi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rahoitus </a:t>
            </a:r>
          </a:p>
          <a:p>
            <a:pPr marL="0" indent="0">
              <a:lnSpc>
                <a:spcPct val="100000"/>
              </a:lnSpc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180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171" y="239486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Tutkittavan joukon valinta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41828" y="1146629"/>
            <a:ext cx="7736114" cy="550091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b="1" dirty="0"/>
              <a:t>kokonaistutkimuksessa</a:t>
            </a:r>
            <a:r>
              <a:rPr lang="fi-FI" dirty="0"/>
              <a:t> tutkitaan </a:t>
            </a:r>
            <a:r>
              <a:rPr lang="fi-FI" u="sng" dirty="0"/>
              <a:t>kaikki</a:t>
            </a:r>
            <a:r>
              <a:rPr lang="fi-FI" dirty="0"/>
              <a:t> tutkimus-aiheeseen liittyvät henkilöt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dirty="0"/>
              <a:t>onnistuu ainoastaan silloin, kun tutkimuksen </a:t>
            </a:r>
            <a:r>
              <a:rPr lang="fi-FI" b="1" dirty="0"/>
              <a:t>perusjoukko</a:t>
            </a:r>
            <a:r>
              <a:rPr lang="fi-FI" dirty="0"/>
              <a:t> eli kohderyhmä on pieni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dirty="0"/>
              <a:t>esim. kaikkien jotakin tiettyä harvinaista perinnöllistä tautia sairastavien suomalaisten tutkiminen</a:t>
            </a:r>
          </a:p>
          <a:p>
            <a:pPr>
              <a:lnSpc>
                <a:spcPct val="100000"/>
              </a:lnSpc>
            </a:pPr>
            <a:r>
              <a:rPr lang="fi-FI" dirty="0"/>
              <a:t>yleensä perusjoukosta joudutaan valitsemaan vain </a:t>
            </a:r>
            <a:r>
              <a:rPr lang="fi-FI" u="sng" dirty="0"/>
              <a:t>tietty osa</a:t>
            </a:r>
            <a:r>
              <a:rPr lang="fi-FI" dirty="0"/>
              <a:t> eli </a:t>
            </a:r>
            <a:r>
              <a:rPr lang="fi-FI" b="1" dirty="0"/>
              <a:t>otos</a:t>
            </a:r>
            <a:r>
              <a:rPr lang="fi-FI" dirty="0"/>
              <a:t> tutkimukseen: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b="1" dirty="0"/>
              <a:t>satunnaisotannassa</a:t>
            </a:r>
            <a:r>
              <a:rPr lang="fi-FI" dirty="0"/>
              <a:t> tutkittavat valitaan arpomalla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b="1" dirty="0"/>
              <a:t>harkinnanvaraisessa</a:t>
            </a:r>
            <a:r>
              <a:rPr lang="fi-FI" dirty="0"/>
              <a:t> </a:t>
            </a:r>
            <a:r>
              <a:rPr lang="fi-FI" b="1" dirty="0"/>
              <a:t>otannassa</a:t>
            </a:r>
            <a:r>
              <a:rPr lang="fi-FI" dirty="0"/>
              <a:t> tutkittavat valitaan tutkimusaiheen ja -kysymyksen perusteella esim. iän, sukupuolen tai muun tutkimuksen kannalta olennaisen ominaisuuden mukaan</a:t>
            </a:r>
          </a:p>
        </p:txBody>
      </p:sp>
    </p:spTree>
    <p:extLst>
      <p:ext uri="{BB962C8B-B14F-4D97-AF65-F5344CB8AC3E}">
        <p14:creationId xmlns:p14="http://schemas.microsoft.com/office/powerpoint/2010/main" val="185318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577125"/>
            <a:ext cx="7039428" cy="903331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Miksi terveyttä tutkitaan?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70857" y="1788698"/>
            <a:ext cx="7808685" cy="484432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fi-FI" sz="3000" dirty="0"/>
              <a:t>terveyteen ja hyvinvointiin liittyvän tiedon perusteella tehdään arkisia, </a:t>
            </a:r>
            <a:r>
              <a:rPr lang="fi-FI" sz="3000" u="sng" dirty="0"/>
              <a:t>elämäntapoja koskevia valintoja</a:t>
            </a:r>
            <a:r>
              <a:rPr lang="fi-FI" sz="3000" dirty="0"/>
              <a:t>, joilla voi pitkän ajan kuluessa olla suuri vaikutus yksilön terveyteen ja hyvinvointiin</a:t>
            </a:r>
          </a:p>
          <a:p>
            <a:pPr>
              <a:lnSpc>
                <a:spcPct val="100000"/>
              </a:lnSpc>
            </a:pPr>
            <a:r>
              <a:rPr lang="fi-FI" sz="3000" dirty="0"/>
              <a:t>terveyteen ja hyvinvointiin liittyvää tietoa tarvitaan monimutkaisten, koko väestöä koskevien terveysongelmien </a:t>
            </a:r>
            <a:r>
              <a:rPr lang="fi-FI" sz="3000" u="sng" dirty="0"/>
              <a:t>ehkäisemiseksi ja hoitamiseksi </a:t>
            </a:r>
            <a:r>
              <a:rPr lang="fi-FI" sz="3000" dirty="0"/>
              <a:t>sekä </a:t>
            </a:r>
            <a:r>
              <a:rPr lang="fi-FI" sz="3000" u="sng" dirty="0"/>
              <a:t>terveyden edistämisen tueksi</a:t>
            </a:r>
          </a:p>
          <a:p>
            <a:pPr>
              <a:lnSpc>
                <a:spcPct val="100000"/>
              </a:lnSpc>
            </a:pPr>
            <a:r>
              <a:rPr lang="fi-FI" sz="3000" dirty="0"/>
              <a:t>luotettavan ja ajantasaisen tiedon merkitys kasvaa globaalissa maailmassa, jossa monet terveyteen ja hyvinvointiin liittyvät haasteet ja mahdollisuudet ovat yhteisiä</a:t>
            </a:r>
          </a:p>
          <a:p>
            <a:pPr lvl="1">
              <a:lnSpc>
                <a:spcPct val="100000"/>
              </a:lnSpc>
              <a:buFontTx/>
              <a:buChar char="-"/>
            </a:pPr>
            <a:endParaRPr lang="fi-FI" sz="2500" dirty="0"/>
          </a:p>
        </p:txBody>
      </p:sp>
    </p:spTree>
    <p:extLst>
      <p:ext uri="{BB962C8B-B14F-4D97-AF65-F5344CB8AC3E}">
        <p14:creationId xmlns:p14="http://schemas.microsoft.com/office/powerpoint/2010/main" val="2804022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35182"/>
            <a:ext cx="7736114" cy="10629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Aineiston hankintamenetelmät (1/2)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11200" y="1857829"/>
            <a:ext cx="7939314" cy="48042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valitaan tutkimuskysymyksen ja -asetelman mukaan</a:t>
            </a:r>
          </a:p>
          <a:p>
            <a:pPr>
              <a:lnSpc>
                <a:spcPct val="100000"/>
              </a:lnSpc>
            </a:pPr>
            <a:r>
              <a:rPr lang="fi-FI" dirty="0"/>
              <a:t>kvantitatiivinen tutkimus: 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kysely</a:t>
            </a:r>
            <a:r>
              <a:rPr lang="fi-FI" sz="2500" dirty="0"/>
              <a:t>: tutkittavilta kerätään vastauksia samoihin kysymyksiin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strukturoitu kysely, jossa valmiista vastausvaihtoehdoista valitaan sopivin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avoimet kysymykset, joihin vastataan omin sanoin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mittaukset ja kokeet</a:t>
            </a:r>
            <a:r>
              <a:rPr lang="fi-FI" sz="2500" dirty="0"/>
              <a:t>: esim. kuntotesti tai laboratorio-tutkimukset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tilastot ja rekisterit</a:t>
            </a:r>
            <a:r>
              <a:rPr lang="fi-FI" sz="2500" dirty="0"/>
              <a:t>: käytetään sellaisenaan tai yhdistämällä esim. kyselyillä saatuihin tietoihin   </a:t>
            </a:r>
          </a:p>
          <a:p>
            <a:pPr marL="0" indent="0">
              <a:lnSpc>
                <a:spcPct val="100000"/>
              </a:lnSpc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5837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384628"/>
            <a:ext cx="7736114" cy="10629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Aineiston hankintamenetelmät (2/2)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03943" y="1611085"/>
            <a:ext cx="7736114" cy="52469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kvalitatiivinen tutkimus: 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dokumentit: </a:t>
            </a:r>
            <a:r>
              <a:rPr lang="fi-FI" sz="2500" dirty="0"/>
              <a:t>esim. kirjeet, päiväkirjat, lehtiartikkelit ja nettisivut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haastattelu</a:t>
            </a:r>
            <a:r>
              <a:rPr lang="fi-FI" sz="2500" dirty="0"/>
              <a:t>: tutkija haastattelee yksilöitä tai järjestää ryhmässä keskustelun ja tallentaa vastaukset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strukturoitu, avoin tai teemahaastattelu, jossa haastateltavia ohjataan puhumaan jostakin teemasta 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havainnointi- eli observointi: </a:t>
            </a:r>
            <a:r>
              <a:rPr lang="fi-FI" sz="2500" dirty="0"/>
              <a:t>tutkija tarkkailee tutkittavia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osallistuva menetelmä, jossa tutkija osallistuu tutkittavan ryhmän toimintaan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systemaattinen eli ei-osallistuva menetelmä, jossa tutkija on ulkopuolinen</a:t>
            </a:r>
          </a:p>
          <a:p>
            <a:pPr marL="0" indent="0">
              <a:lnSpc>
                <a:spcPct val="100000"/>
              </a:lnSpc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4028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475525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Aineiston analysointi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7314" y="1436915"/>
            <a:ext cx="7736114" cy="51777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sz="2600" dirty="0"/>
              <a:t>etsitään vastauksia tutkimuskysymykseen ja testataan hypoteesin paikkansapitävyyttä</a:t>
            </a:r>
          </a:p>
          <a:p>
            <a:pPr>
              <a:lnSpc>
                <a:spcPct val="100000"/>
              </a:lnSpc>
            </a:pPr>
            <a:r>
              <a:rPr lang="fi-FI" sz="2600" dirty="0"/>
              <a:t>kvantitatiivinen tutkimus: aineistoa analysoidaan </a:t>
            </a:r>
            <a:r>
              <a:rPr lang="fi-FI" sz="2600" u="sng" dirty="0"/>
              <a:t>matemaattisesti ja tilastollisesti 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300" dirty="0"/>
              <a:t>lasketaan keskiarvo ym. tilastollisia tunnuslukuja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300" dirty="0"/>
              <a:t>tulokset havainnollistetaan esim. taulukkoina ja diagrammeina</a:t>
            </a:r>
          </a:p>
          <a:p>
            <a:pPr>
              <a:lnSpc>
                <a:spcPct val="100000"/>
              </a:lnSpc>
            </a:pPr>
            <a:r>
              <a:rPr lang="fi-FI" sz="2600" dirty="0"/>
              <a:t>kvalitatiivinen tutkimus: aineistoa </a:t>
            </a:r>
            <a:r>
              <a:rPr lang="fi-FI" sz="2600" u="sng" dirty="0"/>
              <a:t>jäsennetään</a:t>
            </a:r>
            <a:r>
              <a:rPr lang="fi-FI" sz="2600" dirty="0"/>
              <a:t> erilaisten </a:t>
            </a:r>
            <a:r>
              <a:rPr lang="fi-FI" sz="2600" u="sng" dirty="0"/>
              <a:t>teemojen, luokkien ja näkökulmien mukaan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300" dirty="0"/>
              <a:t>pyritään tiivistämään olennaisimpiin tuloksiin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300" dirty="0"/>
              <a:t>tuloksia perustellaan ja havainnollistetaan esim. lainauksilla haastatteluista</a:t>
            </a:r>
          </a:p>
          <a:p>
            <a:pPr>
              <a:lnSpc>
                <a:spcPct val="10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94603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529771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Tulosten tulkinta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41828" y="1567543"/>
            <a:ext cx="7750629" cy="486228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perustuu omien tutkimustulosten lisäksi aikaisempiin samasta aihepiiristä tehtyihin tutkimuksiin</a:t>
            </a:r>
          </a:p>
          <a:p>
            <a:pPr>
              <a:lnSpc>
                <a:spcPct val="100000"/>
              </a:lnSpc>
            </a:pPr>
            <a:r>
              <a:rPr lang="fi-FI" dirty="0"/>
              <a:t>tutkija yrittää </a:t>
            </a:r>
            <a:r>
              <a:rPr lang="fi-FI" u="sng" dirty="0"/>
              <a:t>ymmärtää ja selittää</a:t>
            </a:r>
            <a:r>
              <a:rPr lang="fi-FI" dirty="0"/>
              <a:t> tulosten taustalla olevaa ilmiötä</a:t>
            </a:r>
          </a:p>
          <a:p>
            <a:pPr>
              <a:lnSpc>
                <a:spcPct val="100000"/>
              </a:lnSpc>
            </a:pPr>
            <a:r>
              <a:rPr lang="fi-FI" dirty="0"/>
              <a:t>tutkimustulokset voivat tukea aiempaa tutkimusta tai olla jostain syystä olla ristiriidassa niiden kanssa</a:t>
            </a:r>
          </a:p>
          <a:p>
            <a:pPr>
              <a:lnSpc>
                <a:spcPct val="100000"/>
              </a:lnSpc>
            </a:pPr>
            <a:r>
              <a:rPr lang="fi-FI" dirty="0"/>
              <a:t>johtopäätöksissä esitetään, mitä tutkimus-tuloksista voi seurata ja mitä ne merkitsevät laajemmassa asiayhteydessä</a:t>
            </a:r>
          </a:p>
        </p:txBody>
      </p:sp>
    </p:spTree>
    <p:extLst>
      <p:ext uri="{BB962C8B-B14F-4D97-AF65-F5344CB8AC3E}">
        <p14:creationId xmlns:p14="http://schemas.microsoft.com/office/powerpoint/2010/main" val="119619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5" y="486228"/>
            <a:ext cx="7039428" cy="642075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Raportointi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7828" y="1306288"/>
            <a:ext cx="7968343" cy="518159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sz="2600" dirty="0"/>
              <a:t>tutkimustulokset raportoidaan </a:t>
            </a:r>
            <a:r>
              <a:rPr lang="fi-FI" sz="2600" u="sng" dirty="0"/>
              <a:t>tieteellisissä julkaisuissa</a:t>
            </a:r>
            <a:r>
              <a:rPr lang="fi-FI" sz="2600" dirty="0"/>
              <a:t>, kuten lehdissä, kirjoissa tai sähköisissä tiedeartikkeleissa</a:t>
            </a:r>
          </a:p>
          <a:p>
            <a:pPr>
              <a:lnSpc>
                <a:spcPct val="100000"/>
              </a:lnSpc>
            </a:pPr>
            <a:r>
              <a:rPr lang="fi-FI" sz="2600" dirty="0"/>
              <a:t>tutkimusraportti noudattaa tiettyä, sovittua rakennetta: tiivistelmä, johdanto, menetelmät, tulokset, pohdinta ja kirjallisuusluettelo</a:t>
            </a:r>
          </a:p>
          <a:p>
            <a:pPr>
              <a:lnSpc>
                <a:spcPct val="100000"/>
              </a:lnSpc>
            </a:pPr>
            <a:r>
              <a:rPr lang="fi-FI" sz="2600" dirty="0"/>
              <a:t>tavoitteena on kertoa, miten tutkimuksessa on toimittu ja mitä tuloksia sillä on saatu</a:t>
            </a:r>
          </a:p>
          <a:p>
            <a:pPr>
              <a:lnSpc>
                <a:spcPct val="100000"/>
              </a:lnSpc>
            </a:pPr>
            <a:r>
              <a:rPr lang="fi-FI" sz="2600" dirty="0"/>
              <a:t>huolellinen raportointi mahdollistaa tutkimuksen toistamisen ja arvioinnin tiedeyhteisössä</a:t>
            </a:r>
          </a:p>
          <a:p>
            <a:pPr>
              <a:lnSpc>
                <a:spcPct val="100000"/>
              </a:lnSpc>
            </a:pPr>
            <a:r>
              <a:rPr lang="fi-FI" sz="2600" dirty="0"/>
              <a:t>voi käynnistää vilkkaan tieteellisen keskustelun ja johtaa uusien tutkimuskysymysten muotoutumiseen</a:t>
            </a:r>
          </a:p>
        </p:txBody>
      </p:sp>
    </p:spTree>
    <p:extLst>
      <p:ext uri="{BB962C8B-B14F-4D97-AF65-F5344CB8AC3E}">
        <p14:creationId xmlns:p14="http://schemas.microsoft.com/office/powerpoint/2010/main" val="1557610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317" y="606154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Tutkimuksen arviointi (1/5)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1092" y="1545770"/>
            <a:ext cx="7845879" cy="50001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tärkeä osa tieteellistä tutkimustyötä</a:t>
            </a:r>
          </a:p>
          <a:p>
            <a:pPr>
              <a:lnSpc>
                <a:spcPct val="100000"/>
              </a:lnSpc>
            </a:pPr>
            <a:r>
              <a:rPr lang="fi-FI" dirty="0"/>
              <a:t>pyritään </a:t>
            </a:r>
            <a:r>
              <a:rPr lang="fi-FI" u="sng" dirty="0"/>
              <a:t>varmistamaan tiedon laatu ja luotettavuus </a:t>
            </a:r>
            <a:r>
              <a:rPr lang="fi-FI" dirty="0"/>
              <a:t>jokaisessa tutkimusprosessin vaiheessa</a:t>
            </a:r>
          </a:p>
          <a:p>
            <a:pPr>
              <a:lnSpc>
                <a:spcPct val="100000"/>
              </a:lnSpc>
            </a:pPr>
            <a:r>
              <a:rPr lang="fi-FI" dirty="0"/>
              <a:t>kvantitatiivinen tutkimus:  	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pätevyys eli validiteetti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kuvaa, ovatko tutkimuksen kohderyhmä, aineisto ja menetelmät kohdallaan ja mittaako tutkimus sitä, mitä sen oli tarkoitus mitata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luotettavuus eli </a:t>
            </a:r>
            <a:r>
              <a:rPr lang="fi-FI" sz="2500" b="1" dirty="0" smtClean="0"/>
              <a:t>reliabiliteetti</a:t>
            </a:r>
            <a:endParaRPr lang="fi-FI" sz="2500" b="1" dirty="0"/>
          </a:p>
          <a:p>
            <a:pPr lvl="2">
              <a:lnSpc>
                <a:spcPct val="100000"/>
              </a:lnSpc>
            </a:pPr>
            <a:r>
              <a:rPr lang="fi-FI" sz="2200" dirty="0"/>
              <a:t>kuvaa sitä, miten luotettavasti ja toistettavasti mittaus tai tutkimusmenetelmä mittaa tutkittavaa ilmiötä</a:t>
            </a:r>
          </a:p>
          <a:p>
            <a:pPr>
              <a:lnSpc>
                <a:spcPct val="10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1006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0171" y="502832"/>
            <a:ext cx="7039428" cy="629284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Tutkimuksen arviointi (2/5)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8371" y="1304562"/>
            <a:ext cx="7903028" cy="539378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kvalitatiivinen tutkimus: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siirrettävyys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kuvaa, voidaanko tutkimustuloksia soveltaa muihin vastaaviin tutkimuskohteisiin tai -tilanteisiin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totuudellisuus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kuvaa sitä, miten hyvin johtopäätökset pystyvät kuvaamaan tutkittavan ilmiön todellista tilaa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vahvistettavuus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kuvaa, saavatko tulokset ja johtopäätökset tukea aikaisemmista tutkimuksista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b="1" dirty="0"/>
              <a:t>uskottavuus</a:t>
            </a:r>
          </a:p>
          <a:p>
            <a:pPr lvl="2">
              <a:lnSpc>
                <a:spcPct val="100000"/>
              </a:lnSpc>
            </a:pPr>
            <a:r>
              <a:rPr lang="fi-FI" sz="2200" dirty="0"/>
              <a:t>kuvaa sitä, miten hyvin tutkijan ennakko-oletukset on huomioitu ja kuinka objektiivisesti tutkimus on toteutettu</a:t>
            </a:r>
          </a:p>
        </p:txBody>
      </p:sp>
    </p:spTree>
    <p:extLst>
      <p:ext uri="{BB962C8B-B14F-4D97-AF65-F5344CB8AC3E}">
        <p14:creationId xmlns:p14="http://schemas.microsoft.com/office/powerpoint/2010/main" val="39408865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373926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Tutkimuksen arviointi (3/5)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03943" y="1335314"/>
            <a:ext cx="7736114" cy="52541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tieteellisen tutkimuksen </a:t>
            </a:r>
            <a:r>
              <a:rPr lang="fi-FI" u="sng" dirty="0"/>
              <a:t>perusperiaatteiden mahdollisimman tarkka noudattaminen</a:t>
            </a:r>
            <a:r>
              <a:rPr lang="fi-FI" dirty="0"/>
              <a:t> lisää tutkimustulosten luotettavuutta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muistiinpanot jokaisesta tutkimusprosessin vaiheesta ja menetelmiin liittyvistä yksityiskohdista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tutkimuksen huolellinen perusteleminen ja eettisten näkökohtien varmistaminen</a:t>
            </a:r>
          </a:p>
          <a:p>
            <a:pPr>
              <a:lnSpc>
                <a:spcPct val="100000"/>
              </a:lnSpc>
            </a:pPr>
            <a:r>
              <a:rPr lang="fi-FI" dirty="0"/>
              <a:t>jotta tiede edistyisi, tutkimuksen on oltava </a:t>
            </a:r>
            <a:r>
              <a:rPr lang="fi-FI" u="sng" dirty="0"/>
              <a:t>avointa ja julkisesti saatavilla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fi-FI" sz="2500" b="1" dirty="0"/>
              <a:t>- vertaisarviointi = </a:t>
            </a:r>
            <a:r>
              <a:rPr lang="fi-FI" sz="2500" dirty="0"/>
              <a:t>muutama alaa tunteva, kokenut tutkija arvioi huolellisesti uuden tutkimusartikkelin ennen sen julkaisua  </a:t>
            </a:r>
          </a:p>
          <a:p>
            <a:pPr>
              <a:lnSpc>
                <a:spcPct val="10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59628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591640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Tutkimuksen arviointi (4/5)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05543" y="1599653"/>
            <a:ext cx="7532914" cy="48118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tutkimuksen laatua voivat heikentää esimerkiksi: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dirty="0"/>
              <a:t>	- </a:t>
            </a:r>
            <a:r>
              <a:rPr lang="fi-FI" sz="2500" dirty="0"/>
              <a:t>puutteet tai virheet tutkimusmenetelmien tai 		   sopivan -asetelman käytössä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sz="2500" dirty="0"/>
              <a:t>	- liian pieni otoskoko tai </a:t>
            </a:r>
            <a:r>
              <a:rPr lang="fi-FI" sz="2500" b="1" dirty="0"/>
              <a:t>kato, </a:t>
            </a:r>
            <a:r>
              <a:rPr lang="fi-FI" sz="2500" dirty="0"/>
              <a:t>joka voi syntyä, kun 	  </a:t>
            </a:r>
            <a:r>
              <a:rPr lang="fi-FI" sz="2500" dirty="0" smtClean="0"/>
              <a:t>tutkimukseen </a:t>
            </a:r>
            <a:r>
              <a:rPr lang="fi-FI" sz="2500" dirty="0"/>
              <a:t>valitut henkilöt eivät osallistu 	  	  </a:t>
            </a:r>
            <a:r>
              <a:rPr lang="fi-FI" sz="2500" dirty="0" smtClean="0"/>
              <a:t>tutkimukseen </a:t>
            </a:r>
            <a:r>
              <a:rPr lang="fi-FI" sz="2500" dirty="0"/>
              <a:t>tai keskeyttävät sen </a:t>
            </a:r>
            <a:endParaRPr lang="fi-FI" sz="2500" b="1" dirty="0"/>
          </a:p>
          <a:p>
            <a:pPr marL="0" indent="0">
              <a:lnSpc>
                <a:spcPct val="100000"/>
              </a:lnSpc>
              <a:buNone/>
            </a:pPr>
            <a:r>
              <a:rPr lang="fi-FI" sz="2500" dirty="0"/>
              <a:t>	- </a:t>
            </a:r>
            <a:r>
              <a:rPr lang="fi-FI" sz="2500" b="1" dirty="0"/>
              <a:t>sekoittava tekijä = </a:t>
            </a:r>
            <a:r>
              <a:rPr lang="fi-FI" sz="2500" dirty="0"/>
              <a:t>jokin tutkittavaan ilmiöön 	  	  liittyvä tekijä, joka ei itse ole tutkimuksen 	 	  kohteena, mutta häiritsee tarkasteltavan ilmiön 	 	  ja siihen vaikuttavien tekijöiden yhteyden 	 	  arviointia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sz="2500" dirty="0"/>
              <a:t>	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3309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635183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Tutkimuksen arviointi (5/5)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8256" y="1672224"/>
            <a:ext cx="8135258" cy="48118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i-FI" dirty="0"/>
              <a:t>	</a:t>
            </a:r>
            <a:r>
              <a:rPr lang="fi-FI" sz="2500" dirty="0"/>
              <a:t>- </a:t>
            </a:r>
            <a:r>
              <a:rPr lang="fi-FI" sz="2500" b="1" dirty="0"/>
              <a:t>harha =</a:t>
            </a:r>
            <a:r>
              <a:rPr lang="fi-FI" sz="2500" dirty="0"/>
              <a:t> systemaattinen virhe, joka voi syntyä 	 	  missä tahansa tutkimuksen vaiheessa ja aiheuttaa 	  vääristymää tutkimustuloksissa ja johto-	 	 	  päätöksissä</a:t>
            </a:r>
          </a:p>
          <a:p>
            <a:pPr lvl="3">
              <a:lnSpc>
                <a:spcPct val="100000"/>
              </a:lnSpc>
            </a:pPr>
            <a:r>
              <a:rPr lang="fi-FI" sz="2200" dirty="0"/>
              <a:t>valikoitumisharha, jos tutkimukseen valikoituu vääränlainen joukko</a:t>
            </a:r>
          </a:p>
          <a:p>
            <a:pPr lvl="3">
              <a:lnSpc>
                <a:spcPct val="100000"/>
              </a:lnSpc>
            </a:pPr>
            <a:r>
              <a:rPr lang="fi-FI" sz="2200" dirty="0"/>
              <a:t>mittausharha, jos käytettävä mittari ei pysty mittaamaan tutkittavaa asiaa tai ilmiötä asianmukaisesti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sz="2500" dirty="0"/>
              <a:t>	- </a:t>
            </a:r>
            <a:r>
              <a:rPr lang="fi-FI" sz="2500" b="1" dirty="0"/>
              <a:t>sattuma =</a:t>
            </a:r>
            <a:r>
              <a:rPr lang="fi-FI" sz="2500" dirty="0"/>
              <a:t> satunnaisvirhe, joka kuuluu kaikkeen 	 	  tutkimukseen, merkitystä voidaan minimoida esim. 	  suurella otoskoolla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sz="2500" dirty="0"/>
              <a:t>	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364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371" y="548097"/>
            <a:ext cx="7039428" cy="903331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Arkitieto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85371" y="1559922"/>
            <a:ext cx="7736114" cy="493866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perustuu välittömiin </a:t>
            </a:r>
            <a:r>
              <a:rPr lang="fi-FI" u="sng" dirty="0"/>
              <a:t>havaintoihin ja kokemuksiin </a:t>
            </a:r>
          </a:p>
          <a:p>
            <a:pPr>
              <a:lnSpc>
                <a:spcPct val="100000"/>
              </a:lnSpc>
            </a:pPr>
            <a:r>
              <a:rPr lang="fi-FI" dirty="0"/>
              <a:t>koostuu yksittäisistä erillistiedoista eikä pyri esittämään yleisiä lainmukaisuuksia tai periaatteita tai selittämään ilmiöiden ristiriitaisuutta</a:t>
            </a:r>
          </a:p>
          <a:p>
            <a:pPr>
              <a:lnSpc>
                <a:spcPct val="100000"/>
              </a:lnSpc>
            </a:pPr>
            <a:r>
              <a:rPr lang="fi-FI" dirty="0"/>
              <a:t>pysyvää ja vaikea muuttaa</a:t>
            </a:r>
          </a:p>
          <a:p>
            <a:pPr>
              <a:lnSpc>
                <a:spcPct val="100000"/>
              </a:lnSpc>
            </a:pPr>
            <a:r>
              <a:rPr lang="fi-FI" dirty="0"/>
              <a:t>voi olla luotettavaa tai epäluotettavaa </a:t>
            </a:r>
          </a:p>
          <a:p>
            <a:pPr>
              <a:lnSpc>
                <a:spcPct val="100000"/>
              </a:lnSpc>
            </a:pPr>
            <a:r>
              <a:rPr lang="fi-FI" dirty="0"/>
              <a:t>tärkeä rooli yksilön terveyden ja hyvinvoinnin kannalta, koska </a:t>
            </a:r>
            <a:r>
              <a:rPr lang="fi-FI" u="sng" dirty="0"/>
              <a:t>ohjaa monia päivittäisiä valintoja </a:t>
            </a:r>
            <a:r>
              <a:rPr lang="fi-FI" dirty="0"/>
              <a:t>ja vaikuttaa siihen, miten tutkimustietoon suhtaudutaan</a:t>
            </a:r>
          </a:p>
        </p:txBody>
      </p:sp>
    </p:spTree>
    <p:extLst>
      <p:ext uri="{BB962C8B-B14F-4D97-AF65-F5344CB8AC3E}">
        <p14:creationId xmlns:p14="http://schemas.microsoft.com/office/powerpoint/2010/main" val="203812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359411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Tieteellinen tieto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85371" y="1320800"/>
            <a:ext cx="7736114" cy="53267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perustuu </a:t>
            </a:r>
            <a:r>
              <a:rPr lang="fi-FI" u="sng" dirty="0"/>
              <a:t>tieteelliseen tutkimukseen </a:t>
            </a:r>
            <a:r>
              <a:rPr lang="fi-FI" dirty="0"/>
              <a:t>ja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analyyttiseen </a:t>
            </a:r>
            <a:r>
              <a:rPr lang="fi-FI" dirty="0"/>
              <a:t>ajatteluun </a:t>
            </a:r>
          </a:p>
          <a:p>
            <a:pPr>
              <a:lnSpc>
                <a:spcPct val="100000"/>
              </a:lnSpc>
            </a:pPr>
            <a:r>
              <a:rPr lang="fi-FI" dirty="0"/>
              <a:t>muodostaa hierarkkisen kokonaisuuden ja pyrkii esittämään yleisiä lainmukaisuuksia ja periaatteita sekä osoittamaan ristiriidat ilmiöiden olemukseen kuuluviksi</a:t>
            </a:r>
          </a:p>
          <a:p>
            <a:pPr>
              <a:lnSpc>
                <a:spcPct val="100000"/>
              </a:lnSpc>
            </a:pPr>
            <a:r>
              <a:rPr lang="fi-FI" dirty="0"/>
              <a:t>muuttuu argumenttien myötä</a:t>
            </a:r>
          </a:p>
          <a:p>
            <a:pPr>
              <a:lnSpc>
                <a:spcPct val="100000"/>
              </a:lnSpc>
            </a:pPr>
            <a:r>
              <a:rPr lang="fi-FI" dirty="0"/>
              <a:t>on yleensä ilmestynyt tieteellisessä julkaisussa ja tiedeyhteisö on todennut sen luotettavaksi </a:t>
            </a:r>
          </a:p>
          <a:p>
            <a:pPr>
              <a:lnSpc>
                <a:spcPct val="100000"/>
              </a:lnSpc>
            </a:pPr>
            <a:r>
              <a:rPr lang="fi-FI" dirty="0"/>
              <a:t>toimii arkiajattelun jatkeena ja </a:t>
            </a:r>
            <a:r>
              <a:rPr lang="fi-FI" u="sng" dirty="0"/>
              <a:t>rikastuttaa ja korjaa </a:t>
            </a:r>
            <a:r>
              <a:rPr lang="fi-FI" dirty="0"/>
              <a:t>sitä vähitellen </a:t>
            </a:r>
          </a:p>
        </p:txBody>
      </p:sp>
    </p:spTree>
    <p:extLst>
      <p:ext uri="{BB962C8B-B14F-4D97-AF65-F5344CB8AC3E}">
        <p14:creationId xmlns:p14="http://schemas.microsoft.com/office/powerpoint/2010/main" val="190629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343" y="620669"/>
            <a:ext cx="7177314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Monitieteinen terveystiede (1/2)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41828" y="1708875"/>
            <a:ext cx="7736114" cy="489131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terveyttä ja hyvinvointia koskevaa tietoa kertyy monilta eri tieteenaloilta, kuten lääketieteestä, biologiasta, käyttäytymistieteistä, taloustieteestä, maantieteestä ja historiasta </a:t>
            </a:r>
          </a:p>
          <a:p>
            <a:pPr>
              <a:lnSpc>
                <a:spcPct val="100000"/>
              </a:lnSpc>
            </a:pPr>
            <a:r>
              <a:rPr lang="fi-FI" dirty="0"/>
              <a:t>terveystieteellinen tutkimus on luonteeltaan </a:t>
            </a:r>
            <a:r>
              <a:rPr lang="fi-FI" b="1" dirty="0"/>
              <a:t>monitieteistä</a:t>
            </a:r>
            <a:r>
              <a:rPr lang="fi-FI" dirty="0"/>
              <a:t> eli siinä yhdistetään usein </a:t>
            </a:r>
            <a:r>
              <a:rPr lang="fi-FI" u="sng" dirty="0"/>
              <a:t>monen eri tieteenalan</a:t>
            </a:r>
            <a:r>
              <a:rPr lang="fi-FI" dirty="0"/>
              <a:t> tutkimusta ja tiedon soveltamista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esim. terveysaiheinen tutkimusprojekti, jossa eri tieteenaloja edustavat tutkijat suunnittelevat ja hyödyntävät yhdessä tieteenalojensa menetelmiä ja vahvuuksia </a:t>
            </a:r>
          </a:p>
        </p:txBody>
      </p:sp>
    </p:spTree>
    <p:extLst>
      <p:ext uri="{BB962C8B-B14F-4D97-AF65-F5344CB8AC3E}">
        <p14:creationId xmlns:p14="http://schemas.microsoft.com/office/powerpoint/2010/main" val="660314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343" y="751297"/>
            <a:ext cx="7177314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Monitieteinen terveystiede (2/2)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0943" y="1934028"/>
            <a:ext cx="7736114" cy="29899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edellyttää tutkijoilta joustavuutta ja monenlaisten tutkimusmenetelmien ja työskentelytapojen hallintaa  </a:t>
            </a:r>
          </a:p>
          <a:p>
            <a:pPr>
              <a:lnSpc>
                <a:spcPct val="100000"/>
              </a:lnSpc>
            </a:pPr>
            <a:r>
              <a:rPr lang="fi-FI" dirty="0"/>
              <a:t>monitieteisellä tutkimuksella voidaan saada sellaista uutta ja arvokasta tietoa, jota ei muuten tavoitettaisi </a:t>
            </a:r>
          </a:p>
        </p:txBody>
      </p:sp>
    </p:spTree>
    <p:extLst>
      <p:ext uri="{BB962C8B-B14F-4D97-AF65-F5344CB8AC3E}">
        <p14:creationId xmlns:p14="http://schemas.microsoft.com/office/powerpoint/2010/main" val="3216765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402954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Tutkimusprosessi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52286" y="1313541"/>
            <a:ext cx="7561942" cy="532674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sz="2600" dirty="0"/>
              <a:t>mielekkään ja mahdollisimman luotettavan tiedon saamiseksi tutkimusprosessissa edetään tiettyjen vaiheiden mukaan ja siinä käytetään tutkimukseen soveltuvia menetelmiä ja työskentelytapoja</a:t>
            </a:r>
          </a:p>
          <a:p>
            <a:pPr>
              <a:lnSpc>
                <a:spcPct val="100000"/>
              </a:lnSpc>
            </a:pPr>
            <a:r>
              <a:rPr lang="fi-FI" sz="2600" u="sng" dirty="0"/>
              <a:t>suunnitteluvaihe</a:t>
            </a:r>
            <a:r>
              <a:rPr lang="fi-FI" sz="2600" dirty="0"/>
              <a:t>: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300" dirty="0"/>
              <a:t>erittäin tärkeä tulosten luotettavuuden kannalta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300" dirty="0"/>
              <a:t>sisältää kirjallisen tutkimussuunnitelman laadinnan</a:t>
            </a:r>
          </a:p>
          <a:p>
            <a:pPr>
              <a:lnSpc>
                <a:spcPct val="100000"/>
              </a:lnSpc>
            </a:pPr>
            <a:r>
              <a:rPr lang="fi-FI" sz="2600" u="sng" dirty="0"/>
              <a:t>toteutusvaihe</a:t>
            </a:r>
            <a:r>
              <a:rPr lang="fi-FI" sz="2600" dirty="0"/>
              <a:t>: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300" dirty="0"/>
              <a:t>tutkimuksen toteuttaminen tutkimussuunnitelman mukaan 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300" dirty="0"/>
              <a:t>tutkimustulosten raportointi</a:t>
            </a:r>
          </a:p>
          <a:p>
            <a:pPr>
              <a:lnSpc>
                <a:spcPct val="100000"/>
              </a:lnSpc>
            </a:pPr>
            <a:r>
              <a:rPr lang="fi-FI" sz="2600" dirty="0"/>
              <a:t>sisältää myös tutkimukseen liittyvää </a:t>
            </a:r>
            <a:r>
              <a:rPr lang="fi-FI" sz="2600" u="sng" dirty="0"/>
              <a:t>arviointia</a:t>
            </a:r>
            <a:r>
              <a:rPr lang="fi-FI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795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765812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Tutkimuksen suunnittelu (1/2)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43429" y="1875788"/>
            <a:ext cx="7532914" cy="44921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tutkimuksen lähtökohtana on jokin havaittu </a:t>
            </a:r>
            <a:r>
              <a:rPr lang="fi-FI" u="sng" dirty="0"/>
              <a:t>ongelma</a:t>
            </a:r>
            <a:r>
              <a:rPr lang="fi-FI" dirty="0"/>
              <a:t> tai </a:t>
            </a:r>
            <a:r>
              <a:rPr lang="fi-FI" u="sng" dirty="0"/>
              <a:t>tarve saada tietoa</a:t>
            </a:r>
            <a:r>
              <a:rPr lang="fi-FI" dirty="0"/>
              <a:t> jostakin asiasta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voi nousta esim. mielipiteistä, kokemuksista ja yhteiskunnallisesta keskustelusta tai ajan-kohtaisista tapahtumista tai ilmiöistä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voi olla peräisin joistakin aiemmin tehdyistä tutkimuksista</a:t>
            </a:r>
          </a:p>
          <a:p>
            <a:pPr>
              <a:lnSpc>
                <a:spcPct val="100000"/>
              </a:lnSpc>
            </a:pPr>
            <a:r>
              <a:rPr lang="fi-FI" dirty="0"/>
              <a:t>tutkimusaiheeseen </a:t>
            </a:r>
            <a:r>
              <a:rPr lang="fi-FI" u="sng" dirty="0"/>
              <a:t>tutustutaan</a:t>
            </a:r>
            <a:r>
              <a:rPr lang="fi-FI" dirty="0"/>
              <a:t> esim. lukemalla aikaisempia tutkimuksia ja niistä tehtyjä kirjallisuuskatsauksia</a:t>
            </a:r>
          </a:p>
          <a:p>
            <a:pPr marL="0" indent="0">
              <a:lnSpc>
                <a:spcPct val="100000"/>
              </a:lnSpc>
              <a:buNone/>
            </a:pPr>
            <a:endParaRPr lang="fi-FI" dirty="0"/>
          </a:p>
          <a:p>
            <a:pPr lvl="1">
              <a:lnSpc>
                <a:spcPct val="10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9779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286" y="635183"/>
            <a:ext cx="7039428" cy="758189"/>
          </a:xfrm>
        </p:spPr>
        <p:txBody>
          <a:bodyPr>
            <a:noAutofit/>
          </a:bodyPr>
          <a:lstStyle/>
          <a:p>
            <a:pPr algn="ctr"/>
            <a:r>
              <a:rPr lang="fi-FI" sz="4000" b="1" dirty="0">
                <a:latin typeface="+mn-lt"/>
              </a:rPr>
              <a:t>Tutkimuksen suunnittelu (2/2)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0984" y="1607274"/>
            <a:ext cx="7783285" cy="48080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dirty="0"/>
              <a:t>tutkimusaihe </a:t>
            </a:r>
            <a:r>
              <a:rPr lang="fi-FI" u="sng" dirty="0"/>
              <a:t>rajataan ja täsmennetään </a:t>
            </a:r>
            <a:r>
              <a:rPr lang="fi-FI" dirty="0"/>
              <a:t>tutkimuksen tarpeiden mukaan</a:t>
            </a:r>
            <a:endParaRPr lang="fi-FI" b="1" dirty="0"/>
          </a:p>
          <a:p>
            <a:pPr>
              <a:lnSpc>
                <a:spcPct val="100000"/>
              </a:lnSpc>
            </a:pPr>
            <a:r>
              <a:rPr lang="fi-FI" b="1" dirty="0"/>
              <a:t>tutkimuskysymys</a:t>
            </a:r>
            <a:r>
              <a:rPr lang="fi-FI" dirty="0"/>
              <a:t> kertoo mm. ketä ja mitä tutkitaan sekä määrittää, millaista tietoa tutkimuksella voidaan saada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voidaan usein esittää </a:t>
            </a:r>
            <a:r>
              <a:rPr lang="fi-FI" sz="2500" b="1" dirty="0"/>
              <a:t>hypoteesina </a:t>
            </a:r>
            <a:r>
              <a:rPr lang="fi-FI" sz="2500" dirty="0"/>
              <a:t>eli olettamuksena, jolloin tutkimuksen tavoitteena on testata hypoteesin paikkansapitävyyttä</a:t>
            </a:r>
          </a:p>
          <a:p>
            <a:pPr lvl="1">
              <a:lnSpc>
                <a:spcPct val="100000"/>
              </a:lnSpc>
              <a:buFontTx/>
              <a:buChar char="-"/>
            </a:pPr>
            <a:r>
              <a:rPr lang="fi-FI" sz="2500" dirty="0"/>
              <a:t>hypoteesia ei tarvita, jos tutkimuksen tarkoituksena on esim. kartoittaa ja kuvailla jotakin terveyteen liittyvää ilmiötä ja sen esiintymistä</a:t>
            </a:r>
          </a:p>
          <a:p>
            <a:pPr>
              <a:lnSpc>
                <a:spcPct val="100000"/>
              </a:lnSpc>
            </a:pPr>
            <a:endParaRPr lang="fi-FI" dirty="0"/>
          </a:p>
          <a:p>
            <a:pPr lvl="1">
              <a:lnSpc>
                <a:spcPct val="100000"/>
              </a:lnSpc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87431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2937</TotalTime>
  <Words>1441</Words>
  <Application>Microsoft Macintosh PowerPoint</Application>
  <PresentationFormat>Näytössä katseltava diaesitys (4:3)</PresentationFormat>
  <Paragraphs>172</Paragraphs>
  <Slides>29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29</vt:i4>
      </vt:variant>
    </vt:vector>
  </HeadingPairs>
  <TitlesOfParts>
    <vt:vector size="33" baseType="lpstr">
      <vt:lpstr>Calibri</vt:lpstr>
      <vt:lpstr>Calibri Light</vt:lpstr>
      <vt:lpstr>Arial</vt:lpstr>
      <vt:lpstr>Office-teema</vt:lpstr>
      <vt:lpstr>Terve 3: Terveyttä tutkimassa</vt:lpstr>
      <vt:lpstr>Miksi terveyttä tutkitaan?</vt:lpstr>
      <vt:lpstr>Arkitieto </vt:lpstr>
      <vt:lpstr>Tieteellinen tieto </vt:lpstr>
      <vt:lpstr>Monitieteinen terveystiede (1/2) </vt:lpstr>
      <vt:lpstr>Monitieteinen terveystiede (2/2) </vt:lpstr>
      <vt:lpstr>Tutkimusprosessi</vt:lpstr>
      <vt:lpstr>Tutkimuksen suunnittelu (1/2)</vt:lpstr>
      <vt:lpstr>Tutkimuksen suunnittelu (2/2)</vt:lpstr>
      <vt:lpstr>Tutkimustyyppi (1/3)</vt:lpstr>
      <vt:lpstr>Tutkimustyyppi (2/3)</vt:lpstr>
      <vt:lpstr>Tutkimustyyppi (3/3)</vt:lpstr>
      <vt:lpstr>Tutkimusasetelma (1/5)</vt:lpstr>
      <vt:lpstr>Tutkimusasetelma (2/5)</vt:lpstr>
      <vt:lpstr>Tutkimusasetelma (3/5)</vt:lpstr>
      <vt:lpstr>Tutkimusasetelma (4/5)</vt:lpstr>
      <vt:lpstr>Tutkimusasetelma (5/5)</vt:lpstr>
      <vt:lpstr>Tutkimussuunnitelma</vt:lpstr>
      <vt:lpstr>Tutkittavan joukon valinta</vt:lpstr>
      <vt:lpstr>Aineiston hankintamenetelmät (1/2)  </vt:lpstr>
      <vt:lpstr>Aineiston hankintamenetelmät (2/2)  </vt:lpstr>
      <vt:lpstr>Aineiston analysointi </vt:lpstr>
      <vt:lpstr>Tulosten tulkinta  </vt:lpstr>
      <vt:lpstr>Raportointi  </vt:lpstr>
      <vt:lpstr>Tutkimuksen arviointi (1/5)</vt:lpstr>
      <vt:lpstr>Tutkimuksen arviointi (2/5)</vt:lpstr>
      <vt:lpstr>Tutkimuksen arviointi (3/5)</vt:lpstr>
      <vt:lpstr>Tutkimuksen arviointi (4/5)</vt:lpstr>
      <vt:lpstr>Tutkimuksen arviointi (5/5)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3: Terveyttä tutkimassa</dc:title>
  <dc:creator>Kati</dc:creator>
  <cp:lastModifiedBy>Eija Tuunainen</cp:lastModifiedBy>
  <cp:revision>82</cp:revision>
  <dcterms:created xsi:type="dcterms:W3CDTF">2017-12-13T10:38:15Z</dcterms:created>
  <dcterms:modified xsi:type="dcterms:W3CDTF">2017-12-15T13:20:35Z</dcterms:modified>
</cp:coreProperties>
</file>