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0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12"/>
    <p:restoredTop sz="94674"/>
  </p:normalViewPr>
  <p:slideViewPr>
    <p:cSldViewPr snapToGrid="0" snapToObjects="1">
      <p:cViewPr varScale="1">
        <p:scale>
          <a:sx n="61" d="100"/>
          <a:sy n="61" d="100"/>
        </p:scale>
        <p:origin x="3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21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153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699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23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830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230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748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034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076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018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552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667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3. Kokeellinen tutkimus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s. 28-35</a:t>
            </a:r>
          </a:p>
        </p:txBody>
      </p:sp>
    </p:spTree>
    <p:extLst>
      <p:ext uri="{BB962C8B-B14F-4D97-AF65-F5344CB8AC3E}">
        <p14:creationId xmlns:p14="http://schemas.microsoft.com/office/powerpoint/2010/main" val="1166903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Kokeellinen tutkimus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kokeellisen tutkimuksen tavoitteet: </a:t>
            </a:r>
          </a:p>
          <a:p>
            <a:pPr marL="971550" lvl="1" indent="-514350">
              <a:buFont typeface="+mj-lt"/>
              <a:buAutoNum type="arabicParenR"/>
            </a:pPr>
            <a:r>
              <a:rPr lang="fi-FI" sz="2800" dirty="0"/>
              <a:t>selvittää muuttujien välisiä syy-seuraussuhteita</a:t>
            </a:r>
          </a:p>
          <a:p>
            <a:pPr marL="971550" lvl="1" indent="-514350">
              <a:buFont typeface="+mj-lt"/>
              <a:buAutoNum type="arabicParenR"/>
            </a:pPr>
            <a:r>
              <a:rPr lang="fi-FI" sz="2800" dirty="0"/>
              <a:t>mahdollistaa kontrolloitujen havaintojen tekeminen ja mahdollisimman luotettavien tutkimustulosten saaminen</a:t>
            </a:r>
          </a:p>
          <a:p>
            <a:pPr marL="457200" lvl="1" indent="0">
              <a:buNone/>
            </a:pPr>
            <a:endParaRPr lang="fi-FI" sz="2800" dirty="0"/>
          </a:p>
          <a:p>
            <a:pPr lvl="0"/>
            <a:r>
              <a:rPr lang="fi-FI" dirty="0"/>
              <a:t>toteutetaan laboratorio-olosuhteissa tai kentällä (= luonnollisessa ympäristössä)</a:t>
            </a:r>
          </a:p>
          <a:p>
            <a:pPr lvl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Olennaisia piirteitä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tutkimusongelma ja hypoteesi</a:t>
            </a:r>
          </a:p>
          <a:p>
            <a:r>
              <a:rPr lang="fi-FI" dirty="0"/>
              <a:t>koe- ja kontrolliryhmät tai -tilanteet</a:t>
            </a:r>
          </a:p>
          <a:p>
            <a:r>
              <a:rPr lang="fi-FI" dirty="0"/>
              <a:t>koeasetelma</a:t>
            </a:r>
          </a:p>
          <a:p>
            <a:r>
              <a:rPr lang="fi-FI" dirty="0"/>
              <a:t>satunnaistus</a:t>
            </a:r>
          </a:p>
          <a:p>
            <a:r>
              <a:rPr lang="fi-FI" dirty="0"/>
              <a:t>riippumaton ja riippuva muuttuja</a:t>
            </a:r>
          </a:p>
          <a:p>
            <a:r>
              <a:rPr lang="fi-FI" dirty="0"/>
              <a:t>häiriömuuttujien kontrollointi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0404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Kokeellisen tutkimuksen peruskäsitteitä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734810"/>
            <a:ext cx="10515600" cy="4351338"/>
          </a:xfrm>
        </p:spPr>
        <p:txBody>
          <a:bodyPr/>
          <a:lstStyle/>
          <a:p>
            <a:r>
              <a:rPr lang="fi-FI" b="1" dirty="0"/>
              <a:t>muuttuja</a:t>
            </a:r>
          </a:p>
          <a:p>
            <a:pPr lvl="1"/>
            <a:r>
              <a:rPr lang="fi-FI" dirty="0"/>
              <a:t>esim. ihmisen tai ilmiön ominaisuus, jota voidaan mitata</a:t>
            </a:r>
            <a:endParaRPr lang="fi-FI" sz="1600" dirty="0"/>
          </a:p>
          <a:p>
            <a:pPr lvl="1"/>
            <a:r>
              <a:rPr lang="fi-FI" dirty="0"/>
              <a:t>Operationalisointi = muuttujien määritteleminen siten, että niitä voidaan </a:t>
            </a:r>
            <a:r>
              <a:rPr lang="fi-FI" dirty="0" err="1"/>
              <a:t>mitatata</a:t>
            </a:r>
            <a:endParaRPr lang="fi-FI" sz="2000" dirty="0"/>
          </a:p>
          <a:p>
            <a:pPr lvl="1"/>
            <a:r>
              <a:rPr lang="fi-FI" dirty="0"/>
              <a:t>riippumaton muuttuja (= muunnellaan), riippuva muuttuja (= mitataan), häiriömuuttuja (= mikä tahansa kontrolloimaton muuttuja)</a:t>
            </a:r>
            <a:endParaRPr lang="fi-FI" sz="2000" dirty="0"/>
          </a:p>
          <a:p>
            <a:pPr lvl="0"/>
            <a:r>
              <a:rPr lang="fi-FI" b="1" dirty="0"/>
              <a:t>tutkimusongelma</a:t>
            </a:r>
            <a:endParaRPr lang="fi-FI" sz="2400" b="1" dirty="0"/>
          </a:p>
          <a:p>
            <a:pPr lvl="1"/>
            <a:r>
              <a:rPr lang="fi-FI" dirty="0"/>
              <a:t>tutkimuskysymys, johon haetaan tutkimuksessa vastausta</a:t>
            </a:r>
            <a:endParaRPr lang="fi-FI" sz="2000" dirty="0"/>
          </a:p>
          <a:p>
            <a:pPr lvl="0"/>
            <a:r>
              <a:rPr lang="fi-FI" b="1" dirty="0"/>
              <a:t>hypoteesi</a:t>
            </a:r>
            <a:endParaRPr lang="fi-FI" sz="2400" b="1" dirty="0"/>
          </a:p>
          <a:p>
            <a:pPr lvl="1"/>
            <a:r>
              <a:rPr lang="fi-FI" dirty="0"/>
              <a:t>oletus riippumattoman muuttujan vaikutuksesta riippuvaan muuttujaan</a:t>
            </a:r>
            <a:endParaRPr lang="fi-FI" sz="2000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Kokeellisen tutkimuksen peruskäsitteitä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b="1" dirty="0"/>
              <a:t>koeasetelma</a:t>
            </a:r>
            <a:endParaRPr lang="fi-FI" sz="2400" b="1" dirty="0"/>
          </a:p>
          <a:p>
            <a:pPr lvl="1"/>
            <a:r>
              <a:rPr lang="fi-FI" dirty="0"/>
              <a:t>kuvaa koetilanteet, joiden avulla selvitetään muuttujien välistä syy-seuraussuhdetta</a:t>
            </a:r>
            <a:endParaRPr lang="fi-FI" sz="2000" dirty="0"/>
          </a:p>
          <a:p>
            <a:pPr lvl="1"/>
            <a:r>
              <a:rPr lang="fi-FI" dirty="0"/>
              <a:t>koehenkilöiden välinen ja koehenkilöiden sisäinen koeasetelma</a:t>
            </a:r>
            <a:endParaRPr lang="fi-FI" sz="2000" dirty="0"/>
          </a:p>
          <a:p>
            <a:pPr lvl="0"/>
            <a:r>
              <a:rPr lang="fi-FI" b="1" dirty="0"/>
              <a:t>koehenkilö</a:t>
            </a:r>
            <a:endParaRPr lang="fi-FI" sz="2400" b="1" dirty="0"/>
          </a:p>
          <a:p>
            <a:pPr lvl="1"/>
            <a:r>
              <a:rPr lang="fi-FI" dirty="0"/>
              <a:t>kokeelliseen tutkimukseen osallistuva tutkittava</a:t>
            </a:r>
            <a:endParaRPr lang="fi-FI" sz="2000" dirty="0"/>
          </a:p>
          <a:p>
            <a:pPr lvl="1"/>
            <a:r>
              <a:rPr lang="fi-FI" dirty="0"/>
              <a:t>sijoitetaan sattumanvaraisesti koe- tai kontrolliryhmään aina kun mahdollista</a:t>
            </a:r>
            <a:endParaRPr lang="fi-FI" sz="2000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6481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t="39998" b="10303"/>
          <a:stretch/>
        </p:blipFill>
        <p:spPr>
          <a:xfrm>
            <a:off x="1766286" y="643467"/>
            <a:ext cx="865942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296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1117" b="5062"/>
          <a:stretch/>
        </p:blipFill>
        <p:spPr>
          <a:xfrm>
            <a:off x="3925853" y="195310"/>
            <a:ext cx="5573389" cy="65872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30712" y="195310"/>
            <a:ext cx="27240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600" b="1" dirty="0"/>
              <a:t>Kokeellinen </a:t>
            </a:r>
          </a:p>
          <a:p>
            <a:r>
              <a:rPr lang="fi-FI" sz="3600" b="1" dirty="0"/>
              <a:t>tutkimus</a:t>
            </a:r>
          </a:p>
        </p:txBody>
      </p:sp>
    </p:spTree>
    <p:extLst>
      <p:ext uri="{BB962C8B-B14F-4D97-AF65-F5344CB8AC3E}">
        <p14:creationId xmlns:p14="http://schemas.microsoft.com/office/powerpoint/2010/main" val="3765799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Kokeellisen tutkimuksen kriittinen arviointi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fi-FI" sz="2400" b="1" dirty="0"/>
              <a:t>reliabiliteetti</a:t>
            </a:r>
            <a:r>
              <a:rPr lang="fi-FI" sz="2400" dirty="0"/>
              <a:t> </a:t>
            </a:r>
          </a:p>
          <a:p>
            <a:pPr lvl="1"/>
            <a:r>
              <a:rPr lang="fi-FI" dirty="0"/>
              <a:t>tutkimuksen/mittarin luotettavuus</a:t>
            </a:r>
          </a:p>
          <a:p>
            <a:pPr lvl="1"/>
            <a:r>
              <a:rPr lang="fi-FI" dirty="0"/>
              <a:t>tutkimuksen tulokset voidaan toistaa samassa tai muissa tutkimuksissa</a:t>
            </a:r>
          </a:p>
          <a:p>
            <a:pPr lvl="0"/>
            <a:r>
              <a:rPr lang="fi-FI" sz="2400" b="1" dirty="0"/>
              <a:t>validiteetti</a:t>
            </a:r>
            <a:r>
              <a:rPr lang="fi-FI" sz="2400" dirty="0"/>
              <a:t> </a:t>
            </a:r>
          </a:p>
          <a:p>
            <a:pPr lvl="1"/>
            <a:r>
              <a:rPr lang="fi-FI" dirty="0"/>
              <a:t>tutkimuksen/mittarin pätevyys </a:t>
            </a:r>
          </a:p>
          <a:p>
            <a:pPr lvl="1"/>
            <a:r>
              <a:rPr lang="fi-FI" dirty="0"/>
              <a:t>tutkimus/mittari mittaa sitä, mitä sen on tarkoitus mitata</a:t>
            </a:r>
          </a:p>
          <a:p>
            <a:pPr lvl="0"/>
            <a:r>
              <a:rPr lang="fi-FI" sz="2400" b="1" dirty="0"/>
              <a:t>yleistettävyys</a:t>
            </a:r>
          </a:p>
          <a:p>
            <a:pPr lvl="1"/>
            <a:r>
              <a:rPr lang="fi-FI" dirty="0"/>
              <a:t>tutkimuksen tavoitteena saada tietoa, joka voidaan yleistää tiettyyn ihmisryhmään</a:t>
            </a: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456283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13692" t="8103" r="16982" b="50071"/>
          <a:stretch/>
        </p:blipFill>
        <p:spPr>
          <a:xfrm>
            <a:off x="195596" y="74977"/>
            <a:ext cx="6092539" cy="4758280"/>
          </a:xfrm>
          <a:prstGeom prst="rect">
            <a:avLst/>
          </a:prstGeom>
        </p:spPr>
      </p:pic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2E3BB400-8E3C-4F16-AA18-64E4DCF970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10" t="49926" r="13854" b="8070"/>
          <a:stretch/>
        </p:blipFill>
        <p:spPr>
          <a:xfrm>
            <a:off x="6096001" y="1847462"/>
            <a:ext cx="6096000" cy="447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205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3. Kokeellinen tutkimus</vt:lpstr>
      <vt:lpstr>Kokeellinen tutkimus</vt:lpstr>
      <vt:lpstr>Olennaisia piirteitä</vt:lpstr>
      <vt:lpstr>Kokeellisen tutkimuksen peruskäsitteitä</vt:lpstr>
      <vt:lpstr>Kokeellisen tutkimuksen peruskäsitteitä</vt:lpstr>
      <vt:lpstr>PowerPoint Presentation</vt:lpstr>
      <vt:lpstr>PowerPoint Presentation</vt:lpstr>
      <vt:lpstr>Kokeellisen tutkimuksen kriittinen arviointi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Kokeellinen tutkimus</dc:title>
  <dc:creator>Kristiina Holm</dc:creator>
  <cp:lastModifiedBy>Kristiina Holm</cp:lastModifiedBy>
  <cp:revision>2</cp:revision>
  <dcterms:created xsi:type="dcterms:W3CDTF">2018-10-23T11:48:16Z</dcterms:created>
  <dcterms:modified xsi:type="dcterms:W3CDTF">2018-10-23T11:54:43Z</dcterms:modified>
</cp:coreProperties>
</file>