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823" r:id="rId6"/>
  </p:sldMasterIdLst>
  <p:notesMasterIdLst>
    <p:notesMasterId r:id="rId20"/>
  </p:notesMasterIdLst>
  <p:handoutMasterIdLst>
    <p:handoutMasterId r:id="rId21"/>
  </p:handoutMasterIdLst>
  <p:sldIdLst>
    <p:sldId id="485" r:id="rId7"/>
    <p:sldId id="504" r:id="rId8"/>
    <p:sldId id="507" r:id="rId9"/>
    <p:sldId id="513" r:id="rId10"/>
    <p:sldId id="515" r:id="rId11"/>
    <p:sldId id="508" r:id="rId12"/>
    <p:sldId id="511" r:id="rId13"/>
    <p:sldId id="509" r:id="rId14"/>
    <p:sldId id="512" r:id="rId15"/>
    <p:sldId id="500" r:id="rId16"/>
    <p:sldId id="514" r:id="rId17"/>
    <p:sldId id="501" r:id="rId18"/>
    <p:sldId id="502" r:id="rId19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6C8"/>
    <a:srgbClr val="7991D3"/>
    <a:srgbClr val="BCC8E9"/>
    <a:srgbClr val="365ABD"/>
    <a:srgbClr val="D7DEF2"/>
    <a:srgbClr val="AFBDE5"/>
    <a:srgbClr val="000000"/>
    <a:srgbClr val="2699D6"/>
    <a:srgbClr val="2594CB"/>
    <a:srgbClr val="D4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327" autoAdjust="0"/>
  </p:normalViewPr>
  <p:slideViewPr>
    <p:cSldViewPr showGuides="1">
      <p:cViewPr varScale="1">
        <p:scale>
          <a:sx n="106" d="100"/>
          <a:sy n="106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56" y="84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8.9.2021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50">
            <a:extLst>
              <a:ext uri="{FF2B5EF4-FFF2-40B4-BE49-F238E27FC236}">
                <a16:creationId xmlns:a16="http://schemas.microsoft.com/office/drawing/2014/main" id="{674E1DF1-D745-334E-A202-ECAD9A3D8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5602F7D5-9303-9C46-A40B-89792C6EDC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20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0B938A23-8DC8-504B-8946-832E4E2D79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93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D3D1C4A-A97C-D349-9A05-36793DD77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5CA1CE7-8F4F-5B49-958F-CF668763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78FCBA2-DE0D-2247-9A77-30649856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 descr="OKM tunnus">
            <a:extLst>
              <a:ext uri="{FF2B5EF4-FFF2-40B4-BE49-F238E27FC236}">
                <a16:creationId xmlns:a16="http://schemas.microsoft.com/office/drawing/2014/main" id="{B78EC080-FF07-6646-A632-A58791BAF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F91AD99-166B-F64D-A592-7F849089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85BE09-7854-8843-AC0E-3FD96756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8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1825DB-FA89-3446-8C42-AC9F57B2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8B4D6E2-689A-1F4F-9976-BA0517E5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2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897518-28F3-2A43-B481-604E1D0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C899878-C8EA-C64E-8729-F9BF18C78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E4E785B-7BD3-7642-81F7-57558DC95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 descr="OKM tunnus">
            <a:extLst>
              <a:ext uri="{FF2B5EF4-FFF2-40B4-BE49-F238E27FC236}">
                <a16:creationId xmlns:a16="http://schemas.microsoft.com/office/drawing/2014/main" id="{15DBF3BC-8E93-194F-BBA2-6CCDA124AA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8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36FD62D-621F-DC42-A6F4-A2F711420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99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F852BFB-9DA0-0442-959E-69FBAB5E3F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5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3A823399-DEEE-AB4F-B377-FBA61A09A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20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9">
            <a:extLst>
              <a:ext uri="{FF2B5EF4-FFF2-40B4-BE49-F238E27FC236}">
                <a16:creationId xmlns:a16="http://schemas.microsoft.com/office/drawing/2014/main" id="{B4104795-B654-374D-AA44-D3D604ED2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75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32AEA9-B18D-7B41-9CD8-9AFE7B9FF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3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35340"/>
            <a:ext cx="305495" cy="419486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8.9.2021</a:t>
            </a:fld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51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Yhdeksäsluokkalaisia oppilaita, joista kolme tyttöä ja kaksi poikaa, kävelevät ulkona koulurakennuksen edessä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4427247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4427247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8.9.2021</a:t>
            </a:fld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61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46A7-2465-449A-A517-1D138BC392A4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70B8-927C-45CC-B535-053A19A773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7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2C0B85-284A-2644-93F6-5855E310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1192967-20CE-DD48-A8FA-10666733A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568AA25-1976-2B42-BE76-01AB9B2F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831D89F-469F-C24E-98F9-99A30767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EEC33C-BACA-0D49-9518-AB014C60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D4829C8-F060-7646-922A-C2AA787EA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5B97F5B-1B58-664F-B3D8-559D5761AF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4BC40CB-B021-DB4D-9726-7923D412A4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95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BBE0F1-831B-C54F-9352-AE500835A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36" r:id="rId2"/>
    <p:sldLayoutId id="2147483776" r:id="rId3"/>
    <p:sldLayoutId id="2147483747" r:id="rId4"/>
    <p:sldLayoutId id="2147483817" r:id="rId5"/>
    <p:sldLayoutId id="2147483818" r:id="rId6"/>
    <p:sldLayoutId id="2147483819" r:id="rId7"/>
    <p:sldLayoutId id="2147483820" r:id="rId8"/>
    <p:sldLayoutId id="2147483803" r:id="rId9"/>
    <p:sldLayoutId id="2147483821" r:id="rId10"/>
    <p:sldLayoutId id="2147483822" r:id="rId11"/>
    <p:sldLayoutId id="2147483675" r:id="rId12"/>
    <p:sldLayoutId id="2147483691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8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7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42" r:id="rId14"/>
    <p:sldLayoutId id="2147483843" r:id="rId15"/>
    <p:sldLayoutId id="2147483844" r:id="rId1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bit.ly/SKY21-23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Sitouttava kouluyhteisötyö SKY 2021 - 2023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463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Tube Maps - Map Maki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9976"/>
          <a:stretch>
            <a:fillRect/>
          </a:stretch>
        </p:blipFill>
        <p:spPr>
          <a:xfrm>
            <a:off x="3563888" y="411510"/>
            <a:ext cx="5067059" cy="4228823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23528" y="699542"/>
            <a:ext cx="3347128" cy="576064"/>
          </a:xfrm>
        </p:spPr>
        <p:txBody>
          <a:bodyPr/>
          <a:lstStyle/>
          <a:p>
            <a:r>
              <a:rPr lang="fi-FI" dirty="0"/>
              <a:t>Kehittämisverkosto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2785" y="1491630"/>
            <a:ext cx="2520000" cy="3312368"/>
          </a:xfrm>
        </p:spPr>
        <p:txBody>
          <a:bodyPr>
            <a:normAutofit lnSpcReduction="10000"/>
          </a:bodyPr>
          <a:lstStyle/>
          <a:p>
            <a:r>
              <a:rPr lang="fi-FI" sz="1600" dirty="0"/>
              <a:t>Pilottien koordinaattorit</a:t>
            </a:r>
          </a:p>
          <a:p>
            <a:r>
              <a:rPr lang="fi-FI" sz="1600" dirty="0"/>
              <a:t>Paikalliset hanketoimijat</a:t>
            </a:r>
          </a:p>
          <a:p>
            <a:r>
              <a:rPr lang="fi-FI" sz="1600" dirty="0"/>
              <a:t>Koulut </a:t>
            </a:r>
          </a:p>
          <a:p>
            <a:r>
              <a:rPr lang="fi-FI" sz="1600" dirty="0"/>
              <a:t>Oppilaat, opettajat, huoltajat</a:t>
            </a:r>
          </a:p>
          <a:p>
            <a:r>
              <a:rPr lang="fi-FI" sz="1600" dirty="0"/>
              <a:t>Sidosryhmät</a:t>
            </a:r>
          </a:p>
          <a:p>
            <a:r>
              <a:rPr lang="fi-FI" sz="1600" dirty="0"/>
              <a:t>Yliopistot</a:t>
            </a:r>
          </a:p>
          <a:p>
            <a:r>
              <a:rPr lang="fi-FI" sz="1600" dirty="0"/>
              <a:t>OKM, Karvi, OPH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10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247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97" y="437131"/>
            <a:ext cx="4333489" cy="443768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209" y="270413"/>
            <a:ext cx="27085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SKY- vuosikello</a:t>
            </a:r>
          </a:p>
          <a:p>
            <a:r>
              <a:rPr lang="fi-FI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2021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5732" y="1947277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Tammi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6057" y="2092427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Helmi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3868" y="2397928"/>
            <a:ext cx="481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Maalis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92447" y="3033944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Touko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05260" y="3161003"/>
            <a:ext cx="4203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Kesä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05295" y="3008821"/>
            <a:ext cx="3337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Elo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1245" y="2696296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Syys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6790" y="2389777"/>
            <a:ext cx="409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Loka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96695" y="2099489"/>
            <a:ext cx="5036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Marras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50610" y="3160733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Heinä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4581" y="2704412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Huhti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60522" y="1947604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6C8087"/>
                </a:solidFill>
              </a:rPr>
              <a:t>Joulu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966011" y="614592"/>
            <a:ext cx="885957" cy="217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1.x. Aktiviteetit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966012" y="614592"/>
            <a:ext cx="1206386" cy="26693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 err="1">
                <a:solidFill>
                  <a:srgbClr val="002060"/>
                </a:solidFill>
              </a:rPr>
              <a:t>Webinaari</a:t>
            </a:r>
            <a:endParaRPr lang="fi-FI" sz="900" dirty="0">
              <a:solidFill>
                <a:srgbClr val="00206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009" y="380875"/>
            <a:ext cx="1064346" cy="27924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 err="1">
                <a:solidFill>
                  <a:srgbClr val="002060"/>
                </a:solidFill>
              </a:rPr>
              <a:t>Väliwebinaari</a:t>
            </a:r>
            <a:endParaRPr lang="fi-FI" sz="900" dirty="0">
              <a:solidFill>
                <a:srgbClr val="002060"/>
              </a:solidFill>
            </a:endParaRPr>
          </a:p>
          <a:p>
            <a:pPr algn="ctr"/>
            <a:r>
              <a:rPr lang="fi-FI" sz="900" dirty="0">
                <a:solidFill>
                  <a:srgbClr val="002060"/>
                </a:solidFill>
              </a:rPr>
              <a:t>16.12</a:t>
            </a:r>
            <a:r>
              <a:rPr lang="fi-FI" sz="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254603" y="3608113"/>
            <a:ext cx="1097923" cy="3036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 err="1">
                <a:solidFill>
                  <a:srgbClr val="002060"/>
                </a:solidFill>
              </a:rPr>
              <a:t>Aloituswebinaari</a:t>
            </a:r>
            <a:endParaRPr lang="fi-FI" sz="900" dirty="0">
              <a:solidFill>
                <a:srgbClr val="002060"/>
              </a:solidFill>
            </a:endParaRPr>
          </a:p>
          <a:p>
            <a:pPr algn="ctr"/>
            <a:r>
              <a:rPr lang="fi-FI" sz="900" dirty="0">
                <a:solidFill>
                  <a:srgbClr val="002060"/>
                </a:solidFill>
              </a:rPr>
              <a:t> 26.8.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370982" y="1248512"/>
            <a:ext cx="1198910" cy="30542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 err="1">
                <a:solidFill>
                  <a:srgbClr val="002060"/>
                </a:solidFill>
              </a:rPr>
              <a:t>Webinaari</a:t>
            </a:r>
            <a:r>
              <a:rPr lang="fi-FI" sz="900" dirty="0">
                <a:solidFill>
                  <a:srgbClr val="002060"/>
                </a:solidFill>
              </a:rPr>
              <a:t> hakijoille</a:t>
            </a:r>
          </a:p>
          <a:p>
            <a:pPr algn="ctr"/>
            <a:r>
              <a:rPr lang="fi-FI" sz="900" dirty="0">
                <a:solidFill>
                  <a:srgbClr val="002060"/>
                </a:solidFill>
              </a:rPr>
              <a:t>11.2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406779" y="3995259"/>
            <a:ext cx="1261521" cy="39763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 err="1">
                <a:solidFill>
                  <a:srgbClr val="002060"/>
                </a:solidFill>
              </a:rPr>
              <a:t>Orientaatiowebinaari</a:t>
            </a:r>
            <a:r>
              <a:rPr lang="fi-FI" sz="9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i-FI" sz="900" dirty="0">
                <a:solidFill>
                  <a:srgbClr val="002060"/>
                </a:solidFill>
              </a:rPr>
              <a:t>piloteille 28.5.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970136" y="978271"/>
            <a:ext cx="885957" cy="217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2.x. Rahoitus deadline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970135" y="978270"/>
            <a:ext cx="1202262" cy="2762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Ohjausryhmän</a:t>
            </a:r>
          </a:p>
          <a:p>
            <a:pPr algn="ctr"/>
            <a:r>
              <a:rPr lang="fi-FI" sz="900" dirty="0">
                <a:solidFill>
                  <a:srgbClr val="002060"/>
                </a:solidFill>
              </a:rPr>
              <a:t>tapaaminen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310629" y="3595623"/>
            <a:ext cx="946311" cy="2925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Ohjausryhmä 20.5.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966011" y="1336845"/>
            <a:ext cx="885957" cy="217088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3.x. Kilpailutukset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966009" y="1313032"/>
            <a:ext cx="1206389" cy="268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Pilottien työpaja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988869" y="3189084"/>
            <a:ext cx="1214500" cy="3031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Pilottien työpaja 15.9. 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966011" y="1697320"/>
            <a:ext cx="885957" cy="217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4.x. Messut / tapahtumat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966009" y="1695910"/>
            <a:ext cx="1206389" cy="23759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Avustuspäätös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966010" y="2057797"/>
            <a:ext cx="885957" cy="21708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>
                <a:solidFill>
                  <a:srgbClr val="002060"/>
                </a:solidFill>
              </a:rPr>
              <a:t>5.x. </a:t>
            </a:r>
            <a:r>
              <a:rPr lang="fi-FI" sz="600" dirty="0" err="1">
                <a:solidFill>
                  <a:srgbClr val="002060"/>
                </a:solidFill>
              </a:rPr>
              <a:t>Markkinointikam-panja</a:t>
            </a:r>
            <a:r>
              <a:rPr lang="fi-FI" sz="600" dirty="0">
                <a:solidFill>
                  <a:srgbClr val="002060"/>
                </a:solidFill>
              </a:rPr>
              <a:t> / aktiviteetti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966009" y="2057797"/>
            <a:ext cx="1206388" cy="26784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Sidosryhmä-tapaaminen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5178635" y="3175294"/>
            <a:ext cx="993492" cy="27265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Avustuspäätös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4418" y="20775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u="sng" dirty="0"/>
              <a:t>Aktiviteetit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7567" y="2390972"/>
            <a:ext cx="902208" cy="51279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E55F00"/>
                </a:solidFill>
              </a:rPr>
              <a:t>2021</a:t>
            </a:r>
          </a:p>
        </p:txBody>
      </p:sp>
      <p:sp>
        <p:nvSpPr>
          <p:cNvPr id="184" name="5-Point Star 183"/>
          <p:cNvSpPr/>
          <p:nvPr/>
        </p:nvSpPr>
        <p:spPr>
          <a:xfrm>
            <a:off x="7043986" y="2773151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7" name="TextBox 186"/>
          <p:cNvSpPr txBox="1"/>
          <p:nvPr/>
        </p:nvSpPr>
        <p:spPr>
          <a:xfrm>
            <a:off x="7165508" y="26622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Pilotointi </a:t>
            </a:r>
          </a:p>
          <a:p>
            <a:r>
              <a:rPr lang="fi-FI" sz="900" dirty="0"/>
              <a:t>käynnissä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7681" y="2998928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Rahoitushaku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136783" y="326848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Kehittävä </a:t>
            </a:r>
            <a:br>
              <a:rPr lang="fi-FI" sz="900" dirty="0"/>
            </a:br>
            <a:r>
              <a:rPr lang="fi-FI" sz="900" dirty="0"/>
              <a:t>arviointi</a:t>
            </a:r>
          </a:p>
        </p:txBody>
      </p:sp>
      <p:sp>
        <p:nvSpPr>
          <p:cNvPr id="206" name="5-Point Star 205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7" name="5-Point Star 206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8" name="5-Point Star 207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9" name="5-Point Star 208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0" name="5-Point Star 209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1" name="5-Point Star 210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2" name="5-Point Star 211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3" name="5-Point Star 212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4" name="5-Point Star 213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5" name="5-Point Star 214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6" name="5-Point Star 215"/>
          <p:cNvSpPr/>
          <p:nvPr/>
        </p:nvSpPr>
        <p:spPr>
          <a:xfrm>
            <a:off x="7042654" y="3041361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7" name="5-Point Star 216"/>
          <p:cNvSpPr/>
          <p:nvPr/>
        </p:nvSpPr>
        <p:spPr>
          <a:xfrm>
            <a:off x="4887448" y="1965556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8" name="5-Point Star 217"/>
          <p:cNvSpPr/>
          <p:nvPr/>
        </p:nvSpPr>
        <p:spPr>
          <a:xfrm>
            <a:off x="5213437" y="2371534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9" name="5-Point Star 218"/>
          <p:cNvSpPr/>
          <p:nvPr/>
        </p:nvSpPr>
        <p:spPr>
          <a:xfrm>
            <a:off x="7043986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0" name="5-Point Star 219"/>
          <p:cNvSpPr/>
          <p:nvPr/>
        </p:nvSpPr>
        <p:spPr>
          <a:xfrm>
            <a:off x="7043986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1" name="5-Point Star 220"/>
          <p:cNvSpPr/>
          <p:nvPr/>
        </p:nvSpPr>
        <p:spPr>
          <a:xfrm>
            <a:off x="7043986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2" name="5-Point Star 221"/>
          <p:cNvSpPr/>
          <p:nvPr/>
        </p:nvSpPr>
        <p:spPr>
          <a:xfrm>
            <a:off x="7043986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5-Point Star 222"/>
          <p:cNvSpPr/>
          <p:nvPr/>
        </p:nvSpPr>
        <p:spPr>
          <a:xfrm>
            <a:off x="7043986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4" name="5-Point Star 223"/>
          <p:cNvSpPr/>
          <p:nvPr/>
        </p:nvSpPr>
        <p:spPr>
          <a:xfrm>
            <a:off x="7043986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5" name="5-Point Star 224"/>
          <p:cNvSpPr/>
          <p:nvPr/>
        </p:nvSpPr>
        <p:spPr>
          <a:xfrm>
            <a:off x="7043986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5-Point Star 225"/>
          <p:cNvSpPr/>
          <p:nvPr/>
        </p:nvSpPr>
        <p:spPr>
          <a:xfrm>
            <a:off x="7043986" y="2782673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5-Point Star 226"/>
          <p:cNvSpPr/>
          <p:nvPr/>
        </p:nvSpPr>
        <p:spPr>
          <a:xfrm>
            <a:off x="4044091" y="1822634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8" name="5-Point Star 227"/>
          <p:cNvSpPr/>
          <p:nvPr/>
        </p:nvSpPr>
        <p:spPr>
          <a:xfrm>
            <a:off x="3644752" y="1975866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9" name="5-Point Star 228"/>
          <p:cNvSpPr/>
          <p:nvPr/>
        </p:nvSpPr>
        <p:spPr>
          <a:xfrm>
            <a:off x="3372712" y="2374780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0" name="5-Point Star 229"/>
          <p:cNvSpPr/>
          <p:nvPr/>
        </p:nvSpPr>
        <p:spPr>
          <a:xfrm>
            <a:off x="3395305" y="2826348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1" name="5-Point Star 230"/>
          <p:cNvSpPr/>
          <p:nvPr/>
        </p:nvSpPr>
        <p:spPr>
          <a:xfrm>
            <a:off x="3741055" y="3166288"/>
            <a:ext cx="128534" cy="133932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2" name="5-Point Star 231"/>
          <p:cNvSpPr/>
          <p:nvPr/>
        </p:nvSpPr>
        <p:spPr>
          <a:xfrm>
            <a:off x="7042654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5-Point Star 232"/>
          <p:cNvSpPr/>
          <p:nvPr/>
        </p:nvSpPr>
        <p:spPr>
          <a:xfrm>
            <a:off x="7042654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4" name="5-Point Star 233"/>
          <p:cNvSpPr/>
          <p:nvPr/>
        </p:nvSpPr>
        <p:spPr>
          <a:xfrm>
            <a:off x="7042654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5-Point Star 234"/>
          <p:cNvSpPr/>
          <p:nvPr/>
        </p:nvSpPr>
        <p:spPr>
          <a:xfrm>
            <a:off x="7042654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6" name="5-Point Star 235"/>
          <p:cNvSpPr/>
          <p:nvPr/>
        </p:nvSpPr>
        <p:spPr>
          <a:xfrm>
            <a:off x="7042654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7" name="5-Point Star 236"/>
          <p:cNvSpPr/>
          <p:nvPr/>
        </p:nvSpPr>
        <p:spPr>
          <a:xfrm>
            <a:off x="7042654" y="3297545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8" name="5-Point Star 237"/>
          <p:cNvSpPr/>
          <p:nvPr/>
        </p:nvSpPr>
        <p:spPr>
          <a:xfrm>
            <a:off x="4151571" y="1623070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9" name="5-Point Star 238"/>
          <p:cNvSpPr/>
          <p:nvPr/>
        </p:nvSpPr>
        <p:spPr>
          <a:xfrm>
            <a:off x="3432733" y="1972963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0" name="5-Point Star 239"/>
          <p:cNvSpPr/>
          <p:nvPr/>
        </p:nvSpPr>
        <p:spPr>
          <a:xfrm>
            <a:off x="3174100" y="2469341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1" name="5-Point Star 240"/>
          <p:cNvSpPr/>
          <p:nvPr/>
        </p:nvSpPr>
        <p:spPr>
          <a:xfrm>
            <a:off x="3266772" y="2966978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2" name="5-Point Star 241"/>
          <p:cNvSpPr/>
          <p:nvPr/>
        </p:nvSpPr>
        <p:spPr>
          <a:xfrm>
            <a:off x="3596695" y="3376177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3" name="5-Point Star 242"/>
          <p:cNvSpPr/>
          <p:nvPr/>
        </p:nvSpPr>
        <p:spPr>
          <a:xfrm>
            <a:off x="4493788" y="3397873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5-Point Star 243"/>
          <p:cNvSpPr/>
          <p:nvPr/>
        </p:nvSpPr>
        <p:spPr>
          <a:xfrm>
            <a:off x="4942600" y="3219628"/>
            <a:ext cx="128534" cy="13393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5" name="5-Point Star 244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6" name="5-Point Star 245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7" name="5-Point Star 246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8" name="5-Point Star 247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9" name="5-Point Star 248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0" name="5-Point Star 249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1" name="5-Point Star 250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2" name="5-Point Star 251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3" name="5-Point Star 252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5-Point Star 253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5" name="5-Point Star 254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6" name="5-Point Star 255"/>
          <p:cNvSpPr/>
          <p:nvPr/>
        </p:nvSpPr>
        <p:spPr>
          <a:xfrm>
            <a:off x="7043986" y="3549150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3" name="Rounded Rectangle 105"/>
          <p:cNvSpPr/>
          <p:nvPr/>
        </p:nvSpPr>
        <p:spPr>
          <a:xfrm>
            <a:off x="3037159" y="714474"/>
            <a:ext cx="973360" cy="28525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Ohjausryhmä 1.12.</a:t>
            </a:r>
            <a:r>
              <a:rPr lang="fi-FI" sz="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5" name="TextBox 188"/>
          <p:cNvSpPr txBox="1"/>
          <p:nvPr/>
        </p:nvSpPr>
        <p:spPr>
          <a:xfrm>
            <a:off x="7144246" y="3561731"/>
            <a:ext cx="1075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Pilottien sparraus</a:t>
            </a:r>
          </a:p>
        </p:txBody>
      </p:sp>
      <p:sp>
        <p:nvSpPr>
          <p:cNvPr id="257" name="Rounded Rectangle 128"/>
          <p:cNvSpPr/>
          <p:nvPr/>
        </p:nvSpPr>
        <p:spPr>
          <a:xfrm>
            <a:off x="2178228" y="1076281"/>
            <a:ext cx="1250675" cy="30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Pilottien työpaja 18.11.</a:t>
            </a:r>
          </a:p>
        </p:txBody>
      </p:sp>
      <p:sp>
        <p:nvSpPr>
          <p:cNvPr id="262" name="Rounded Rectangle 128"/>
          <p:cNvSpPr/>
          <p:nvPr/>
        </p:nvSpPr>
        <p:spPr>
          <a:xfrm>
            <a:off x="1882095" y="1901462"/>
            <a:ext cx="1214526" cy="316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Pilottien työpaja 7.10.</a:t>
            </a:r>
          </a:p>
        </p:txBody>
      </p:sp>
      <p:sp>
        <p:nvSpPr>
          <p:cNvPr id="259" name="Rounded Rectangle 105"/>
          <p:cNvSpPr/>
          <p:nvPr/>
        </p:nvSpPr>
        <p:spPr>
          <a:xfrm>
            <a:off x="1859342" y="2800616"/>
            <a:ext cx="973360" cy="28525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Ohjausryhmä 21.9. </a:t>
            </a:r>
            <a:r>
              <a:rPr lang="fi-FI" sz="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0" name="5-Point Star 215"/>
          <p:cNvSpPr/>
          <p:nvPr/>
        </p:nvSpPr>
        <p:spPr>
          <a:xfrm>
            <a:off x="3177324" y="2804478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1" name="5-Point Star 215"/>
          <p:cNvSpPr/>
          <p:nvPr/>
        </p:nvSpPr>
        <p:spPr>
          <a:xfrm>
            <a:off x="3567841" y="3138705"/>
            <a:ext cx="128534" cy="13393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7" name="Rounded Rectangle 153"/>
          <p:cNvSpPr/>
          <p:nvPr/>
        </p:nvSpPr>
        <p:spPr>
          <a:xfrm>
            <a:off x="1838715" y="2315456"/>
            <a:ext cx="1206389" cy="23759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Avustuspäätös II</a:t>
            </a:r>
          </a:p>
        </p:txBody>
      </p:sp>
      <p:sp>
        <p:nvSpPr>
          <p:cNvPr id="268" name="Rounded Rectangle 177"/>
          <p:cNvSpPr/>
          <p:nvPr/>
        </p:nvSpPr>
        <p:spPr>
          <a:xfrm>
            <a:off x="1961874" y="1472968"/>
            <a:ext cx="1206388" cy="26784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Sidosryhmä-tapaaminen</a:t>
            </a:r>
          </a:p>
        </p:txBody>
      </p:sp>
      <p:sp>
        <p:nvSpPr>
          <p:cNvPr id="269" name="Rounded Rectangle 177"/>
          <p:cNvSpPr/>
          <p:nvPr/>
        </p:nvSpPr>
        <p:spPr>
          <a:xfrm>
            <a:off x="4135584" y="3940713"/>
            <a:ext cx="1206388" cy="26784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>
                <a:solidFill>
                  <a:srgbClr val="002060"/>
                </a:solidFill>
              </a:rPr>
              <a:t>Sidosryhmä-tapaaminen 1.6.</a:t>
            </a:r>
          </a:p>
        </p:txBody>
      </p:sp>
      <p:sp>
        <p:nvSpPr>
          <p:cNvPr id="258" name="5-Point Star 255"/>
          <p:cNvSpPr/>
          <p:nvPr/>
        </p:nvSpPr>
        <p:spPr>
          <a:xfrm>
            <a:off x="3943753" y="1632581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4" name="5-Point Star 255"/>
          <p:cNvSpPr/>
          <p:nvPr/>
        </p:nvSpPr>
        <p:spPr>
          <a:xfrm>
            <a:off x="3593459" y="1780123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6" name="5-Point Star 255"/>
          <p:cNvSpPr/>
          <p:nvPr/>
        </p:nvSpPr>
        <p:spPr>
          <a:xfrm>
            <a:off x="3210020" y="2225305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0" name="5-Point Star 255"/>
          <p:cNvSpPr/>
          <p:nvPr/>
        </p:nvSpPr>
        <p:spPr>
          <a:xfrm>
            <a:off x="3298531" y="2655976"/>
            <a:ext cx="128534" cy="133932"/>
          </a:xfrm>
          <a:prstGeom prst="star5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7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95936" y="1410997"/>
            <a:ext cx="4176464" cy="3393001"/>
          </a:xfrm>
        </p:spPr>
        <p:txBody>
          <a:bodyPr/>
          <a:lstStyle/>
          <a:p>
            <a:r>
              <a:rPr lang="fi-FI" dirty="0"/>
              <a:t>Julkaisu suomeksi ja ruotsiksi</a:t>
            </a:r>
          </a:p>
          <a:p>
            <a:r>
              <a:rPr lang="fi-FI" dirty="0">
                <a:hlinkClick r:id="rId2"/>
              </a:rPr>
              <a:t>http://bit.ly/SKY21-23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995936" y="235340"/>
            <a:ext cx="4176464" cy="974270"/>
          </a:xfrm>
        </p:spPr>
        <p:txBody>
          <a:bodyPr/>
          <a:lstStyle/>
          <a:p>
            <a:r>
              <a:rPr lang="fi-FI" dirty="0"/>
              <a:t>SKY-julkaisu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8.9.2021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12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9" y="483518"/>
            <a:ext cx="3378349" cy="432048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426172"/>
            <a:ext cx="1838736" cy="23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06FA966-1D72-5F44-BDB0-01D58DAA3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43E8BC1-251A-354F-855F-A7CFB7789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#</a:t>
            </a:r>
            <a:r>
              <a:rPr lang="fi-FI" dirty="0" err="1"/>
              <a:t>SitouttavaKoulu</a:t>
            </a:r>
            <a:endParaRPr lang="fi-FI" dirty="0"/>
          </a:p>
          <a:p>
            <a:endParaRPr lang="fi-FI" dirty="0"/>
          </a:p>
          <a:p>
            <a:r>
              <a:rPr lang="fi-FI" dirty="0"/>
              <a:t>Lisätietoja:</a:t>
            </a:r>
          </a:p>
          <a:p>
            <a:r>
              <a:rPr lang="fi-FI" dirty="0"/>
              <a:t>Johanna.sergejeff@minedu.fi</a:t>
            </a:r>
          </a:p>
        </p:txBody>
      </p:sp>
    </p:spTree>
    <p:extLst>
      <p:ext uri="{BB962C8B-B14F-4D97-AF65-F5344CB8AC3E}">
        <p14:creationId xmlns:p14="http://schemas.microsoft.com/office/powerpoint/2010/main" val="342572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21" b="2121"/>
          <a:stretch>
            <a:fillRect/>
          </a:stretch>
        </p:blipFill>
        <p:spPr>
          <a:xfrm>
            <a:off x="3635896" y="267494"/>
            <a:ext cx="5262583" cy="4392488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2784" y="267494"/>
            <a:ext cx="2700000" cy="1472314"/>
          </a:xfrm>
        </p:spPr>
        <p:txBody>
          <a:bodyPr/>
          <a:lstStyle/>
          <a:p>
            <a:pPr algn="ctr"/>
            <a:r>
              <a:rPr lang="fi-FI" dirty="0"/>
              <a:t>Jokainen koulupäivä on tärkeä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2784" y="1923678"/>
            <a:ext cx="3059095" cy="2880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Perusopetuksen oppilaiden poissaolot ovat lisääntyneet</a:t>
            </a:r>
          </a:p>
          <a:p>
            <a:pPr marL="0" indent="0">
              <a:buNone/>
            </a:pPr>
            <a:r>
              <a:rPr lang="fi-FI" dirty="0"/>
              <a:t>Siksi kehitämme yhdessä perusopetukseen sitouttavan kouluyhteisötyön mallia, </a:t>
            </a:r>
            <a:br>
              <a:rPr lang="fi-FI" dirty="0"/>
            </a:br>
            <a:r>
              <a:rPr lang="fi-FI" dirty="0"/>
              <a:t>jonka tavoitteena on </a:t>
            </a:r>
          </a:p>
          <a:p>
            <a:r>
              <a:rPr lang="fi-FI" dirty="0"/>
              <a:t>ennaltaehkäistä ja vähentää poissaoloja sekä </a:t>
            </a:r>
          </a:p>
          <a:p>
            <a:r>
              <a:rPr lang="fi-FI" dirty="0"/>
              <a:t>tukea myönteistä toimintakulttuuria kouluissa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076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32785" y="1410997"/>
            <a:ext cx="4139215" cy="3393001"/>
          </a:xfrm>
        </p:spPr>
        <p:txBody>
          <a:bodyPr>
            <a:normAutofit/>
          </a:bodyPr>
          <a:lstStyle/>
          <a:p>
            <a:r>
              <a:rPr lang="fi-FI" sz="1800" dirty="0"/>
              <a:t>Sitouttavan kouluyhteisötyön mallia kehitetään </a:t>
            </a:r>
            <a:r>
              <a:rPr lang="fi-FI" sz="1800" dirty="0" err="1"/>
              <a:t>pilotoimalla</a:t>
            </a:r>
            <a:r>
              <a:rPr lang="fi-FI" sz="1800" dirty="0"/>
              <a:t> oppilaiden sitoutumista tukevia toimintatapoja kunnissa ja kouluissa</a:t>
            </a:r>
          </a:p>
          <a:p>
            <a:r>
              <a:rPr lang="fi-FI" sz="1800" dirty="0"/>
              <a:t>Pilotteihin osallistuu perusopetuksen 5.–9. vuosiluokkien oppilaita sekä koulujen henkilökuntaa eri puolilla Suomea</a:t>
            </a: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32785" y="340538"/>
            <a:ext cx="4427247" cy="97427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Pilotointi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8.9.2021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785" y="367636"/>
            <a:ext cx="7739615" cy="974270"/>
          </a:xfrm>
        </p:spPr>
        <p:txBody>
          <a:bodyPr/>
          <a:lstStyle/>
          <a:p>
            <a:r>
              <a:rPr lang="fi-FI" dirty="0"/>
              <a:t>Sitouttava kouluyhteisötyön </a:t>
            </a:r>
            <a:br>
              <a:rPr lang="fi-FI" dirty="0"/>
            </a:br>
            <a:r>
              <a:rPr lang="fi-FI" dirty="0"/>
              <a:t>mallin kehittäminen piloteissa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Vaihe 1</a:t>
            </a:r>
          </a:p>
          <a:p>
            <a:r>
              <a:rPr lang="fi-FI" dirty="0"/>
              <a:t>Lukuvuosi 2021- 2022</a:t>
            </a:r>
          </a:p>
          <a:p>
            <a:r>
              <a:rPr lang="fi-FI" dirty="0" err="1"/>
              <a:t>Pilotoidaan</a:t>
            </a:r>
            <a:r>
              <a:rPr lang="fi-FI" dirty="0"/>
              <a:t> paikallisia ja alueellisia malleja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Vaihe 2</a:t>
            </a:r>
          </a:p>
          <a:p>
            <a:r>
              <a:rPr lang="fi-FI" dirty="0"/>
              <a:t>Lukuvuosi 2022 - 2023</a:t>
            </a:r>
          </a:p>
          <a:p>
            <a:r>
              <a:rPr lang="fi-FI" dirty="0"/>
              <a:t>Piloteissa testataan yhdessä luotujen toimintatapojen toimivuutta ja luodaan pohja kansalliselle mallille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4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6" name="Nuoli oikealle 5"/>
          <p:cNvSpPr/>
          <p:nvPr/>
        </p:nvSpPr>
        <p:spPr>
          <a:xfrm>
            <a:off x="3635896" y="4227934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/>
              <a:t>Karvin</a:t>
            </a:r>
            <a:r>
              <a:rPr lang="fi-FI" sz="1200" dirty="0"/>
              <a:t> arviointi</a:t>
            </a:r>
          </a:p>
        </p:txBody>
      </p:sp>
    </p:spTree>
    <p:extLst>
      <p:ext uri="{BB962C8B-B14F-4D97-AF65-F5344CB8AC3E}">
        <p14:creationId xmlns:p14="http://schemas.microsoft.com/office/powerpoint/2010/main" val="14970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771800" y="267494"/>
            <a:ext cx="4229155" cy="974270"/>
          </a:xfrm>
        </p:spPr>
        <p:txBody>
          <a:bodyPr/>
          <a:lstStyle/>
          <a:p>
            <a:r>
              <a:rPr lang="fi-FI" dirty="0"/>
              <a:t>Avustusta saaneet pilotit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350622" cy="514350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2771800" y="1563638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Piloteissa on mukana: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fi-FI" dirty="0"/>
              <a:t>122 kuntaa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fi-FI" dirty="0"/>
              <a:t>12 muuta opetuksen järjestäjää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fi-FI" dirty="0"/>
              <a:t>hyvä valtakunnallinen kattavuus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Alueelliset koordinaattorit toimivat yhteyshenkilöinä ministeriön ja paikalisten toimijoiden välillä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748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2785" y="322854"/>
            <a:ext cx="5220303" cy="974270"/>
          </a:xfrm>
        </p:spPr>
        <p:txBody>
          <a:bodyPr/>
          <a:lstStyle/>
          <a:p>
            <a:r>
              <a:rPr lang="fi-FI" dirty="0"/>
              <a:t>Pilottien tavoitteet tukevat koulunkäyntiä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88" y="1588403"/>
            <a:ext cx="5219700" cy="2993406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5724128" y="1203598"/>
            <a:ext cx="328255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Kouluun kiinnittymisen tukeminen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Systemaattinen poissaolojen seuraaminen sekä </a:t>
            </a:r>
            <a:br>
              <a:rPr lang="fi-FI" sz="1700" dirty="0"/>
            </a:br>
            <a:r>
              <a:rPr lang="fi-FI" sz="1700" dirty="0"/>
              <a:t>varhainen puuttuminen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Poissaolojen syiden selvittäminen heti huolen herättyä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Mahdollisuus saada apua matalalla kynnyksellä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Koordinoitu yhteistyö opiskeluhuoltopalveluiden kanssa</a:t>
            </a:r>
          </a:p>
        </p:txBody>
      </p:sp>
    </p:spTree>
    <p:extLst>
      <p:ext uri="{BB962C8B-B14F-4D97-AF65-F5344CB8AC3E}">
        <p14:creationId xmlns:p14="http://schemas.microsoft.com/office/powerpoint/2010/main" val="26839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776" b="4776"/>
          <a:stretch>
            <a:fillRect/>
          </a:stretch>
        </p:blipFill>
        <p:spPr>
          <a:xfrm>
            <a:off x="3419872" y="300107"/>
            <a:ext cx="5583682" cy="4659982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2784" y="267494"/>
            <a:ext cx="2592288" cy="608218"/>
          </a:xfrm>
        </p:spPr>
        <p:txBody>
          <a:bodyPr/>
          <a:lstStyle/>
          <a:p>
            <a:r>
              <a:rPr lang="fi-FI" dirty="0"/>
              <a:t>SKY-malli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2784" y="1059582"/>
            <a:ext cx="2843071" cy="3744416"/>
          </a:xfrm>
        </p:spPr>
        <p:txBody>
          <a:bodyPr>
            <a:normAutofit fontScale="92500"/>
          </a:bodyPr>
          <a:lstStyle/>
          <a:p>
            <a:r>
              <a:rPr lang="fi-FI" sz="1900" dirty="0"/>
              <a:t>Valtakunnallinen malli valmistellaan pilottihankkeiden pohjalta </a:t>
            </a:r>
            <a:r>
              <a:rPr lang="fi-FI" sz="1900" dirty="0" err="1"/>
              <a:t>OKM:n</a:t>
            </a:r>
            <a:r>
              <a:rPr lang="fi-FI" sz="1900" dirty="0"/>
              <a:t>, </a:t>
            </a:r>
            <a:r>
              <a:rPr lang="fi-FI" sz="1900" dirty="0" err="1"/>
              <a:t>Karvin</a:t>
            </a:r>
            <a:r>
              <a:rPr lang="fi-FI" sz="1900" dirty="0"/>
              <a:t> ja </a:t>
            </a:r>
            <a:r>
              <a:rPr lang="fi-FI" sz="1900" dirty="0" err="1"/>
              <a:t>OPH:n</a:t>
            </a:r>
            <a:r>
              <a:rPr lang="fi-FI" sz="1900" dirty="0"/>
              <a:t> yhteistyönä</a:t>
            </a:r>
          </a:p>
          <a:p>
            <a:r>
              <a:rPr lang="fi-FI" sz="1900" dirty="0"/>
              <a:t>Kehittämisessä ovat mukana myös oppilaat ja heidän huoltajansa</a:t>
            </a:r>
          </a:p>
          <a:p>
            <a:r>
              <a:rPr lang="fi-FI" sz="1900" dirty="0"/>
              <a:t>Toimintamalli valmistuu ja se vakiinnutetaan vuosina 2022–2023</a:t>
            </a:r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504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3497" y="359291"/>
            <a:ext cx="7739615" cy="974270"/>
          </a:xfrm>
        </p:spPr>
        <p:txBody>
          <a:bodyPr/>
          <a:lstStyle/>
          <a:p>
            <a:r>
              <a:rPr lang="fi-FI" dirty="0"/>
              <a:t>Osana mallia</a:t>
            </a:r>
            <a:br>
              <a:rPr lang="fi-FI" dirty="0"/>
            </a:br>
            <a:r>
              <a:rPr lang="fi-FI" dirty="0"/>
              <a:t>poissaoloihin puuttumisen pelisäännöt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563638"/>
            <a:ext cx="7739615" cy="3240360"/>
          </a:xfrm>
        </p:spPr>
        <p:txBody>
          <a:bodyPr>
            <a:normAutofit/>
          </a:bodyPr>
          <a:lstStyle/>
          <a:p>
            <a:r>
              <a:rPr lang="fi-FI" sz="1800" dirty="0"/>
              <a:t>Yhteisten pelisääntöjen avulla eri kunnissa ja kouluissa oppilaiden poissaoloihin puututaan mahdollisimman yhtenäisesti</a:t>
            </a:r>
          </a:p>
          <a:p>
            <a:r>
              <a:rPr lang="fi-FI" sz="1800" dirty="0"/>
              <a:t>Poissaolojen pelisäännöt toimivat työkaluna opettajille ja kasvatustyön tukena kodeille</a:t>
            </a:r>
          </a:p>
          <a:p>
            <a:r>
              <a:rPr lang="fi-FI" sz="1800" dirty="0"/>
              <a:t>Oppilaan kanssa selvitellään poissaolojen taustoja ja etsitään ratkaisuja yhdessä</a:t>
            </a:r>
          </a:p>
          <a:p>
            <a:r>
              <a:rPr lang="fi-FI" sz="1800" dirty="0"/>
              <a:t>Kehittämistyötä tehdään yhdessä koulujen henkilöstön, oppilaiden, kotien ja monialaisen verkoston kanssa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8.9.2021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80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459" y="208864"/>
            <a:ext cx="8107679" cy="752234"/>
          </a:xfrm>
        </p:spPr>
        <p:txBody>
          <a:bodyPr/>
          <a:lstStyle/>
          <a:p>
            <a:r>
              <a:rPr lang="fi-FI" dirty="0"/>
              <a:t>Aikataulu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9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8.9.2021</a:t>
            </a:fld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460" y="1004185"/>
            <a:ext cx="7913318" cy="2952328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49460" y="4083918"/>
            <a:ext cx="791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Opetus- ja kulttuuriministeriö rahoittaa pilotteja 12,4 miljoonalla eurolla</a:t>
            </a:r>
          </a:p>
        </p:txBody>
      </p:sp>
    </p:spTree>
    <p:extLst>
      <p:ext uri="{BB962C8B-B14F-4D97-AF65-F5344CB8AC3E}">
        <p14:creationId xmlns:p14="http://schemas.microsoft.com/office/powerpoint/2010/main" val="850774302"/>
      </p:ext>
    </p:extLst>
  </p:cSld>
  <p:clrMapOvr>
    <a:masterClrMapping/>
  </p:clrMapOvr>
</p:sld>
</file>

<file path=ppt/theme/theme1.xml><?xml version="1.0" encoding="utf-8"?>
<a:theme xmlns:a="http://schemas.openxmlformats.org/drawingml/2006/main" name="OKM-VIH-FI-05/2021">
  <a:themeElements>
    <a:clrScheme name="Mukautetut 4">
      <a:dk1>
        <a:srgbClr val="000000"/>
      </a:dk1>
      <a:lt1>
        <a:srgbClr val="FFFFFF"/>
      </a:lt1>
      <a:dk2>
        <a:srgbClr val="598D83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598D83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B31967A8-92B3-4A95-B0F6-158CD363C522}"/>
    </a:ext>
  </a:extLst>
</a:theme>
</file>

<file path=ppt/theme/theme2.xml><?xml version="1.0" encoding="utf-8"?>
<a:theme xmlns:a="http://schemas.openxmlformats.org/drawingml/2006/main" name="OKM-SIN-FI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7F3BC6C3-C284-44F8-9B52-63CD8D925CB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Opetus- ja kulttuuriministeriö</TermName>
          <TermId xmlns="http://schemas.microsoft.com/office/infopath/2007/PartnerControls">2ef1e35e-3f47-47f4-a7be-57610f1fc7b4</TermId>
        </TermInfo>
      </Terms>
    </KampusOrganizationTaxHTField0>
    <KampusKeywords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esityspohjat</TermName>
          <TermId xmlns="http://schemas.microsoft.com/office/infopath/2007/PartnerControls">865debd5-3b03-4887-aeb6-983ee3d25f6a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c474c9ee-86da-5111-9bbd-ffc5eb6e322e</TermId>
        </TermInfo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ab6ea33c-a75a-4840-ad48-c39269e043ae</TermId>
        </TermInfo>
        <TermInfo xmlns="http://schemas.microsoft.com/office/infopath/2007/PartnerControls">
          <TermName xmlns="http://schemas.microsoft.com/office/infopath/2007/PartnerControls">kalvopohjat</TermName>
          <TermId xmlns="http://schemas.microsoft.com/office/infopath/2007/PartnerControls">567a8a0a-b35a-4b9c-be9f-8f500a9282c2</TermId>
        </TermInfo>
        <TermInfo xmlns="http://schemas.microsoft.com/office/infopath/2007/PartnerControls">
          <TermName xmlns="http://schemas.microsoft.com/office/infopath/2007/PartnerControls">ppt-esitys</TermName>
          <TermId xmlns="http://schemas.microsoft.com/office/infopath/2007/PartnerControls">44c45ef7-1192-46c4-87df-1af2661bf53f</TermId>
        </TermInfo>
      </Terms>
    </KampusKeywordsTaxHTField0>
    <TaxCatchAll xmlns="c138b538-c2fd-4cca-8c26-6e4e32e5a042">
      <Value>575</Value>
      <Value>1593</Value>
      <Value>1592</Value>
      <Value>3013</Value>
      <Value>1667</Value>
      <Value>493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CE4AFF6FF5F84446A8C6A05A2A9D8EEE" ma:contentTypeVersion="32" ma:contentTypeDescription="Kampus asiakirja" ma:contentTypeScope="" ma:versionID="8229257ae2e085e16910dc8ec38560b8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f4c5dd8637d8113ac38736fd6c3107a0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0130656-8a48-49c4-9851-06cd6d2cc5a7}" ma:internalName="TaxCatchAll" ma:showField="CatchAllData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0130656-8a48-49c4-9851-06cd6d2cc5a7}" ma:internalName="TaxCatchAllLabel" ma:readOnly="true" ma:showField="CatchAllDataLabel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Props1.xml><?xml version="1.0" encoding="utf-8"?>
<ds:datastoreItem xmlns:ds="http://schemas.openxmlformats.org/officeDocument/2006/customXml" ds:itemID="{1D1BF095-41CF-48B0-A5B3-62E46B8B8F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767EB-77F8-4270-8291-F32AB42846B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38b538-c2fd-4cca-8c26-6e4e32e5a0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36A0A7-DB35-4E53-BDFF-88463CC0E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4B69E1A-D11C-403E-B1DD-DDAE5854F77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OKM esityspohja fi 210605</Template>
  <TotalTime>559</TotalTime>
  <Words>1094</Words>
  <Application>Microsoft Office PowerPoint</Application>
  <PresentationFormat>Näytössä katseltava esitys (16:9)</PresentationFormat>
  <Paragraphs>243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OKM-VIH-FI-05/2021</vt:lpstr>
      <vt:lpstr>OKM-SIN-FI-05/2021</vt:lpstr>
      <vt:lpstr>Sitouttava kouluyhteisötyö SKY 2021 - 2023</vt:lpstr>
      <vt:lpstr>Jokainen koulupäivä on tärkeä</vt:lpstr>
      <vt:lpstr>Pilotointi</vt:lpstr>
      <vt:lpstr>Sitouttava kouluyhteisötyön  mallin kehittäminen piloteissa</vt:lpstr>
      <vt:lpstr>Avustusta saaneet pilotit</vt:lpstr>
      <vt:lpstr>Pilottien tavoitteet tukevat koulunkäyntiä</vt:lpstr>
      <vt:lpstr>SKY-malli</vt:lpstr>
      <vt:lpstr>Osana mallia poissaoloihin puuttumisen pelisäännöt</vt:lpstr>
      <vt:lpstr>Aikataulu</vt:lpstr>
      <vt:lpstr>Kehittämisverkosto</vt:lpstr>
      <vt:lpstr>PowerPoint-esitys</vt:lpstr>
      <vt:lpstr>SKY-julkaisu</vt:lpstr>
      <vt:lpstr>Kiitos!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Sitouttava kouluyhteisötyö SKY 2021 - 2023</dc:title>
  <dc:creator>Sergejeff Johanna (OKM)</dc:creator>
  <cp:lastModifiedBy>Satu Tarvainen</cp:lastModifiedBy>
  <cp:revision>31</cp:revision>
  <cp:lastPrinted>2020-01-16T10:58:01Z</cp:lastPrinted>
  <dcterms:created xsi:type="dcterms:W3CDTF">2021-06-14T07:14:52Z</dcterms:created>
  <dcterms:modified xsi:type="dcterms:W3CDTF">2021-09-08T10:20:56Z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0x010100B5FAB64B6C204DD994D3FAC0C34E2BFF00CE4AFF6FF5F84446A8C6A05A2A9D8EEE</vt:lpwstr>
  </property>
  <property fmtid="{D5CDD505-2E9C-101B-9397-08002B2CF9AE}" pid="3" name="KampusOrganization">
    <vt:lpwstr>493;#Opetus- ja kulttuuriministeriö|2ef1e35e-3f47-47f4-a7be-57610f1fc7b4</vt:lpwstr>
  </property>
  <property fmtid="{D5CDD505-2E9C-101B-9397-08002B2CF9AE}" pid="4" name="KampusKeywords">
    <vt:lpwstr>1667;#esityspohjat|865debd5-3b03-4887-aeb6-983ee3d25f6a;#575;#PowerPoint|c474c9ee-86da-5111-9bbd-ffc5eb6e322e;#3013;#diaesitys|ab6ea33c-a75a-4840-ad48-c39269e043ae;#1592;#kalvopohjat|567a8a0a-b35a-4b9c-be9f-8f500a9282c2;#1593;#ppt-esitys|44c45ef7-1192-46c</vt:lpwstr>
  </property>
</Properties>
</file>