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68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1686182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69529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53346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10595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3383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05285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77786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6657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90654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76856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01619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20506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51038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13613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53814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69449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30573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22412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27005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5273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a:spcBef>
                <a:spcPts val="0"/>
              </a:spcBef>
              <a:spcAft>
                <a:spcPts val="0"/>
              </a:spcAft>
              <a:buNone/>
            </a:pPr>
            <a:fld id="{00000000-1234-1234-1234-123412341234}" type="slidenum">
              <a:rPr lang="fi" sz="1000">
                <a:solidFill>
                  <a:schemeClr val="dk2"/>
                </a:solidFill>
              </a:rPr>
              <a:t>‹#›</a:t>
            </a:fld>
            <a:endParaRPr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rive.google.com/file/d/0B3HdpMIhk6YHVE0zbkJtamJYbzJOVVpJVWNuR3dzMWFaTHpF/view"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drive.google.com/file/d/0B3HdpMIhk6YHNUxKTzFYME82Q1NXbzFoTHE3VnpZNjB1T3Y4/view"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drive.google.com/file/d/0B3HdpMIhk6YHd0Z5ellja0JOSmotWTFJTjUzVTZsTzJ5WUlj/view"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drive.google.com/file/d/0B3HdpMIhk6YHY19mWVI3RVNUUEhmWVNPX0E5WUxsSjRXN1Fr/view" TargetMode="External"/><Relationship Id="rId7"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drive.google.com/file/d/0B3HdpMIhk6YHSDRhdkpqXzlGNmhPYWNsVERCZHlEZjlvcHpN/view" TargetMode="External"/><Relationship Id="rId5" Type="http://schemas.openxmlformats.org/officeDocument/2006/relationships/hyperlink" Target="https://drive.google.com/file/d/0B3HdpMIhk6YHSExqdnFMRzMtTk4zSlY0cHl1ZG1Mb1hwT1cw/view" TargetMode="Externa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s://drive.google.com/file/d/0B3HdpMIhk6YHTHVFM0U0VDZUY3ZtSVJFTjZrTEhYUnJuTkc4/view" TargetMode="External"/><Relationship Id="rId4" Type="http://schemas.openxmlformats.org/officeDocument/2006/relationships/hyperlink" Target="https://drive.google.com/file/d/0B3HdpMIhk6YHaTJGdVg4U3lRalVPVEd3cFlUMjh0aE9HR2gw/view"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drive.google.com/file/d/0B3HdpMIhk6YHa0JLSFd3T3BZS3JKdFJHOTNQQ3QxQTloM2FN/view"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fi.wikipedia.org/wiki/Keski-Pohjanmaan_maakunta"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drive.google.com/file/d/0B3HdpMIhk6YHSmhpOEd6UWk3bTRNTGpXanVVR2JxMUxUSkM4/view" TargetMode="External"/><Relationship Id="rId4" Type="http://schemas.openxmlformats.org/officeDocument/2006/relationships/hyperlink" Target="https://fi.wikipedia.org/wiki/Satakunnan_historiallinen_maakunta"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drive.google.com/file/d/0B3HdpMIhk6YHVUxZNjBSQ3lLVUsxd3RUSUZjWTMxR0hEVl93/view"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55" name="Shape 5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56" name="Shape 56"/>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1700-luku</a:t>
            </a:r>
            <a:endParaRPr/>
          </a:p>
        </p:txBody>
      </p:sp>
      <p:sp>
        <p:nvSpPr>
          <p:cNvPr id="120" name="Shape 120"/>
          <p:cNvSpPr txBox="1">
            <a:spLocks noGrp="1"/>
          </p:cNvSpPr>
          <p:nvPr>
            <p:ph type="body" idx="1"/>
          </p:nvPr>
        </p:nvSpPr>
        <p:spPr>
          <a:xfrm>
            <a:off x="100825" y="1096950"/>
            <a:ext cx="8814600" cy="394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i" sz="2400"/>
              <a:t>Iso viha Suomessa</a:t>
            </a:r>
            <a:endParaRPr sz="2400"/>
          </a:p>
          <a:p>
            <a:pPr marL="0" lvl="0" indent="0" rtl="0">
              <a:spcBef>
                <a:spcPts val="1600"/>
              </a:spcBef>
              <a:spcAft>
                <a:spcPts val="1600"/>
              </a:spcAft>
              <a:buNone/>
            </a:pPr>
            <a:r>
              <a:rPr lang="fi" sz="2400"/>
              <a:t>Ruotsi menetti suurvalta-asemansa Venäjälle suuressa Pohjan sodassa. Vuosina 1714-1721 Venäläiset miehittivät myös Suomea, Pohjanmaan aluetta lukuun ottamatta. Suomalaiset ryhtyivät vastarintaan Venäjää vastaan, ja sivistyneistö pakeni Ruotsiin. Tätä ajanjaksoa kutsutaan Suomen historiassa isoksi vihaksi.</a:t>
            </a:r>
            <a:endParaRPr sz="2400"/>
          </a:p>
        </p:txBody>
      </p:sp>
      <p:sp>
        <p:nvSpPr>
          <p:cNvPr id="121" name="Shape 121" title="Isoviha.mp4">
            <a:hlinkClick r:id="rId3"/>
          </p:cNvPr>
          <p:cNvSpPr/>
          <p:nvPr/>
        </p:nvSpPr>
        <p:spPr>
          <a:xfrm>
            <a:off x="6616475" y="3860600"/>
            <a:ext cx="2023350" cy="1179550"/>
          </a:xfrm>
          <a:prstGeom prst="rect">
            <a:avLst/>
          </a:prstGeom>
          <a:noFill/>
          <a:ln>
            <a:no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1700-luku</a:t>
            </a:r>
            <a:endParaRPr/>
          </a:p>
        </p:txBody>
      </p:sp>
      <p:sp>
        <p:nvSpPr>
          <p:cNvPr id="127" name="Shape 127"/>
          <p:cNvSpPr txBox="1">
            <a:spLocks noGrp="1"/>
          </p:cNvSpPr>
          <p:nvPr>
            <p:ph type="body" idx="1"/>
          </p:nvPr>
        </p:nvSpPr>
        <p:spPr>
          <a:xfrm>
            <a:off x="171450" y="1152475"/>
            <a:ext cx="8814300" cy="39909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fi" sz="2400" b="1" i="1" u="sng">
                <a:solidFill>
                  <a:srgbClr val="B45F06"/>
                </a:solidFill>
              </a:rPr>
              <a:t>Peruna tuli suomeen 1700-luvun alkupuolella:</a:t>
            </a:r>
            <a:endParaRPr sz="2400" b="1" i="1" u="sng">
              <a:solidFill>
                <a:srgbClr val="B45F06"/>
              </a:solidFill>
            </a:endParaRPr>
          </a:p>
          <a:p>
            <a:pPr marL="0" lvl="0" indent="0">
              <a:spcBef>
                <a:spcPts val="1600"/>
              </a:spcBef>
              <a:spcAft>
                <a:spcPts val="0"/>
              </a:spcAft>
              <a:buNone/>
            </a:pPr>
            <a:endParaRPr sz="2400" b="1" i="1" u="sng">
              <a:solidFill>
                <a:srgbClr val="B45F06"/>
              </a:solidFill>
            </a:endParaRPr>
          </a:p>
          <a:p>
            <a:pPr marL="0" lvl="0" indent="0">
              <a:spcBef>
                <a:spcPts val="1600"/>
              </a:spcBef>
              <a:spcAft>
                <a:spcPts val="0"/>
              </a:spcAft>
              <a:buNone/>
            </a:pPr>
            <a:endParaRPr sz="2400"/>
          </a:p>
          <a:p>
            <a:pPr marL="0" lvl="0" indent="0">
              <a:spcBef>
                <a:spcPts val="1600"/>
              </a:spcBef>
              <a:spcAft>
                <a:spcPts val="1600"/>
              </a:spcAft>
              <a:buNone/>
            </a:pPr>
            <a:endParaRPr sz="2400" b="1" i="1" u="sng">
              <a:solidFill>
                <a:srgbClr val="434343"/>
              </a:solidFill>
            </a:endParaRPr>
          </a:p>
        </p:txBody>
      </p:sp>
      <p:sp>
        <p:nvSpPr>
          <p:cNvPr id="128" name="Shape 128" title="peruna.mp4">
            <a:hlinkClick r:id="rId3"/>
          </p:cNvPr>
          <p:cNvSpPr/>
          <p:nvPr/>
        </p:nvSpPr>
        <p:spPr>
          <a:xfrm>
            <a:off x="1285750" y="1722250"/>
            <a:ext cx="6585700" cy="3287800"/>
          </a:xfrm>
          <a:prstGeom prst="rect">
            <a:avLst/>
          </a:prstGeom>
          <a:noFill/>
          <a:ln>
            <a:noFill/>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Rutto 1710-1711</a:t>
            </a:r>
            <a:endParaRPr/>
          </a:p>
        </p:txBody>
      </p:sp>
      <p:sp>
        <p:nvSpPr>
          <p:cNvPr id="134" name="Shape 134"/>
          <p:cNvSpPr txBox="1">
            <a:spLocks noGrp="1"/>
          </p:cNvSpPr>
          <p:nvPr>
            <p:ph type="body" idx="1"/>
          </p:nvPr>
        </p:nvSpPr>
        <p:spPr>
          <a:xfrm>
            <a:off x="311700" y="1152475"/>
            <a:ext cx="8926500" cy="3990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fi"/>
              <a:t>Ruttoa eli paiseruttoa oli esiintynyt Ruotsissa ja Suomessa viimeksi ehkä vuonna 1657, jolloin sitä mainitaan olleen mm. Viipurissa. Tauti pääsi leviämään 1700-luvun alkuvuosina jälleen Keski-Eurooppaan ja vuonna 1708 se oli ehtinyt Puolaan. Silloin annettiin Ruotsin ja Suomen maaherroille ohjeet karanteenista, puhdistusten suorittamisesta ja terveyspasseista, joiden avulla rajoitettiin matkustajien ja kauppatavaroiden tuloa tautisilta alueilta.</a:t>
            </a:r>
            <a:r>
              <a:rPr lang="fi" sz="2400"/>
              <a:t> </a:t>
            </a:r>
            <a:endParaRPr sz="2400"/>
          </a:p>
        </p:txBody>
      </p:sp>
      <p:sp>
        <p:nvSpPr>
          <p:cNvPr id="135" name="Shape 135" title="IMG_4340.mp4">
            <a:hlinkClick r:id="rId3"/>
          </p:cNvPr>
          <p:cNvSpPr/>
          <p:nvPr/>
        </p:nvSpPr>
        <p:spPr>
          <a:xfrm>
            <a:off x="5002300" y="2800025"/>
            <a:ext cx="4141700" cy="2343475"/>
          </a:xfrm>
          <a:prstGeom prst="rect">
            <a:avLst/>
          </a:prstGeom>
          <a:blipFill>
            <a:blip r:embed="rId4">
              <a:alphaModFix/>
            </a:blip>
            <a:stretch>
              <a:fillRect/>
            </a:stretch>
          </a:blipFill>
          <a:ln>
            <a:noFill/>
          </a:ln>
        </p:spPr>
      </p:sp>
      <p:pic>
        <p:nvPicPr>
          <p:cNvPr id="136" name="Shape 136"/>
          <p:cNvPicPr preferRelativeResize="0"/>
          <p:nvPr/>
        </p:nvPicPr>
        <p:blipFill>
          <a:blip r:embed="rId5">
            <a:alphaModFix/>
          </a:blip>
          <a:stretch>
            <a:fillRect/>
          </a:stretch>
        </p:blipFill>
        <p:spPr>
          <a:xfrm>
            <a:off x="90775" y="3255200"/>
            <a:ext cx="4780424" cy="18153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1800-luku</a:t>
            </a:r>
            <a:endParaRPr/>
          </a:p>
        </p:txBody>
      </p:sp>
      <p:sp>
        <p:nvSpPr>
          <p:cNvPr id="142" name="Shape 142"/>
          <p:cNvSpPr txBox="1">
            <a:spLocks noGrp="1"/>
          </p:cNvSpPr>
          <p:nvPr>
            <p:ph type="body" idx="1"/>
          </p:nvPr>
        </p:nvSpPr>
        <p:spPr>
          <a:xfrm>
            <a:off x="0" y="922700"/>
            <a:ext cx="9144000" cy="412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i" sz="2400"/>
              <a:t> </a:t>
            </a:r>
            <a:r>
              <a:rPr lang="fi" sz="2400" b="1"/>
              <a:t>Suomi siirtyi Ruotsin vallan alta Venäjän vallan alle 1809.</a:t>
            </a:r>
            <a:r>
              <a:rPr lang="fi" sz="2400"/>
              <a:t>                    </a:t>
            </a:r>
            <a:endParaRPr sz="2400"/>
          </a:p>
          <a:p>
            <a:pPr marL="0" lvl="0" indent="0" algn="l" rtl="0">
              <a:spcBef>
                <a:spcPts val="1600"/>
              </a:spcBef>
              <a:spcAft>
                <a:spcPts val="0"/>
              </a:spcAft>
              <a:buNone/>
            </a:pPr>
            <a:r>
              <a:rPr lang="fi" sz="2400"/>
              <a:t>                           Suuret nälkävuodet</a:t>
            </a:r>
            <a:endParaRPr sz="2400"/>
          </a:p>
          <a:p>
            <a:pPr marL="0" lvl="0" indent="0" algn="l" rtl="0">
              <a:spcBef>
                <a:spcPts val="1600"/>
              </a:spcBef>
              <a:spcAft>
                <a:spcPts val="0"/>
              </a:spcAft>
              <a:buNone/>
            </a:pPr>
            <a:r>
              <a:rPr lang="fi" sz="2400"/>
              <a:t>Suuret nälkävuodet olivat tuhoisa väestökatastrofi vuosina 1866-1868. Näiden vuosien aikana Suomen väestöstä kuoli  noin 8%:                                                                                               150 000 nälkään ja 50 000 tauteihin.</a:t>
            </a:r>
            <a:endParaRPr sz="2400"/>
          </a:p>
          <a:p>
            <a:pPr marL="0" lvl="0" indent="0">
              <a:spcBef>
                <a:spcPts val="1600"/>
              </a:spcBef>
              <a:spcAft>
                <a:spcPts val="0"/>
              </a:spcAft>
              <a:buNone/>
            </a:pPr>
            <a:endParaRPr sz="1400" b="1"/>
          </a:p>
          <a:p>
            <a:pPr marL="0" lvl="0" indent="0" rtl="0">
              <a:spcBef>
                <a:spcPts val="1600"/>
              </a:spcBef>
              <a:spcAft>
                <a:spcPts val="1600"/>
              </a:spcAft>
              <a:buNone/>
            </a:pPr>
            <a:r>
              <a:rPr lang="fi" sz="1400" b="1"/>
              <a:t>Vuonna 1812 Helsingistä tuli Suomen pääkaupunki, ja vuonna 1863 Porvoon valtiopäivät kokoontuivat ensimmäistä kertaa 50 vuoteen.</a:t>
            </a:r>
            <a:endParaRPr sz="14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271350" y="3441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1800-luku</a:t>
            </a:r>
            <a:endParaRPr/>
          </a:p>
        </p:txBody>
      </p:sp>
      <p:sp>
        <p:nvSpPr>
          <p:cNvPr id="148" name="Shape 148"/>
          <p:cNvSpPr txBox="1">
            <a:spLocks noGrp="1"/>
          </p:cNvSpPr>
          <p:nvPr>
            <p:ph type="body" idx="1"/>
          </p:nvPr>
        </p:nvSpPr>
        <p:spPr>
          <a:xfrm>
            <a:off x="311700" y="1152475"/>
            <a:ext cx="8520600" cy="39909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fi"/>
              <a:t>Pettuleipää syötiin yleisesti Suomessa 1860-luvun nälkävuosina, mutta se ei ollut vierasta muulloinkaan.                                                                                               Kartta pettuleivän kulutuksesta tavallisina                                                             vuosina 1830-luvulla.                                                                                             Alueet, joilla osa asukkaista söi pettuleipää                                                            myös tavallisina vuosina, on merkitty lilalla.                                                   Viininpunainen merkitsee alueita,                                                                                joilla asukkaiden enemmistö söi tavallisinakin                                                    vuosina pettuleipää</a:t>
            </a:r>
            <a:endParaRPr/>
          </a:p>
        </p:txBody>
      </p:sp>
      <p:pic>
        <p:nvPicPr>
          <p:cNvPr id="149" name="Shape 149"/>
          <p:cNvPicPr preferRelativeResize="0"/>
          <p:nvPr/>
        </p:nvPicPr>
        <p:blipFill>
          <a:blip r:embed="rId3">
            <a:alphaModFix/>
          </a:blip>
          <a:stretch>
            <a:fillRect/>
          </a:stretch>
        </p:blipFill>
        <p:spPr>
          <a:xfrm>
            <a:off x="5234275" y="1591125"/>
            <a:ext cx="3366050" cy="3416400"/>
          </a:xfrm>
          <a:prstGeom prst="rect">
            <a:avLst/>
          </a:prstGeom>
          <a:noFill/>
          <a:ln>
            <a:noFill/>
          </a:ln>
        </p:spPr>
      </p:pic>
      <p:pic>
        <p:nvPicPr>
          <p:cNvPr id="150" name="Shape 150"/>
          <p:cNvPicPr preferRelativeResize="0"/>
          <p:nvPr/>
        </p:nvPicPr>
        <p:blipFill>
          <a:blip r:embed="rId4">
            <a:alphaModFix/>
          </a:blip>
          <a:stretch>
            <a:fillRect/>
          </a:stretch>
        </p:blipFill>
        <p:spPr>
          <a:xfrm>
            <a:off x="2888975" y="3765575"/>
            <a:ext cx="3366046" cy="13778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1900-luku</a:t>
            </a:r>
            <a:endParaRPr/>
          </a:p>
        </p:txBody>
      </p:sp>
      <p:sp>
        <p:nvSpPr>
          <p:cNvPr id="156" name="Shape 156"/>
          <p:cNvSpPr txBox="1"/>
          <p:nvPr/>
        </p:nvSpPr>
        <p:spPr>
          <a:xfrm>
            <a:off x="261275" y="1017725"/>
            <a:ext cx="8350500" cy="4012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i" sz="2400" b="1">
                <a:solidFill>
                  <a:srgbClr val="434343"/>
                </a:solidFill>
              </a:rPr>
              <a:t>Suomi itsenäistyi 1917.</a:t>
            </a:r>
            <a:endParaRPr sz="2400" b="1">
              <a:solidFill>
                <a:srgbClr val="434343"/>
              </a:solidFill>
            </a:endParaRPr>
          </a:p>
          <a:p>
            <a:pPr marL="0" lvl="0" indent="0">
              <a:spcBef>
                <a:spcPts val="0"/>
              </a:spcBef>
              <a:spcAft>
                <a:spcPts val="0"/>
              </a:spcAft>
              <a:buNone/>
            </a:pPr>
            <a:endParaRPr sz="1800">
              <a:solidFill>
                <a:srgbClr val="434343"/>
              </a:solidFill>
            </a:endParaRPr>
          </a:p>
          <a:p>
            <a:pPr marL="0" lvl="0" indent="0">
              <a:spcBef>
                <a:spcPts val="0"/>
              </a:spcBef>
              <a:spcAft>
                <a:spcPts val="0"/>
              </a:spcAft>
              <a:buNone/>
            </a:pPr>
            <a:r>
              <a:rPr lang="fi" sz="1800">
                <a:solidFill>
                  <a:srgbClr val="434343"/>
                </a:solidFill>
              </a:rPr>
              <a:t>Suurlakko oli Venäjän keisarikunnassa ja sen kuluessa Suomen suuriruhtinaskunnassa.</a:t>
            </a:r>
            <a:endParaRPr sz="1800">
              <a:solidFill>
                <a:srgbClr val="434343"/>
              </a:solidFill>
            </a:endParaRPr>
          </a:p>
          <a:p>
            <a:pPr marL="0" lvl="0" indent="0">
              <a:spcBef>
                <a:spcPts val="0"/>
              </a:spcBef>
              <a:spcAft>
                <a:spcPts val="0"/>
              </a:spcAft>
              <a:buNone/>
            </a:pPr>
            <a:endParaRPr sz="1800">
              <a:solidFill>
                <a:srgbClr val="434343"/>
              </a:solidFill>
            </a:endParaRPr>
          </a:p>
          <a:p>
            <a:pPr marL="0" lvl="0" indent="0">
              <a:spcBef>
                <a:spcPts val="0"/>
              </a:spcBef>
              <a:spcAft>
                <a:spcPts val="0"/>
              </a:spcAft>
              <a:buNone/>
            </a:pPr>
            <a:r>
              <a:rPr lang="fi" sz="1800">
                <a:solidFill>
                  <a:srgbClr val="434343"/>
                </a:solidFill>
              </a:rPr>
              <a:t>27.1.1918 alkoi sisällissota, joka käytiin punaisten ja valkoisten välillä. Punaiset hallitsivat Etelä-Suomea, valkoiset Keski-Suomea ja Pohjois-Suomea.</a:t>
            </a:r>
            <a:endParaRPr sz="1800">
              <a:solidFill>
                <a:srgbClr val="434343"/>
              </a:solidFill>
            </a:endParaRPr>
          </a:p>
          <a:p>
            <a:pPr marL="0" lvl="0" indent="0">
              <a:spcBef>
                <a:spcPts val="0"/>
              </a:spcBef>
              <a:spcAft>
                <a:spcPts val="0"/>
              </a:spcAft>
              <a:buNone/>
            </a:pPr>
            <a:endParaRPr sz="1800">
              <a:solidFill>
                <a:srgbClr val="434343"/>
              </a:solidFill>
            </a:endParaRPr>
          </a:p>
          <a:p>
            <a:pPr marL="0" lvl="0" indent="0">
              <a:spcBef>
                <a:spcPts val="0"/>
              </a:spcBef>
              <a:spcAft>
                <a:spcPts val="0"/>
              </a:spcAft>
              <a:buNone/>
            </a:pPr>
            <a:r>
              <a:rPr lang="fi" sz="1800">
                <a:solidFill>
                  <a:srgbClr val="434343"/>
                </a:solidFill>
              </a:rPr>
              <a:t>Talvisota 1939-1940</a:t>
            </a:r>
            <a:endParaRPr sz="1800">
              <a:solidFill>
                <a:srgbClr val="434343"/>
              </a:solidFill>
            </a:endParaRPr>
          </a:p>
          <a:p>
            <a:pPr marL="0" lvl="0" indent="0">
              <a:spcBef>
                <a:spcPts val="0"/>
              </a:spcBef>
              <a:spcAft>
                <a:spcPts val="0"/>
              </a:spcAft>
              <a:buNone/>
            </a:pPr>
            <a:r>
              <a:rPr lang="fi" sz="1800">
                <a:solidFill>
                  <a:srgbClr val="434343"/>
                </a:solidFill>
              </a:rPr>
              <a:t>Jatkosota 1941-1944</a:t>
            </a:r>
            <a:endParaRPr sz="1800">
              <a:solidFill>
                <a:srgbClr val="434343"/>
              </a:solidFill>
            </a:endParaRPr>
          </a:p>
          <a:p>
            <a:pPr marL="0" lvl="0" indent="0">
              <a:spcBef>
                <a:spcPts val="0"/>
              </a:spcBef>
              <a:spcAft>
                <a:spcPts val="0"/>
              </a:spcAft>
              <a:buNone/>
            </a:pPr>
            <a:r>
              <a:rPr lang="fi" sz="1800">
                <a:solidFill>
                  <a:srgbClr val="434343"/>
                </a:solidFill>
              </a:rPr>
              <a:t>Lapin sota 1944-1945</a:t>
            </a:r>
            <a:endParaRPr sz="1800">
              <a:solidFill>
                <a:srgbClr val="434343"/>
              </a:solidFill>
            </a:endParaRPr>
          </a:p>
          <a:p>
            <a:pPr marL="0" lvl="0" indent="0">
              <a:spcBef>
                <a:spcPts val="0"/>
              </a:spcBef>
              <a:spcAft>
                <a:spcPts val="0"/>
              </a:spcAft>
              <a:buNone/>
            </a:pPr>
            <a:endParaRPr sz="1800">
              <a:solidFill>
                <a:srgbClr val="434343"/>
              </a:solidFill>
            </a:endParaRPr>
          </a:p>
          <a:p>
            <a:pPr marL="0" lvl="0" indent="0">
              <a:spcBef>
                <a:spcPts val="0"/>
              </a:spcBef>
              <a:spcAft>
                <a:spcPts val="0"/>
              </a:spcAft>
              <a:buNone/>
            </a:pPr>
            <a:r>
              <a:rPr lang="fi" sz="1800">
                <a:solidFill>
                  <a:srgbClr val="434343"/>
                </a:solidFill>
              </a:rPr>
              <a:t>Sotien jälkeen Suomesta rakennettiin Pohjoismainen hyvinvointivaltio</a:t>
            </a:r>
            <a:endParaRPr sz="1800">
              <a:solidFill>
                <a:srgbClr val="43434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Sodat</a:t>
            </a:r>
            <a:endParaRPr/>
          </a:p>
        </p:txBody>
      </p:sp>
      <p:sp>
        <p:nvSpPr>
          <p:cNvPr id="162" name="Shape 1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sz="2400" i="1"/>
              <a:t>Talvisota 1939-1940</a:t>
            </a:r>
            <a:endParaRPr sz="2400" i="1"/>
          </a:p>
          <a:p>
            <a:pPr marL="0" lvl="0" indent="0">
              <a:spcBef>
                <a:spcPts val="1600"/>
              </a:spcBef>
              <a:spcAft>
                <a:spcPts val="0"/>
              </a:spcAft>
              <a:buNone/>
            </a:pPr>
            <a:r>
              <a:rPr lang="fi" sz="2400" i="1"/>
              <a:t>                                                                                          Jatkosota 1941-1944                                                                                                                           </a:t>
            </a:r>
            <a:endParaRPr sz="2400" i="1"/>
          </a:p>
          <a:p>
            <a:pPr marL="0" lvl="0" indent="0">
              <a:spcBef>
                <a:spcPts val="1600"/>
              </a:spcBef>
              <a:spcAft>
                <a:spcPts val="1600"/>
              </a:spcAft>
              <a:buNone/>
            </a:pPr>
            <a:r>
              <a:rPr lang="fi" sz="2400" i="1"/>
              <a:t>                                                                                                 Lapin sota 1944-1945</a:t>
            </a:r>
            <a:endParaRPr sz="2400" i="1"/>
          </a:p>
        </p:txBody>
      </p:sp>
      <p:sp>
        <p:nvSpPr>
          <p:cNvPr id="163" name="Shape 163" title="Jatkosota (1).mp4">
            <a:hlinkClick r:id="rId3"/>
          </p:cNvPr>
          <p:cNvSpPr/>
          <p:nvPr/>
        </p:nvSpPr>
        <p:spPr>
          <a:xfrm>
            <a:off x="5084175" y="1583450"/>
            <a:ext cx="2590750" cy="1550775"/>
          </a:xfrm>
          <a:prstGeom prst="rect">
            <a:avLst/>
          </a:prstGeom>
          <a:blipFill>
            <a:blip r:embed="rId4">
              <a:alphaModFix/>
            </a:blip>
            <a:stretch>
              <a:fillRect/>
            </a:stretch>
          </a:blipFill>
          <a:ln>
            <a:noFill/>
          </a:ln>
        </p:spPr>
      </p:sp>
      <p:sp>
        <p:nvSpPr>
          <p:cNvPr id="164" name="Shape 164" title="War.mp4">
            <a:hlinkClick r:id="rId5"/>
          </p:cNvPr>
          <p:cNvSpPr/>
          <p:nvPr/>
        </p:nvSpPr>
        <p:spPr>
          <a:xfrm>
            <a:off x="3445800" y="877400"/>
            <a:ext cx="1517324" cy="1138000"/>
          </a:xfrm>
          <a:prstGeom prst="rect">
            <a:avLst/>
          </a:prstGeom>
          <a:noFill/>
          <a:ln>
            <a:noFill/>
          </a:ln>
        </p:spPr>
      </p:sp>
      <p:sp>
        <p:nvSpPr>
          <p:cNvPr id="165" name="Shape 165" title="Lapin+sota.mp4">
            <a:hlinkClick r:id="rId6"/>
          </p:cNvPr>
          <p:cNvSpPr/>
          <p:nvPr/>
        </p:nvSpPr>
        <p:spPr>
          <a:xfrm>
            <a:off x="3627325" y="3303150"/>
            <a:ext cx="2393600" cy="1265725"/>
          </a:xfrm>
          <a:prstGeom prst="rect">
            <a:avLst/>
          </a:prstGeom>
          <a:blipFill>
            <a:blip r:embed="rId7">
              <a:alphaModFix/>
            </a:blip>
            <a:stretch>
              <a:fillRect/>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2000-luku</a:t>
            </a:r>
            <a:endParaRPr/>
          </a:p>
        </p:txBody>
      </p:sp>
      <p:sp>
        <p:nvSpPr>
          <p:cNvPr id="171" name="Shape 17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Vuonna 2002 markka korvattiin eurolla.</a:t>
            </a:r>
            <a:endParaRPr/>
          </a:p>
          <a:p>
            <a:pPr marL="0" lvl="0" indent="0">
              <a:spcBef>
                <a:spcPts val="1600"/>
              </a:spcBef>
              <a:spcAft>
                <a:spcPts val="0"/>
              </a:spcAft>
              <a:buNone/>
            </a:pPr>
            <a:r>
              <a:rPr lang="fi"/>
              <a:t>Suomi voitti euroviisut ensimmäistä kertaa vuonna 2006 Ateenassa (Lordi - Hard Rock Hallelujah)</a:t>
            </a:r>
            <a:endParaRPr/>
          </a:p>
          <a:p>
            <a:pPr marL="0" lvl="0" indent="0">
              <a:spcBef>
                <a:spcPts val="1600"/>
              </a:spcBef>
              <a:spcAft>
                <a:spcPts val="1600"/>
              </a:spcAft>
              <a:buNone/>
            </a:pPr>
            <a:r>
              <a:rPr lang="fi"/>
              <a:t>2009 Rovio keksi Angry Birds videopelisarja</a:t>
            </a:r>
            <a:endParaRPr/>
          </a:p>
        </p:txBody>
      </p:sp>
      <p:pic>
        <p:nvPicPr>
          <p:cNvPr id="172" name="Shape 172"/>
          <p:cNvPicPr preferRelativeResize="0"/>
          <p:nvPr/>
        </p:nvPicPr>
        <p:blipFill>
          <a:blip r:embed="rId3">
            <a:alphaModFix/>
          </a:blip>
          <a:stretch>
            <a:fillRect/>
          </a:stretch>
        </p:blipFill>
        <p:spPr>
          <a:xfrm>
            <a:off x="5278550" y="2068888"/>
            <a:ext cx="3448050" cy="2962275"/>
          </a:xfrm>
          <a:prstGeom prst="rect">
            <a:avLst/>
          </a:prstGeom>
          <a:noFill/>
          <a:ln>
            <a:noFill/>
          </a:ln>
        </p:spPr>
      </p:pic>
      <p:pic>
        <p:nvPicPr>
          <p:cNvPr id="173" name="Shape 173"/>
          <p:cNvPicPr preferRelativeResize="0"/>
          <p:nvPr/>
        </p:nvPicPr>
        <p:blipFill>
          <a:blip r:embed="rId4">
            <a:alphaModFix/>
          </a:blip>
          <a:stretch>
            <a:fillRect/>
          </a:stretch>
        </p:blipFill>
        <p:spPr>
          <a:xfrm>
            <a:off x="141200" y="2941925"/>
            <a:ext cx="4750174" cy="2044124"/>
          </a:xfrm>
          <a:prstGeom prst="rect">
            <a:avLst/>
          </a:prstGeom>
          <a:noFill/>
          <a:ln>
            <a:noFill/>
          </a:ln>
        </p:spPr>
      </p:pic>
      <p:pic>
        <p:nvPicPr>
          <p:cNvPr id="174" name="Shape 174"/>
          <p:cNvPicPr preferRelativeResize="0"/>
          <p:nvPr/>
        </p:nvPicPr>
        <p:blipFill>
          <a:blip r:embed="rId5">
            <a:alphaModFix/>
          </a:blip>
          <a:stretch>
            <a:fillRect/>
          </a:stretch>
        </p:blipFill>
        <p:spPr>
          <a:xfrm>
            <a:off x="7347675" y="60500"/>
            <a:ext cx="1547551" cy="15338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Faktoja Suomesta</a:t>
            </a:r>
            <a:endParaRPr/>
          </a:p>
        </p:txBody>
      </p:sp>
      <p:sp>
        <p:nvSpPr>
          <p:cNvPr id="180" name="Shape 180"/>
          <p:cNvSpPr txBox="1">
            <a:spLocks noGrp="1"/>
          </p:cNvSpPr>
          <p:nvPr>
            <p:ph type="body" idx="1"/>
          </p:nvPr>
        </p:nvSpPr>
        <p:spPr>
          <a:xfrm>
            <a:off x="0" y="1017725"/>
            <a:ext cx="9144000" cy="41256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fi"/>
              <a:t>Suomessa on niin paljon saunoja, että kaikki suomalaiset voisivat saunoa yhtä aikaa.</a:t>
            </a:r>
            <a:endParaRPr/>
          </a:p>
          <a:p>
            <a:pPr marL="457200" lvl="0" indent="-342900" rtl="0">
              <a:spcBef>
                <a:spcPts val="0"/>
              </a:spcBef>
              <a:spcAft>
                <a:spcPts val="0"/>
              </a:spcAft>
              <a:buSzPts val="1800"/>
              <a:buChar char="-"/>
            </a:pPr>
            <a:r>
              <a:rPr lang="fi"/>
              <a:t>Suomalaisia keksintöjä ovat esim: tekstiviesti, sykemittari, Linux-käyttöjärjestelmä, ensimmäinen internetselain, astiankuivauskaappi ja sauna.</a:t>
            </a:r>
            <a:endParaRPr/>
          </a:p>
          <a:p>
            <a:pPr marL="457200" lvl="0" indent="-342900" rtl="0">
              <a:spcBef>
                <a:spcPts val="0"/>
              </a:spcBef>
              <a:spcAft>
                <a:spcPts val="0"/>
              </a:spcAft>
              <a:buSzPts val="1800"/>
              <a:buChar char="-"/>
            </a:pPr>
            <a:r>
              <a:rPr lang="fi"/>
              <a:t>Suomalaiset ovat maailman kovimpia kahvin ja maidon juojia.</a:t>
            </a:r>
            <a:endParaRPr/>
          </a:p>
          <a:p>
            <a:pPr marL="457200" lvl="0" indent="-342900" rtl="0">
              <a:spcBef>
                <a:spcPts val="0"/>
              </a:spcBef>
              <a:spcAft>
                <a:spcPts val="0"/>
              </a:spcAft>
              <a:buSzPts val="1800"/>
              <a:buChar char="-"/>
            </a:pPr>
            <a:r>
              <a:rPr lang="fi"/>
              <a:t>Outoja urheilulajeja: eukonkannon maailmanmestaruuskilpailu, hyttysenmetsästys, matkapuhelimenheitto, suojalkapallo, saappaanheitto, ilmakitaransoitto.</a:t>
            </a:r>
            <a:endParaRPr/>
          </a:p>
          <a:p>
            <a:pPr marL="457200" lvl="0" indent="-342900" rtl="0">
              <a:spcBef>
                <a:spcPts val="0"/>
              </a:spcBef>
              <a:spcAft>
                <a:spcPts val="0"/>
              </a:spcAft>
              <a:buSzPts val="1800"/>
              <a:buChar char="-"/>
            </a:pPr>
            <a:r>
              <a:rPr lang="fi"/>
              <a:t>Kilpisjärven ilma on Euroopan kaupungeista kaikkein puhtainta.</a:t>
            </a:r>
            <a:endParaRPr/>
          </a:p>
          <a:p>
            <a:pPr marL="457200" marR="0" lvl="0" indent="-342900" algn="l" rtl="0">
              <a:lnSpc>
                <a:spcPct val="115000"/>
              </a:lnSpc>
              <a:spcBef>
                <a:spcPts val="0"/>
              </a:spcBef>
              <a:spcAft>
                <a:spcPts val="0"/>
              </a:spcAft>
              <a:buSzPts val="1800"/>
              <a:buChar char="-"/>
            </a:pPr>
            <a:r>
              <a:rPr lang="fi"/>
              <a:t>Suomen pisin paikannimi Äteritsiputeritsipuolilautatsijänkä.</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Kuuluisia suomalaisia henkilöitä</a:t>
            </a:r>
            <a:endParaRPr/>
          </a:p>
        </p:txBody>
      </p:sp>
      <p:sp>
        <p:nvSpPr>
          <p:cNvPr id="186" name="Shape 18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sz="2400"/>
              <a:t>Nobelin voittaneet:                   Mount Everest huipulla käynyt:</a:t>
            </a:r>
            <a:endParaRPr sz="2400"/>
          </a:p>
          <a:p>
            <a:pPr marL="0" lvl="0" indent="0">
              <a:spcBef>
                <a:spcPts val="1600"/>
              </a:spcBef>
              <a:spcAft>
                <a:spcPts val="1600"/>
              </a:spcAft>
              <a:buNone/>
            </a:pPr>
            <a:r>
              <a:rPr lang="fi" sz="2400"/>
              <a:t>Kirjallisuus: Frans Emil Sillanpää 1939       Veikka Gustafsson                                                                                     Kemia: Artturi Ilmari Virtanen 1945                           1993                                                                     Lääketiede: Ragnar Granit 1967                                                                                                       Rauha: Martti Ahtisaari 2008                                                                                            Talous: Bengt Holmström 2016                   </a:t>
            </a:r>
            <a:endParaRPr sz="2400"/>
          </a:p>
        </p:txBody>
      </p:sp>
      <p:pic>
        <p:nvPicPr>
          <p:cNvPr id="187" name="Shape 187"/>
          <p:cNvPicPr preferRelativeResize="0"/>
          <p:nvPr/>
        </p:nvPicPr>
        <p:blipFill rotWithShape="1">
          <a:blip r:embed="rId3">
            <a:alphaModFix/>
          </a:blip>
          <a:srcRect l="20723" t="18507"/>
          <a:stretch/>
        </p:blipFill>
        <p:spPr>
          <a:xfrm>
            <a:off x="5452350" y="2853600"/>
            <a:ext cx="3454075" cy="2289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1200-luku</a:t>
            </a:r>
            <a:endParaRPr/>
          </a:p>
        </p:txBody>
      </p:sp>
      <p:sp>
        <p:nvSpPr>
          <p:cNvPr id="62" name="Shape 62"/>
          <p:cNvSpPr txBox="1">
            <a:spLocks noGrp="1"/>
          </p:cNvSpPr>
          <p:nvPr>
            <p:ph type="body" idx="1"/>
          </p:nvPr>
        </p:nvSpPr>
        <p:spPr>
          <a:xfrm>
            <a:off x="-51350" y="1212975"/>
            <a:ext cx="8520600" cy="393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sz="2400"/>
              <a:t>Suomen keskiaika alkaa 1100-1200 lukujen kuluessa sitä mukaa, kun Suomi siirtyy hitaasti esihistoriasta historialliseen aikaa, eli aikaan jolta on säilynyt kirjoitettua lähdeaineistoa.</a:t>
            </a:r>
            <a:endParaRPr sz="2400"/>
          </a:p>
          <a:p>
            <a:pPr marL="0" lvl="0" indent="0">
              <a:spcBef>
                <a:spcPts val="1600"/>
              </a:spcBef>
              <a:spcAft>
                <a:spcPts val="1600"/>
              </a:spcAft>
              <a:buNone/>
            </a:pPr>
            <a:r>
              <a:rPr lang="fi" sz="2400"/>
              <a:t>Suomen historia alkaa kristinuskon                                                  saavuttua eteläiseen suomeen, jolloin                                            ensimmäiset kirjalliset lähteet ovat                                            syntyneet. Turun arvioidaan syntyneen                                  1200-luvun lopulla.</a:t>
            </a:r>
            <a:endParaRPr sz="2400"/>
          </a:p>
        </p:txBody>
      </p:sp>
      <p:pic>
        <p:nvPicPr>
          <p:cNvPr id="63" name="Shape 63"/>
          <p:cNvPicPr preferRelativeResize="0"/>
          <p:nvPr/>
        </p:nvPicPr>
        <p:blipFill rotWithShape="1">
          <a:blip r:embed="rId3">
            <a:alphaModFix/>
          </a:blip>
          <a:srcRect l="19577" t="9723" r="27568" b="14311"/>
          <a:stretch/>
        </p:blipFill>
        <p:spPr>
          <a:xfrm>
            <a:off x="5375450" y="2498850"/>
            <a:ext cx="3398750" cy="2725400"/>
          </a:xfrm>
          <a:prstGeom prst="rect">
            <a:avLst/>
          </a:prstGeom>
          <a:noFill/>
          <a:ln>
            <a:noFill/>
          </a:ln>
        </p:spPr>
      </p:pic>
      <p:sp>
        <p:nvSpPr>
          <p:cNvPr id="64" name="Shape 64" title="Turku (1).mp4">
            <a:hlinkClick r:id="rId4"/>
          </p:cNvPr>
          <p:cNvSpPr/>
          <p:nvPr/>
        </p:nvSpPr>
        <p:spPr>
          <a:xfrm>
            <a:off x="6585700" y="134400"/>
            <a:ext cx="2299400" cy="883325"/>
          </a:xfrm>
          <a:prstGeom prst="rect">
            <a:avLst/>
          </a:prstGeom>
          <a:noFill/>
          <a:ln>
            <a:noFill/>
          </a:ln>
        </p:spPr>
      </p:sp>
      <p:sp>
        <p:nvSpPr>
          <p:cNvPr id="65" name="Shape 65" title="Kristinusko+Suomeen.mp4">
            <a:hlinkClick r:id="rId5"/>
          </p:cNvPr>
          <p:cNvSpPr/>
          <p:nvPr/>
        </p:nvSpPr>
        <p:spPr>
          <a:xfrm>
            <a:off x="4003850" y="134400"/>
            <a:ext cx="2047325" cy="883325"/>
          </a:xfrm>
          <a:prstGeom prst="rect">
            <a:avLst/>
          </a:prstGeom>
          <a:noFill/>
          <a:ln>
            <a:noFill/>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1300-luku</a:t>
            </a:r>
            <a:endParaRPr/>
          </a:p>
        </p:txBody>
      </p:sp>
      <p:sp>
        <p:nvSpPr>
          <p:cNvPr id="71" name="Shape 7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fi"/>
              <a:t>Kirjallisten lähteiden määrä yleistyi 1300-luvulla. Lähteiden kasvun taustalla on vuosisadan puolivälissä paperin yleistyminen, joka oli halvempaa kuin aiemmin käytetty pergamentti. Ruotsin valta vakiintui Suomenniemen etelä- ja länsiosissa.</a:t>
            </a:r>
            <a:endParaRPr/>
          </a:p>
        </p:txBody>
      </p:sp>
      <p:sp>
        <p:nvSpPr>
          <p:cNvPr id="72" name="Shape 72" title="Ruotsin+valta (1).mp4">
            <a:hlinkClick r:id="rId3"/>
          </p:cNvPr>
          <p:cNvSpPr/>
          <p:nvPr/>
        </p:nvSpPr>
        <p:spPr>
          <a:xfrm>
            <a:off x="268925" y="2679475"/>
            <a:ext cx="4572000" cy="2352225"/>
          </a:xfrm>
          <a:prstGeom prst="rect">
            <a:avLst/>
          </a:prstGeom>
          <a:noFill/>
          <a:ln>
            <a:noFill/>
          </a:ln>
        </p:spPr>
      </p:sp>
      <p:pic>
        <p:nvPicPr>
          <p:cNvPr id="73" name="Shape 73"/>
          <p:cNvPicPr preferRelativeResize="0"/>
          <p:nvPr/>
        </p:nvPicPr>
        <p:blipFill rotWithShape="1">
          <a:blip r:embed="rId4">
            <a:alphaModFix/>
          </a:blip>
          <a:srcRect l="31671" r="28613" b="57434"/>
          <a:stretch/>
        </p:blipFill>
        <p:spPr>
          <a:xfrm>
            <a:off x="5163675" y="2298600"/>
            <a:ext cx="3758451" cy="2733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1400-luku</a:t>
            </a:r>
            <a:endParaRPr/>
          </a:p>
        </p:txBody>
      </p:sp>
      <p:sp>
        <p:nvSpPr>
          <p:cNvPr id="79" name="Shape 79"/>
          <p:cNvSpPr txBox="1">
            <a:spLocks noGrp="1"/>
          </p:cNvSpPr>
          <p:nvPr>
            <p:ph type="body" idx="1"/>
          </p:nvPr>
        </p:nvSpPr>
        <p:spPr>
          <a:xfrm>
            <a:off x="0" y="1017725"/>
            <a:ext cx="9144000" cy="4173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sz="2400"/>
              <a:t>Kalmarin unioni perustettiin. Turku oli selkeästi nykyisen Suomen alueen tärkein keskus. Suomen alueen suurimmassa kaupungissa sijaitsivat dominikaaniveljien luostari, tuomiokirkko piispanistuimeen ja kaupungin lähellä oli Turun linna. Turun linna Kalmarin unionin aikana merkittävässä asemassa.</a:t>
            </a:r>
            <a:endParaRPr sz="2400"/>
          </a:p>
          <a:p>
            <a:pPr marL="0" lvl="0" indent="0">
              <a:spcBef>
                <a:spcPts val="1600"/>
              </a:spcBef>
              <a:spcAft>
                <a:spcPts val="1600"/>
              </a:spcAft>
              <a:buNone/>
            </a:pPr>
            <a:r>
              <a:rPr lang="fi" sz="2400"/>
              <a:t>                    </a:t>
            </a:r>
            <a:r>
              <a:rPr lang="fi" sz="2400" i="1"/>
              <a:t>Kalmarin unioni merkitty                                                                                               .                         violetilla karttaan   </a:t>
            </a:r>
            <a:endParaRPr sz="2400" i="1"/>
          </a:p>
        </p:txBody>
      </p:sp>
      <p:pic>
        <p:nvPicPr>
          <p:cNvPr id="80" name="Shape 80"/>
          <p:cNvPicPr preferRelativeResize="0"/>
          <p:nvPr/>
        </p:nvPicPr>
        <p:blipFill rotWithShape="1">
          <a:blip r:embed="rId3">
            <a:alphaModFix/>
          </a:blip>
          <a:srcRect r="21321" b="-7296"/>
          <a:stretch/>
        </p:blipFill>
        <p:spPr>
          <a:xfrm>
            <a:off x="5661225" y="3180625"/>
            <a:ext cx="3254175" cy="1839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1500-luku</a:t>
            </a:r>
            <a:endParaRPr/>
          </a:p>
        </p:txBody>
      </p:sp>
      <p:sp>
        <p:nvSpPr>
          <p:cNvPr id="86" name="Shape 86"/>
          <p:cNvSpPr txBox="1">
            <a:spLocks noGrp="1"/>
          </p:cNvSpPr>
          <p:nvPr>
            <p:ph type="body" idx="1"/>
          </p:nvPr>
        </p:nvSpPr>
        <p:spPr>
          <a:xfrm>
            <a:off x="0" y="1017725"/>
            <a:ext cx="9144000" cy="4125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sz="2400"/>
              <a:t>Kuningas Kustaa Vaasa irrotti Ruotsin Kalmarin unionista sekä nosti Vaasojen hallitsijasuvun Ruotsin valtaistuimelle. Hänen hallituskaudellaan valtakunnassa toteutettiin laajamittaisia uudistuksia esim. uskonpuhdistus.</a:t>
            </a:r>
            <a:endParaRPr sz="2400"/>
          </a:p>
          <a:p>
            <a:pPr marL="0" lvl="0" indent="0">
              <a:spcBef>
                <a:spcPts val="1600"/>
              </a:spcBef>
              <a:spcAft>
                <a:spcPts val="1600"/>
              </a:spcAft>
              <a:buNone/>
            </a:pPr>
            <a:r>
              <a:rPr lang="fi" sz="2400"/>
              <a:t> Tuohon aikaan Ruotsi soti useita sotia Venäjää vastaan, mikä vaikutti Suomen ja varsinkin talonpoikien asemaan. Suomalaiset talonpojat kävivät nuijasodan aatelistoa ja sotaväkeä vastaan 1596-1597. Se päättyi verisesti armeijan kukistaessa heikosti varustettuja talonpoikia.</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1500-luku</a:t>
            </a:r>
            <a:endParaRPr/>
          </a:p>
        </p:txBody>
      </p:sp>
      <p:sp>
        <p:nvSpPr>
          <p:cNvPr id="92" name="Shape 92"/>
          <p:cNvSpPr txBox="1">
            <a:spLocks noGrp="1"/>
          </p:cNvSpPr>
          <p:nvPr>
            <p:ph type="body" idx="1"/>
          </p:nvPr>
        </p:nvSpPr>
        <p:spPr>
          <a:xfrm>
            <a:off x="311700" y="864975"/>
            <a:ext cx="8832300" cy="4278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fi" sz="2400" i="1"/>
              <a:t>                                                                                             Kustaa Vaasa nosti Vaasojen                                        hallitsijasuvun Ruotsin</a:t>
            </a:r>
            <a:r>
              <a:rPr lang="fi" sz="2400"/>
              <a:t>                                                  valtaistuimelle.</a:t>
            </a:r>
            <a:r>
              <a:rPr lang="fi" sz="2400" i="1"/>
              <a:t>                                                                       </a:t>
            </a:r>
            <a:endParaRPr sz="2400" i="1"/>
          </a:p>
          <a:p>
            <a:pPr marL="0" lvl="0" indent="0" rtl="0">
              <a:spcBef>
                <a:spcPts val="1600"/>
              </a:spcBef>
              <a:spcAft>
                <a:spcPts val="0"/>
              </a:spcAft>
              <a:buNone/>
            </a:pPr>
            <a:endParaRPr sz="2400" i="1"/>
          </a:p>
          <a:p>
            <a:pPr marL="0" lvl="0" indent="0">
              <a:spcBef>
                <a:spcPts val="1600"/>
              </a:spcBef>
              <a:spcAft>
                <a:spcPts val="1600"/>
              </a:spcAft>
              <a:buNone/>
            </a:pPr>
            <a:r>
              <a:rPr lang="fi" sz="2400" i="1"/>
              <a:t>Kustaa Vaasa erotti Ruotsin                                                               Kalmarin unionista.</a:t>
            </a:r>
            <a:endParaRPr sz="2400" i="1"/>
          </a:p>
        </p:txBody>
      </p:sp>
      <p:pic>
        <p:nvPicPr>
          <p:cNvPr id="93" name="Shape 93"/>
          <p:cNvPicPr preferRelativeResize="0"/>
          <p:nvPr/>
        </p:nvPicPr>
        <p:blipFill>
          <a:blip r:embed="rId3">
            <a:alphaModFix/>
          </a:blip>
          <a:stretch>
            <a:fillRect/>
          </a:stretch>
        </p:blipFill>
        <p:spPr>
          <a:xfrm>
            <a:off x="4770350" y="958100"/>
            <a:ext cx="4373650" cy="2166525"/>
          </a:xfrm>
          <a:prstGeom prst="rect">
            <a:avLst/>
          </a:prstGeom>
          <a:noFill/>
          <a:ln>
            <a:noFill/>
          </a:ln>
        </p:spPr>
      </p:pic>
      <p:pic>
        <p:nvPicPr>
          <p:cNvPr id="94" name="Shape 94"/>
          <p:cNvPicPr preferRelativeResize="0"/>
          <p:nvPr/>
        </p:nvPicPr>
        <p:blipFill>
          <a:blip r:embed="rId4">
            <a:alphaModFix/>
          </a:blip>
          <a:stretch>
            <a:fillRect/>
          </a:stretch>
        </p:blipFill>
        <p:spPr>
          <a:xfrm>
            <a:off x="4755725" y="3194450"/>
            <a:ext cx="4373651" cy="19488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Nuijasota</a:t>
            </a:r>
            <a:endParaRPr/>
          </a:p>
        </p:txBody>
      </p:sp>
      <p:sp>
        <p:nvSpPr>
          <p:cNvPr id="100" name="Shape 10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fi">
                <a:solidFill>
                  <a:srgbClr val="434343"/>
                </a:solidFill>
              </a:rPr>
              <a:t>Kapinamieli sai lisää tuulta alleen, kun Jaakko Ilkka ilmestyi Pohjanmaalle karattuaan Turun linnasta, mahdollisesti Kaarle-herttuan avulla. Marraskuussa 1596 tapahtui selkkaus, jossa juopuneet talonpojat surmasivat huovin. Tämä toimi sytykkeenä, ja Etelä- ja</a:t>
            </a:r>
            <a:r>
              <a:rPr lang="fi">
                <a:solidFill>
                  <a:srgbClr val="434343"/>
                </a:solidFill>
                <a:hlinkClick r:id="rId3"/>
              </a:rPr>
              <a:t> Keski-Pohjanmaan</a:t>
            </a:r>
            <a:r>
              <a:rPr lang="fi">
                <a:solidFill>
                  <a:srgbClr val="434343"/>
                </a:solidFill>
              </a:rPr>
              <a:t> tiheästi asutetuista pitäjistä koottiin joukko, joka aseistautui kirvein, karhukeihäin ja varsijousin. Ajatus lienee alun perin ollut vain oman maakunnan puolustaminen, mutta kun</a:t>
            </a:r>
            <a:r>
              <a:rPr lang="fi">
                <a:solidFill>
                  <a:srgbClr val="434343"/>
                </a:solidFill>
                <a:hlinkClick r:id="rId4"/>
              </a:rPr>
              <a:t> Satakunnan</a:t>
            </a:r>
            <a:r>
              <a:rPr lang="fi">
                <a:solidFill>
                  <a:srgbClr val="434343"/>
                </a:solidFill>
              </a:rPr>
              <a:t> tiedustelijat lupasivat nuijamiehille kannatusta, tehtiin suunnitelma etelään hyökkäämisestä.</a:t>
            </a:r>
            <a:endParaRPr>
              <a:solidFill>
                <a:srgbClr val="434343"/>
              </a:solidFill>
            </a:endParaRPr>
          </a:p>
        </p:txBody>
      </p:sp>
      <p:sp>
        <p:nvSpPr>
          <p:cNvPr id="101" name="Shape 101" title="Nuijasota.mp4">
            <a:hlinkClick r:id="rId5"/>
          </p:cNvPr>
          <p:cNvSpPr/>
          <p:nvPr/>
        </p:nvSpPr>
        <p:spPr>
          <a:xfrm>
            <a:off x="6694225" y="3459275"/>
            <a:ext cx="2138075" cy="1603550"/>
          </a:xfrm>
          <a:prstGeom prst="rect">
            <a:avLst/>
          </a:prstGeom>
          <a:noFill/>
          <a:ln>
            <a:noFill/>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1600-luku</a:t>
            </a:r>
            <a:endParaRPr/>
          </a:p>
        </p:txBody>
      </p:sp>
      <p:sp>
        <p:nvSpPr>
          <p:cNvPr id="107" name="Shape 107"/>
          <p:cNvSpPr txBox="1">
            <a:spLocks noGrp="1"/>
          </p:cNvSpPr>
          <p:nvPr>
            <p:ph type="body" idx="1"/>
          </p:nvPr>
        </p:nvSpPr>
        <p:spPr>
          <a:xfrm>
            <a:off x="0" y="1152600"/>
            <a:ext cx="9144000" cy="3990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sz="2400"/>
              <a:t>                                     Suurvalta-aika</a:t>
            </a:r>
            <a:endParaRPr sz="2400"/>
          </a:p>
          <a:p>
            <a:pPr marL="0" lvl="0" indent="0">
              <a:spcBef>
                <a:spcPts val="1600"/>
              </a:spcBef>
              <a:spcAft>
                <a:spcPts val="0"/>
              </a:spcAft>
              <a:buNone/>
            </a:pPr>
            <a:r>
              <a:rPr lang="fi" sz="2400"/>
              <a:t>Vuoteen 1648 mennessä Ruotsi nousi suurvallaksi, 1600-luvun alkupuolella käytyjen pitkällisten sotien seurauksena. Kustaa II uudisti Aadolfin hallituskaudella valtakunnan hallintoa ja sotalaitosta. Suomi jaettiin hallinnollisesti lääneihin ja Turkuun perustettiin kuninkaallinen hovioikeus, sekä Turun akatemia. Suurvalta-aika kuitenkin kulutti pahoin Ruotsin ja Suomen voimavaroja.                                      </a:t>
            </a:r>
            <a:endParaRPr sz="2400"/>
          </a:p>
          <a:p>
            <a:pPr marL="0" lvl="0" indent="0">
              <a:spcBef>
                <a:spcPts val="1600"/>
              </a:spcBef>
              <a:spcAft>
                <a:spcPts val="0"/>
              </a:spcAft>
              <a:buNone/>
            </a:pPr>
            <a:endParaRPr sz="2400"/>
          </a:p>
          <a:p>
            <a:pPr marL="0" lvl="0" indent="0">
              <a:spcBef>
                <a:spcPts val="1600"/>
              </a:spcBef>
              <a:spcAft>
                <a:spcPts val="1600"/>
              </a:spcAft>
              <a:buNone/>
            </a:pP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fi"/>
              <a:t>Suurvalta-aika</a:t>
            </a:r>
            <a:endParaRPr/>
          </a:p>
        </p:txBody>
      </p:sp>
      <p:sp>
        <p:nvSpPr>
          <p:cNvPr id="113" name="Shape 113"/>
          <p:cNvSpPr txBox="1">
            <a:spLocks noGrp="1"/>
          </p:cNvSpPr>
          <p:nvPr>
            <p:ph type="body" idx="1"/>
          </p:nvPr>
        </p:nvSpPr>
        <p:spPr>
          <a:xfrm>
            <a:off x="0" y="1017725"/>
            <a:ext cx="9144000" cy="41256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fi" sz="2400"/>
              <a:t>Ruotsin kielestä tuli aateliston ja ylemmän porvariston kieli ja myös pappien sekä oppineiden oli pakko käyttää sitä virkakielenään. Ruotsin vallan aikana suomen kieli oli vaarassa näivettyä sillä sitä ei voinut käyttää viranomaisten kanssa eikä sillä kirjoitettu sanomalehtiä. Maiden koko yhteyden ajan suomalaisia pidettiin erillisenä kansana ja kielikysymyksestä johtuen sillä ei ollut samoja oikeuksia kuin ruotsalaisilla. Ruotsin kuninkaat kävivät suomessa harvoin ja suomalaisia pidettiin alempiarvoisina kuin ruotsalaisia tai saksalaisia.</a:t>
            </a:r>
            <a:endParaRPr sz="2400"/>
          </a:p>
        </p:txBody>
      </p:sp>
      <p:sp>
        <p:nvSpPr>
          <p:cNvPr id="114" name="Shape 114" title="Suurvalta-aika.mp4">
            <a:hlinkClick r:id="rId3"/>
          </p:cNvPr>
          <p:cNvSpPr/>
          <p:nvPr/>
        </p:nvSpPr>
        <p:spPr>
          <a:xfrm>
            <a:off x="6283850" y="31525"/>
            <a:ext cx="2548450" cy="1108825"/>
          </a:xfrm>
          <a:prstGeom prst="rect">
            <a:avLst/>
          </a:prstGeom>
          <a:blipFill>
            <a:blip r:embed="rId4">
              <a:alphaModFix/>
            </a:blip>
            <a:stretch>
              <a:fillRect/>
            </a:stretch>
          </a:blipFill>
          <a:ln>
            <a:noFill/>
          </a:ln>
        </p:spPr>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820</Words>
  <Application>Microsoft Office PowerPoint</Application>
  <PresentationFormat>Näytössä katseltava esitys (16:9)</PresentationFormat>
  <Paragraphs>68</Paragraphs>
  <Slides>19</Slides>
  <Notes>19</Notes>
  <HiddenSlides>0</HiddenSlides>
  <MMClips>0</MMClips>
  <ScaleCrop>false</ScaleCrop>
  <HeadingPairs>
    <vt:vector size="6" baseType="variant">
      <vt:variant>
        <vt:lpstr>Käytetyt fontit</vt:lpstr>
      </vt:variant>
      <vt:variant>
        <vt:i4>1</vt:i4>
      </vt:variant>
      <vt:variant>
        <vt:lpstr>Teema</vt:lpstr>
      </vt:variant>
      <vt:variant>
        <vt:i4>1</vt:i4>
      </vt:variant>
      <vt:variant>
        <vt:lpstr>Dian otsikot</vt:lpstr>
      </vt:variant>
      <vt:variant>
        <vt:i4>19</vt:i4>
      </vt:variant>
    </vt:vector>
  </HeadingPairs>
  <TitlesOfParts>
    <vt:vector size="21" baseType="lpstr">
      <vt:lpstr>Arial</vt:lpstr>
      <vt:lpstr>Simple Light</vt:lpstr>
      <vt:lpstr>PowerPoint-esitys</vt:lpstr>
      <vt:lpstr>1200-luku</vt:lpstr>
      <vt:lpstr>1300-luku</vt:lpstr>
      <vt:lpstr>1400-luku</vt:lpstr>
      <vt:lpstr>1500-luku</vt:lpstr>
      <vt:lpstr>1500-luku</vt:lpstr>
      <vt:lpstr>Nuijasota</vt:lpstr>
      <vt:lpstr>1600-luku</vt:lpstr>
      <vt:lpstr>Suurvalta-aika</vt:lpstr>
      <vt:lpstr>1700-luku</vt:lpstr>
      <vt:lpstr>1700-luku</vt:lpstr>
      <vt:lpstr>Rutto 1710-1711</vt:lpstr>
      <vt:lpstr>1800-luku</vt:lpstr>
      <vt:lpstr>1800-luku</vt:lpstr>
      <vt:lpstr>1900-luku</vt:lpstr>
      <vt:lpstr>Sodat</vt:lpstr>
      <vt:lpstr>2000-luku</vt:lpstr>
      <vt:lpstr>Faktoja Suomesta</vt:lpstr>
      <vt:lpstr>Kuuluisia suomalaisia henkilöitä</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Niko Rossi</dc:creator>
  <cp:lastModifiedBy>Niko Rossi</cp:lastModifiedBy>
  <cp:revision>1</cp:revision>
  <dcterms:modified xsi:type="dcterms:W3CDTF">2018-01-19T12:33:32Z</dcterms:modified>
</cp:coreProperties>
</file>