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6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724820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endParaRPr/>
          </a:p>
        </p:txBody>
      </p:sp>
    </p:spTree>
    <p:extLst>
      <p:ext uri="{BB962C8B-B14F-4D97-AF65-F5344CB8AC3E}">
        <p14:creationId xmlns:p14="http://schemas.microsoft.com/office/powerpoint/2010/main" val="597893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24111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25316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28847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9270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73501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4713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22316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32781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3746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4047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pPr>
            <a:fld id="{00000000-1234-1234-1234-123412341234}" type="slidenum">
              <a:rPr lang="fi" sz="1000">
                <a:solidFill>
                  <a:schemeClr val="dk2"/>
                </a:solidFill>
              </a:rPr>
              <a:t>‹#›</a:t>
            </a:fld>
            <a:endParaRPr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tuomjari.wordpress.com/2015/06/10/ajankuvia-1600-luvun-ruotsi-suomest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jkauppi.fi/history/suomen-historiaa-1600-1700" TargetMode="External"/><Relationship Id="rId4" Type="http://schemas.openxmlformats.org/officeDocument/2006/relationships/hyperlink" Target="https://fi.wikipedia.org/wiki/Ruotsin_histor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225525" y="108900"/>
            <a:ext cx="7786800" cy="1477200"/>
          </a:xfrm>
          <a:prstGeom prst="rect">
            <a:avLst/>
          </a:prstGeom>
        </p:spPr>
        <p:txBody>
          <a:bodyPr spcFirstLastPara="1" wrap="square" lIns="91425" tIns="91425" rIns="91425" bIns="91425" anchor="t" anchorCtr="0">
            <a:noAutofit/>
          </a:bodyPr>
          <a:lstStyle/>
          <a:p>
            <a:pPr marL="457200" lvl="0" indent="457200">
              <a:spcBef>
                <a:spcPts val="0"/>
              </a:spcBef>
              <a:spcAft>
                <a:spcPts val="0"/>
              </a:spcAft>
              <a:buNone/>
            </a:pPr>
            <a:r>
              <a:rPr lang="fi" sz="4900" b="1" u="sng"/>
              <a:t>Ruotsin suurvalta-aika</a:t>
            </a:r>
            <a:endParaRPr sz="4900" b="1" u="sng"/>
          </a:p>
          <a:p>
            <a:pPr marL="1828800" lvl="0" indent="457200">
              <a:spcBef>
                <a:spcPts val="0"/>
              </a:spcBef>
              <a:spcAft>
                <a:spcPts val="0"/>
              </a:spcAft>
              <a:buNone/>
            </a:pPr>
            <a:r>
              <a:rPr lang="fi" sz="4900" b="1" u="sng"/>
              <a:t>Suomessa</a:t>
            </a:r>
            <a:endParaRPr sz="4900" b="1" u="sng"/>
          </a:p>
        </p:txBody>
      </p:sp>
      <p:sp>
        <p:nvSpPr>
          <p:cNvPr id="55" name="Shape 55"/>
          <p:cNvSpPr txBox="1">
            <a:spLocks noGrp="1"/>
          </p:cNvSpPr>
          <p:nvPr>
            <p:ph type="body" idx="1"/>
          </p:nvPr>
        </p:nvSpPr>
        <p:spPr>
          <a:xfrm>
            <a:off x="132450" y="1694275"/>
            <a:ext cx="6258900" cy="2340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fi" sz="1600">
                <a:solidFill>
                  <a:srgbClr val="222222"/>
                </a:solidFill>
                <a:highlight>
                  <a:srgbClr val="FFFFFF"/>
                </a:highlight>
              </a:rPr>
              <a:t>1600-luvulla Ruotsi nousi eurooppalaisen suurvallan asemaan.</a:t>
            </a:r>
            <a:r>
              <a:rPr lang="fi" sz="1600">
                <a:solidFill>
                  <a:srgbClr val="222222"/>
                </a:solidFill>
              </a:rPr>
              <a:t> Suomen alueita alettiin liittää Ruotsiin 1100- ja 1200-luvulla. Ruotsi menetti Suomen vuonna 1809.</a:t>
            </a:r>
            <a:endParaRPr sz="1600">
              <a:solidFill>
                <a:srgbClr val="222222"/>
              </a:solidFill>
            </a:endParaRPr>
          </a:p>
          <a:p>
            <a:pPr marL="0" lvl="0" indent="0" rtl="0">
              <a:spcBef>
                <a:spcPts val="600"/>
              </a:spcBef>
              <a:spcAft>
                <a:spcPts val="0"/>
              </a:spcAft>
              <a:buClr>
                <a:schemeClr val="dk1"/>
              </a:buClr>
              <a:buSzPts val="1100"/>
              <a:buFont typeface="Arial"/>
              <a:buNone/>
            </a:pPr>
            <a:r>
              <a:rPr lang="fi" sz="1600">
                <a:solidFill>
                  <a:srgbClr val="222222"/>
                </a:solidFill>
              </a:rPr>
              <a:t>Vuonna 1611 Ruotsia alkoi hallita kuningas Kustaa II Aadolf. Yhteistyössä kansleri Axel Oxenstiernan kanssa kuningas uudisti valtakunnan hallinnon perusteellisesti. Baltian sodassa Ruotsi sai yliotteen ja Puolan oli pakko suostua rauhaan 1625. Lii</a:t>
            </a:r>
            <a:r>
              <a:rPr lang="fi" sz="1600">
                <a:solidFill>
                  <a:srgbClr val="000000"/>
                </a:solidFill>
              </a:rPr>
              <a:t>vinmaa</a:t>
            </a:r>
            <a:r>
              <a:rPr lang="fi" sz="1600">
                <a:solidFill>
                  <a:srgbClr val="222222"/>
                </a:solidFill>
              </a:rPr>
              <a:t> (nykyisten Viron ja Latvian alueella) siirtyi Ruotsin hallintaan. Tukholmasta tuli virallisesti valtakunnan pääkaupunki vuonna 1629.</a:t>
            </a:r>
            <a:endParaRPr sz="1600">
              <a:solidFill>
                <a:srgbClr val="222222"/>
              </a:solidFill>
            </a:endParaRPr>
          </a:p>
          <a:p>
            <a:pPr marL="0" lvl="0" indent="0" rtl="0">
              <a:spcBef>
                <a:spcPts val="600"/>
              </a:spcBef>
              <a:spcAft>
                <a:spcPts val="0"/>
              </a:spcAft>
              <a:buClr>
                <a:schemeClr val="dk1"/>
              </a:buClr>
              <a:buSzPts val="1100"/>
              <a:buFont typeface="Arial"/>
              <a:buNone/>
            </a:pPr>
            <a:endParaRPr sz="1050">
              <a:solidFill>
                <a:srgbClr val="222222"/>
              </a:solidFill>
            </a:endParaRPr>
          </a:p>
          <a:p>
            <a:pPr marL="0" lvl="0" indent="0" rtl="0">
              <a:spcBef>
                <a:spcPts val="600"/>
              </a:spcBef>
              <a:spcAft>
                <a:spcPts val="600"/>
              </a:spcAft>
              <a:buNone/>
            </a:pPr>
            <a:endParaRPr sz="1400">
              <a:solidFill>
                <a:srgbClr val="222222"/>
              </a:solidFill>
            </a:endParaRPr>
          </a:p>
        </p:txBody>
      </p:sp>
      <p:pic>
        <p:nvPicPr>
          <p:cNvPr id="56" name="Shape 56"/>
          <p:cNvPicPr preferRelativeResize="0"/>
          <p:nvPr/>
        </p:nvPicPr>
        <p:blipFill rotWithShape="1">
          <a:blip r:embed="rId3">
            <a:alphaModFix/>
          </a:blip>
          <a:srcRect l="22560" r="24615"/>
          <a:stretch/>
        </p:blipFill>
        <p:spPr>
          <a:xfrm>
            <a:off x="6391350" y="1336375"/>
            <a:ext cx="2321001" cy="2838775"/>
          </a:xfrm>
          <a:prstGeom prst="rect">
            <a:avLst/>
          </a:prstGeom>
          <a:noFill/>
          <a:ln>
            <a:noFill/>
          </a:ln>
        </p:spPr>
      </p:pic>
      <p:sp>
        <p:nvSpPr>
          <p:cNvPr id="57" name="Shape 57"/>
          <p:cNvSpPr txBox="1"/>
          <p:nvPr/>
        </p:nvSpPr>
        <p:spPr>
          <a:xfrm>
            <a:off x="6566538" y="4116825"/>
            <a:ext cx="2717400" cy="659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fi" sz="1100"/>
              <a:t>Ruotsin kartta 1600-luvulla.</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2395350" y="160675"/>
            <a:ext cx="60288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i" b="1"/>
              <a:t>Asuminen kaupungeissa</a:t>
            </a:r>
            <a:endParaRPr b="1"/>
          </a:p>
        </p:txBody>
      </p:sp>
      <p:sp>
        <p:nvSpPr>
          <p:cNvPr id="126" name="Shape 126"/>
          <p:cNvSpPr txBox="1">
            <a:spLocks noGrp="1"/>
          </p:cNvSpPr>
          <p:nvPr>
            <p:ph type="body" idx="1"/>
          </p:nvPr>
        </p:nvSpPr>
        <p:spPr>
          <a:xfrm>
            <a:off x="4743750" y="1082475"/>
            <a:ext cx="42720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fi" sz="1600">
                <a:solidFill>
                  <a:srgbClr val="333333"/>
                </a:solidFill>
                <a:highlight>
                  <a:srgbClr val="FFFFFF"/>
                </a:highlight>
              </a:rPr>
              <a:t>Asuminen kaupungeissa ei ollut 1600 -luvulla  miellyttävää. Etenkin Suomessa näkyi yleinen kurjistuminen. Helsinki oli 1600-luvun alussa, vanhan kosken alueella, ankea, epäsiisti, takapajuinen ja surkea paikka. Se siirrettiinkin nykyiselle paikalleen 1650 -luvulla. Kaupunki oli riippuvainen ympärillä olevasta maaseudusta. Väestöstä suurin osa asui maaseudulla.</a:t>
            </a:r>
            <a:endParaRPr sz="1600"/>
          </a:p>
        </p:txBody>
      </p:sp>
      <p:sp>
        <p:nvSpPr>
          <p:cNvPr id="127" name="Shape 127"/>
          <p:cNvSpPr txBox="1"/>
          <p:nvPr/>
        </p:nvSpPr>
        <p:spPr>
          <a:xfrm>
            <a:off x="881900" y="4291800"/>
            <a:ext cx="2706000" cy="513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fi" sz="1100"/>
              <a:t>Helsinki 1600-luvulla.</a:t>
            </a:r>
            <a:endParaRPr sz="1100"/>
          </a:p>
        </p:txBody>
      </p:sp>
      <p:pic>
        <p:nvPicPr>
          <p:cNvPr id="128" name="Shape 128"/>
          <p:cNvPicPr preferRelativeResize="0"/>
          <p:nvPr/>
        </p:nvPicPr>
        <p:blipFill>
          <a:blip r:embed="rId3">
            <a:alphaModFix/>
          </a:blip>
          <a:stretch>
            <a:fillRect/>
          </a:stretch>
        </p:blipFill>
        <p:spPr>
          <a:xfrm>
            <a:off x="164600" y="900863"/>
            <a:ext cx="4140575" cy="3341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54250" y="359175"/>
            <a:ext cx="8436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fi" b="1"/>
              <a:t>Lähteet:</a:t>
            </a:r>
            <a:endParaRPr b="1"/>
          </a:p>
        </p:txBody>
      </p:sp>
      <p:sp>
        <p:nvSpPr>
          <p:cNvPr id="134" name="Shape 134"/>
          <p:cNvSpPr txBox="1"/>
          <p:nvPr/>
        </p:nvSpPr>
        <p:spPr>
          <a:xfrm>
            <a:off x="54250" y="1444125"/>
            <a:ext cx="8436600" cy="3248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fi" sz="1800" u="sng">
                <a:solidFill>
                  <a:schemeClr val="hlink"/>
                </a:solidFill>
                <a:hlinkClick r:id="rId3"/>
              </a:rPr>
              <a:t>Wordpress</a:t>
            </a:r>
            <a:endParaRPr sz="1800"/>
          </a:p>
          <a:p>
            <a:pPr marL="0" lvl="0" indent="0" algn="ctr" rtl="0">
              <a:spcBef>
                <a:spcPts val="0"/>
              </a:spcBef>
              <a:spcAft>
                <a:spcPts val="0"/>
              </a:spcAft>
              <a:buNone/>
            </a:pPr>
            <a:r>
              <a:rPr lang="fi" sz="1800" u="sng">
                <a:solidFill>
                  <a:schemeClr val="hlink"/>
                </a:solidFill>
                <a:hlinkClick r:id="rId4"/>
              </a:rPr>
              <a:t>Wikipedia</a:t>
            </a:r>
            <a:endParaRPr sz="1800"/>
          </a:p>
          <a:p>
            <a:pPr marL="0" lvl="0" indent="0" algn="ctr" rtl="0">
              <a:spcBef>
                <a:spcPts val="0"/>
              </a:spcBef>
              <a:spcAft>
                <a:spcPts val="0"/>
              </a:spcAft>
              <a:buNone/>
            </a:pPr>
            <a:r>
              <a:rPr lang="fi" sz="1800" u="sng">
                <a:solidFill>
                  <a:schemeClr val="hlink"/>
                </a:solidFill>
                <a:hlinkClick r:id="rId5"/>
              </a:rPr>
              <a:t>JKauppi</a:t>
            </a:r>
            <a:endParaRPr sz="1800"/>
          </a:p>
        </p:txBody>
      </p:sp>
      <p:sp>
        <p:nvSpPr>
          <p:cNvPr id="135" name="Shape 135"/>
          <p:cNvSpPr txBox="1"/>
          <p:nvPr/>
        </p:nvSpPr>
        <p:spPr>
          <a:xfrm>
            <a:off x="1572900" y="2437600"/>
            <a:ext cx="5823600" cy="831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1200"/>
          </a:p>
          <a:p>
            <a:pPr marL="0" lvl="0" indent="0">
              <a:spcBef>
                <a:spcPts val="0"/>
              </a:spcBef>
              <a:spcAft>
                <a:spcPts val="0"/>
              </a:spcAft>
              <a:buNone/>
            </a:pP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0" y="400700"/>
            <a:ext cx="9144000" cy="572700"/>
          </a:xfrm>
          <a:prstGeom prst="rect">
            <a:avLst/>
          </a:prstGeom>
        </p:spPr>
        <p:txBody>
          <a:bodyPr spcFirstLastPara="1" wrap="square" lIns="91425" tIns="91425" rIns="91425" bIns="91425" anchor="t" anchorCtr="0">
            <a:noAutofit/>
          </a:bodyPr>
          <a:lstStyle/>
          <a:p>
            <a:pPr marL="1371600" lvl="0" indent="457200">
              <a:spcBef>
                <a:spcPts val="0"/>
              </a:spcBef>
              <a:spcAft>
                <a:spcPts val="0"/>
              </a:spcAft>
              <a:buNone/>
            </a:pPr>
            <a:r>
              <a:rPr lang="fi" b="1"/>
              <a:t>Suurvalta-ajan Ruotsin sodat</a:t>
            </a:r>
            <a:endParaRPr b="1"/>
          </a:p>
        </p:txBody>
      </p:sp>
      <p:sp>
        <p:nvSpPr>
          <p:cNvPr id="63" name="Shape 63"/>
          <p:cNvSpPr txBox="1">
            <a:spLocks noGrp="1"/>
          </p:cNvSpPr>
          <p:nvPr>
            <p:ph type="body" idx="1"/>
          </p:nvPr>
        </p:nvSpPr>
        <p:spPr>
          <a:xfrm>
            <a:off x="349850" y="1032900"/>
            <a:ext cx="5190300" cy="3294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i" sz="1600">
                <a:solidFill>
                  <a:srgbClr val="222222"/>
                </a:solidFill>
                <a:highlight>
                  <a:srgbClr val="FFFFFF"/>
                </a:highlight>
              </a:rPr>
              <a:t>			</a:t>
            </a:r>
            <a:r>
              <a:rPr lang="fi" b="1">
                <a:solidFill>
                  <a:srgbClr val="222222"/>
                </a:solidFill>
                <a:highlight>
                  <a:srgbClr val="FFFFFF"/>
                </a:highlight>
              </a:rPr>
              <a:t>Stolbovan rauha</a:t>
            </a:r>
            <a:endParaRPr b="1">
              <a:solidFill>
                <a:srgbClr val="222222"/>
              </a:solidFill>
              <a:highlight>
                <a:srgbClr val="FFFFFF"/>
              </a:highlight>
            </a:endParaRPr>
          </a:p>
          <a:p>
            <a:pPr marL="0" lvl="0" indent="0">
              <a:spcBef>
                <a:spcPts val="1600"/>
              </a:spcBef>
              <a:spcAft>
                <a:spcPts val="0"/>
              </a:spcAft>
              <a:buNone/>
            </a:pPr>
            <a:r>
              <a:rPr lang="fi" sz="1600">
                <a:solidFill>
                  <a:srgbClr val="222222"/>
                </a:solidFill>
                <a:highlight>
                  <a:srgbClr val="FFFFFF"/>
                </a:highlight>
              </a:rPr>
              <a:t>1604–1611 Södermanlandin herttua oli Ruotsin kuningas Kaarle IX. Hänen hallituskaudella valtakunta kävi jatkuvasti sotaa Venäjää ja Puolaa vastaan erityisesti Baltian maakuntien Viron ja Liivinmaan omistuksesta. Vuosina 1611–1613 käytiin tappiollinen sota Tanskaa vastaan. Kaarle IX:n kuoltua 1611 valtaan nousi hänen poikansa Kustaa II Aadolf. Valtakunnan tila oli huono ja Ruotsin oli solmittava rauha Tanskan kanssa vuonna 1613. Venäjän kanssa solmittiin Stolbovan rauha vuonna 1617, sen seurauksena Käkisalmen lääni, Pähkinälinna ja osa Inkeriä liitettiin Ruotsiin.</a:t>
            </a: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0"/>
              </a:spcAft>
              <a:buNone/>
            </a:pPr>
            <a:endParaRPr sz="1600">
              <a:solidFill>
                <a:srgbClr val="222222"/>
              </a:solidFill>
              <a:highlight>
                <a:srgbClr val="FFFFFF"/>
              </a:highlight>
            </a:endParaRPr>
          </a:p>
          <a:p>
            <a:pPr marL="0" lvl="0" indent="0">
              <a:spcBef>
                <a:spcPts val="1600"/>
              </a:spcBef>
              <a:spcAft>
                <a:spcPts val="1600"/>
              </a:spcAft>
              <a:buNone/>
            </a:pPr>
            <a:endParaRPr sz="1600">
              <a:solidFill>
                <a:srgbClr val="222222"/>
              </a:solidFill>
              <a:highlight>
                <a:srgbClr val="FFFFFF"/>
              </a:highlight>
            </a:endParaRPr>
          </a:p>
        </p:txBody>
      </p:sp>
      <p:pic>
        <p:nvPicPr>
          <p:cNvPr id="64" name="Shape 64"/>
          <p:cNvPicPr preferRelativeResize="0"/>
          <p:nvPr/>
        </p:nvPicPr>
        <p:blipFill>
          <a:blip r:embed="rId3">
            <a:alphaModFix/>
          </a:blip>
          <a:stretch>
            <a:fillRect/>
          </a:stretch>
        </p:blipFill>
        <p:spPr>
          <a:xfrm>
            <a:off x="5645610" y="973400"/>
            <a:ext cx="3079264" cy="3779799"/>
          </a:xfrm>
          <a:prstGeom prst="rect">
            <a:avLst/>
          </a:prstGeom>
          <a:noFill/>
          <a:ln>
            <a:noFill/>
          </a:ln>
        </p:spPr>
      </p:pic>
      <p:sp>
        <p:nvSpPr>
          <p:cNvPr id="65" name="Shape 65"/>
          <p:cNvSpPr txBox="1"/>
          <p:nvPr/>
        </p:nvSpPr>
        <p:spPr>
          <a:xfrm>
            <a:off x="5645600" y="4753200"/>
            <a:ext cx="3498300" cy="831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fi" sz="1100"/>
              <a:t>Ruotsin aluelaajennukset 1560-1660</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p:nvPr/>
        </p:nvSpPr>
        <p:spPr>
          <a:xfrm>
            <a:off x="607850" y="224625"/>
            <a:ext cx="6610500" cy="4251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fi" sz="1600">
                <a:solidFill>
                  <a:srgbClr val="222222"/>
                </a:solidFill>
                <a:highlight>
                  <a:srgbClr val="FFFFFF"/>
                </a:highlight>
              </a:rPr>
              <a:t>		   </a:t>
            </a:r>
            <a:r>
              <a:rPr lang="fi" sz="1800" b="1">
                <a:solidFill>
                  <a:srgbClr val="222222"/>
                </a:solidFill>
                <a:highlight>
                  <a:srgbClr val="FFFFFF"/>
                </a:highlight>
              </a:rPr>
              <a:t>Kolmikymmenvuotinen sota</a:t>
            </a:r>
            <a:endParaRPr sz="1800" b="1">
              <a:solidFill>
                <a:srgbClr val="222222"/>
              </a:solidFill>
              <a:highlight>
                <a:srgbClr val="FFFFFF"/>
              </a:highlight>
            </a:endParaRPr>
          </a:p>
          <a:p>
            <a:pPr marL="0" lvl="0" indent="0">
              <a:spcBef>
                <a:spcPts val="0"/>
              </a:spcBef>
              <a:spcAft>
                <a:spcPts val="0"/>
              </a:spcAft>
              <a:buNone/>
            </a:pPr>
            <a:endParaRPr sz="1600">
              <a:solidFill>
                <a:srgbClr val="222222"/>
              </a:solidFill>
              <a:highlight>
                <a:srgbClr val="FFFFFF"/>
              </a:highlight>
            </a:endParaRPr>
          </a:p>
          <a:p>
            <a:pPr marL="0" lvl="0" indent="0">
              <a:spcBef>
                <a:spcPts val="0"/>
              </a:spcBef>
              <a:spcAft>
                <a:spcPts val="0"/>
              </a:spcAft>
              <a:buNone/>
            </a:pPr>
            <a:endParaRPr sz="1600">
              <a:solidFill>
                <a:srgbClr val="222222"/>
              </a:solidFill>
              <a:highlight>
                <a:srgbClr val="FFFFFF"/>
              </a:highlight>
            </a:endParaRPr>
          </a:p>
          <a:p>
            <a:pPr marL="0" lvl="0" indent="0">
              <a:spcBef>
                <a:spcPts val="0"/>
              </a:spcBef>
              <a:spcAft>
                <a:spcPts val="0"/>
              </a:spcAft>
              <a:buNone/>
            </a:pPr>
            <a:r>
              <a:rPr lang="fi" sz="1600">
                <a:solidFill>
                  <a:srgbClr val="222222"/>
                </a:solidFill>
                <a:highlight>
                  <a:srgbClr val="FFFFFF"/>
                </a:highlight>
              </a:rPr>
              <a:t>Baltiassa Ruotsi kävi edelleen sotaa Puola-Liettuaa </a:t>
            </a:r>
            <a:endParaRPr sz="1600">
              <a:solidFill>
                <a:srgbClr val="222222"/>
              </a:solidFill>
              <a:highlight>
                <a:srgbClr val="FFFFFF"/>
              </a:highlight>
            </a:endParaRPr>
          </a:p>
          <a:p>
            <a:pPr marL="0" lvl="0" indent="0">
              <a:spcBef>
                <a:spcPts val="0"/>
              </a:spcBef>
              <a:spcAft>
                <a:spcPts val="0"/>
              </a:spcAft>
              <a:buNone/>
            </a:pPr>
            <a:r>
              <a:rPr lang="fi" sz="1600">
                <a:solidFill>
                  <a:srgbClr val="222222"/>
                </a:solidFill>
                <a:highlight>
                  <a:srgbClr val="FFFFFF"/>
                </a:highlight>
              </a:rPr>
              <a:t>vastaan ja 1629 solmittiin väliaikainen Altmarkin rauha.</a:t>
            </a:r>
            <a:endParaRPr sz="1600">
              <a:solidFill>
                <a:srgbClr val="222222"/>
              </a:solidFill>
              <a:highlight>
                <a:srgbClr val="FFFFFF"/>
              </a:highlight>
            </a:endParaRPr>
          </a:p>
          <a:p>
            <a:pPr marL="0" lvl="0" indent="0">
              <a:spcBef>
                <a:spcPts val="0"/>
              </a:spcBef>
              <a:spcAft>
                <a:spcPts val="0"/>
              </a:spcAft>
              <a:buNone/>
            </a:pPr>
            <a:r>
              <a:rPr lang="fi" sz="1600">
                <a:solidFill>
                  <a:srgbClr val="222222"/>
                </a:solidFill>
                <a:highlight>
                  <a:srgbClr val="FFFFFF"/>
                </a:highlight>
              </a:rPr>
              <a:t>Saksassa syttyneeseen katolisen keisarin ja protestanttisten </a:t>
            </a:r>
            <a:endParaRPr sz="1600">
              <a:solidFill>
                <a:srgbClr val="222222"/>
              </a:solidFill>
              <a:highlight>
                <a:srgbClr val="FFFFFF"/>
              </a:highlight>
            </a:endParaRPr>
          </a:p>
          <a:p>
            <a:pPr marL="0" lvl="0" indent="0">
              <a:spcBef>
                <a:spcPts val="0"/>
              </a:spcBef>
              <a:spcAft>
                <a:spcPts val="0"/>
              </a:spcAft>
              <a:buNone/>
            </a:pPr>
            <a:r>
              <a:rPr lang="fi" sz="1600">
                <a:solidFill>
                  <a:srgbClr val="222222"/>
                </a:solidFill>
                <a:highlight>
                  <a:srgbClr val="FFFFFF"/>
                </a:highlight>
              </a:rPr>
              <a:t>ruhtinaiden väliseen kolmikymmenvuotiseen</a:t>
            </a:r>
            <a:r>
              <a:rPr lang="fi" sz="1600">
                <a:highlight>
                  <a:srgbClr val="FFFFFF"/>
                </a:highlight>
              </a:rPr>
              <a:t> sotaan liittyi</a:t>
            </a:r>
            <a:r>
              <a:rPr lang="fi" sz="1600">
                <a:solidFill>
                  <a:srgbClr val="222222"/>
                </a:solidFill>
                <a:highlight>
                  <a:srgbClr val="FFFFFF"/>
                </a:highlight>
              </a:rPr>
              <a:t> </a:t>
            </a:r>
            <a:endParaRPr sz="1600">
              <a:solidFill>
                <a:srgbClr val="222222"/>
              </a:solidFill>
              <a:highlight>
                <a:srgbClr val="FFFFFF"/>
              </a:highlight>
            </a:endParaRPr>
          </a:p>
          <a:p>
            <a:pPr marL="0" lvl="0" indent="0">
              <a:spcBef>
                <a:spcPts val="0"/>
              </a:spcBef>
              <a:spcAft>
                <a:spcPts val="0"/>
              </a:spcAft>
              <a:buNone/>
            </a:pPr>
            <a:r>
              <a:rPr lang="fi" sz="1600">
                <a:solidFill>
                  <a:srgbClr val="222222"/>
                </a:solidFill>
                <a:highlight>
                  <a:srgbClr val="FFFFFF"/>
                </a:highlight>
              </a:rPr>
              <a:t>Kustaa II Aadolf 1630 maihinnoustuaan Pohjois-Saksassa. </a:t>
            </a:r>
            <a:endParaRPr sz="1600">
              <a:solidFill>
                <a:srgbClr val="222222"/>
              </a:solidFill>
              <a:highlight>
                <a:srgbClr val="FFFFFF"/>
              </a:highlight>
            </a:endParaRPr>
          </a:p>
          <a:p>
            <a:pPr marL="0" lvl="0" indent="0">
              <a:spcBef>
                <a:spcPts val="0"/>
              </a:spcBef>
              <a:spcAft>
                <a:spcPts val="0"/>
              </a:spcAft>
              <a:buNone/>
            </a:pPr>
            <a:r>
              <a:rPr lang="fi" sz="1600">
                <a:solidFill>
                  <a:srgbClr val="222222"/>
                </a:solidFill>
                <a:highlight>
                  <a:srgbClr val="FFFFFF"/>
                </a:highlight>
              </a:rPr>
              <a:t>Ruotsin tavoitteena sodassa oli tukea Saksan protestantteja ja vahvistaa omaa asemaansa. Kustaa II Aadolf kuitenkin kuoli Lützenin taistelussa 1632 ja hänen tyttärensä Kristii</a:t>
            </a:r>
            <a:r>
              <a:rPr lang="fi" sz="1600">
                <a:highlight>
                  <a:srgbClr val="FFFFFF"/>
                </a:highlight>
              </a:rPr>
              <a:t>na</a:t>
            </a:r>
            <a:r>
              <a:rPr lang="fi" sz="1600">
                <a:solidFill>
                  <a:srgbClr val="222222"/>
                </a:solidFill>
                <a:highlight>
                  <a:srgbClr val="FFFFFF"/>
                </a:highlight>
              </a:rPr>
              <a:t> nousi valtaistuimelle. Käytännössä valtakuntaa hallitsi tässä vaiheessa Axel Oxenstiernan johtama holhoojahallitus. Kolmikymmenenvuotisen sodan päättäneessä Westfalenin rau</a:t>
            </a:r>
            <a:r>
              <a:rPr lang="fi" sz="1600">
                <a:highlight>
                  <a:srgbClr val="FFFFFF"/>
                </a:highlight>
              </a:rPr>
              <a:t>hassa</a:t>
            </a:r>
            <a:r>
              <a:rPr lang="fi" sz="1600">
                <a:solidFill>
                  <a:srgbClr val="222222"/>
                </a:solidFill>
                <a:highlight>
                  <a:srgbClr val="FFFFFF"/>
                </a:highlight>
              </a:rPr>
              <a:t> 1648 Ruotsi vakiinnutti asemansa suurvaltana. Kolmikymmenvuotinen sota ja muut suurvalta-ajan ristiriidat kuitenkin kuluttivat pahoin Ruotsin ja Suomen voimavaroja. Suuri osa talonpojista joutui palvelemaan armeijassa ja laivastossa, joissa kuolleisuus oli suurta.</a:t>
            </a:r>
            <a:endParaRPr sz="1600"/>
          </a:p>
        </p:txBody>
      </p:sp>
      <p:pic>
        <p:nvPicPr>
          <p:cNvPr id="71" name="Shape 71"/>
          <p:cNvPicPr preferRelativeResize="0"/>
          <p:nvPr/>
        </p:nvPicPr>
        <p:blipFill>
          <a:blip r:embed="rId3">
            <a:alphaModFix/>
          </a:blip>
          <a:stretch>
            <a:fillRect/>
          </a:stretch>
        </p:blipFill>
        <p:spPr>
          <a:xfrm>
            <a:off x="6098625" y="128050"/>
            <a:ext cx="2936550" cy="1434825"/>
          </a:xfrm>
          <a:prstGeom prst="rect">
            <a:avLst/>
          </a:prstGeom>
          <a:noFill/>
          <a:ln>
            <a:noFill/>
          </a:ln>
        </p:spPr>
      </p:pic>
      <p:sp>
        <p:nvSpPr>
          <p:cNvPr id="72" name="Shape 72"/>
          <p:cNvSpPr txBox="1"/>
          <p:nvPr/>
        </p:nvSpPr>
        <p:spPr>
          <a:xfrm>
            <a:off x="6573286" y="1496050"/>
            <a:ext cx="2124000" cy="831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fi" sz="1100">
                <a:highlight>
                  <a:srgbClr val="F8F9FA"/>
                </a:highlight>
              </a:rPr>
              <a:t>Kustaa II Aadolfin</a:t>
            </a:r>
            <a:r>
              <a:rPr lang="fi" sz="1100">
                <a:solidFill>
                  <a:srgbClr val="222222"/>
                </a:solidFill>
                <a:highlight>
                  <a:srgbClr val="F8F9FA"/>
                </a:highlight>
              </a:rPr>
              <a:t> voitto Breitenfeltin ensimmäisessä taistelussa 1631</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81675" y="64950"/>
            <a:ext cx="4905900" cy="605700"/>
          </a:xfrm>
          <a:prstGeom prst="rect">
            <a:avLst/>
          </a:prstGeom>
        </p:spPr>
        <p:txBody>
          <a:bodyPr spcFirstLastPara="1" wrap="square" lIns="91425" tIns="91425" rIns="91425" bIns="91425" anchor="t" anchorCtr="0">
            <a:noAutofit/>
          </a:bodyPr>
          <a:lstStyle/>
          <a:p>
            <a:pPr marL="914400" lvl="0" indent="457200">
              <a:spcBef>
                <a:spcPts val="0"/>
              </a:spcBef>
              <a:spcAft>
                <a:spcPts val="0"/>
              </a:spcAft>
              <a:buNone/>
            </a:pPr>
            <a:r>
              <a:rPr lang="fi" sz="1800" b="1"/>
              <a:t>Suuri Pohjan sota</a:t>
            </a:r>
            <a:endParaRPr sz="1800" b="1"/>
          </a:p>
        </p:txBody>
      </p:sp>
      <p:sp>
        <p:nvSpPr>
          <p:cNvPr id="78" name="Shape 78"/>
          <p:cNvSpPr txBox="1">
            <a:spLocks noGrp="1"/>
          </p:cNvSpPr>
          <p:nvPr>
            <p:ph type="body" idx="1"/>
          </p:nvPr>
        </p:nvSpPr>
        <p:spPr>
          <a:xfrm>
            <a:off x="175000" y="455800"/>
            <a:ext cx="59832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fi" sz="1600">
                <a:solidFill>
                  <a:srgbClr val="222222"/>
                </a:solidFill>
                <a:highlight>
                  <a:srgbClr val="FFFFFF"/>
                </a:highlight>
              </a:rPr>
              <a:t>Vuonna 1697 Kaarle XII nousi Ruotsin kuninkaaksi. Ruotsin viholliset Tanska, Puola-Li</a:t>
            </a:r>
            <a:r>
              <a:rPr lang="fi" sz="1600">
                <a:solidFill>
                  <a:srgbClr val="000000"/>
                </a:solidFill>
                <a:highlight>
                  <a:srgbClr val="FFFFFF"/>
                </a:highlight>
              </a:rPr>
              <a:t>ettua</a:t>
            </a:r>
            <a:r>
              <a:rPr lang="fi" sz="1600">
                <a:solidFill>
                  <a:srgbClr val="222222"/>
                </a:solidFill>
                <a:highlight>
                  <a:srgbClr val="FFFFFF"/>
                </a:highlight>
              </a:rPr>
              <a:t> ja Venäjä tavoittelivat revanssia ja liittoutuivat keskenään. Seurasi suuri Pohjan sota, joka käytiin vuosina 1700–1721. Kaarle XII menestyi aluksi, mutta kärsi ratkaisevan tappion Pultavassa (Ruotsi) kesäkuussa vuonna 1709. Kaarle XII pakeni Turkkiin. Venäjä valtasi seuraavana vuonna Ruotsin Baltian tukikohtia ja Viipurin. Vuonna 1714 Kaarle XII ratsasti Euroopan halki ja lähti sotaretkelle Norjaan. Se herätti monissa tyytymättömyyttä, sillä ihmiset olivat kyllästyneet sotimiseen. Kuningas kuoli vuonna 1718 piirittäessä norjalaista linnaketta. Itsevaltiaan mukana meni Ruotsin tahto jatkaa epätoivoista sotaa. Uudenkaupungin rauhassa 1721 Ruotsi menetti Suomenlahden eteläpuoliset alueet, Inkerin ja Kaakkois-Suomen. Ruotsin Itämeren suurvalta-asema oli romahtanut.Taistelun sanotaan päättäneen Ruotsin suurvaltakauden.</a:t>
            </a:r>
            <a:endParaRPr sz="1600"/>
          </a:p>
        </p:txBody>
      </p:sp>
      <p:pic>
        <p:nvPicPr>
          <p:cNvPr id="79" name="Shape 79"/>
          <p:cNvPicPr preferRelativeResize="0"/>
          <p:nvPr/>
        </p:nvPicPr>
        <p:blipFill>
          <a:blip r:embed="rId3">
            <a:alphaModFix/>
          </a:blip>
          <a:stretch>
            <a:fillRect/>
          </a:stretch>
        </p:blipFill>
        <p:spPr>
          <a:xfrm>
            <a:off x="6085500" y="849075"/>
            <a:ext cx="3003200" cy="2948750"/>
          </a:xfrm>
          <a:prstGeom prst="rect">
            <a:avLst/>
          </a:prstGeom>
          <a:noFill/>
          <a:ln>
            <a:noFill/>
          </a:ln>
        </p:spPr>
      </p:pic>
      <p:sp>
        <p:nvSpPr>
          <p:cNvPr id="80" name="Shape 80"/>
          <p:cNvSpPr txBox="1"/>
          <p:nvPr/>
        </p:nvSpPr>
        <p:spPr>
          <a:xfrm>
            <a:off x="6216525" y="3872200"/>
            <a:ext cx="2787600" cy="524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fi" sz="1100"/>
              <a:t>Kaarle XII Pohjan sodassa.</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107850"/>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fi" b="1"/>
              <a:t>Hallinto Suurvallan aikaan</a:t>
            </a:r>
            <a:endParaRPr b="1"/>
          </a:p>
        </p:txBody>
      </p:sp>
      <p:sp>
        <p:nvSpPr>
          <p:cNvPr id="86" name="Shape 86"/>
          <p:cNvSpPr txBox="1">
            <a:spLocks noGrp="1"/>
          </p:cNvSpPr>
          <p:nvPr>
            <p:ph type="body" idx="1"/>
          </p:nvPr>
        </p:nvSpPr>
        <p:spPr>
          <a:xfrm>
            <a:off x="2691000" y="1053775"/>
            <a:ext cx="6079800" cy="3416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fi" sz="1600">
                <a:solidFill>
                  <a:srgbClr val="222222"/>
                </a:solidFill>
              </a:rPr>
              <a:t>Vuosina 1604–1611 Ruotsin kuninkaana oli Kaarle IX. Hänen kuoltua valtaistuimelle nousi hänen poikansa Kustaa II Aadolf. Valtakunnan tila oli huono ja Ruotsin oli solmittava vuonna 1613 rauha Tanskan kanssa. Venäjän kanssa solmittiin Stolbovan rauha vuonna 1617, minkä seurauksena alueita Venäjältä ja Baltiasta liitettiin Ruotsiin.</a:t>
            </a:r>
            <a:endParaRPr sz="1100">
              <a:solidFill>
                <a:srgbClr val="54595D"/>
              </a:solidFill>
              <a:highlight>
                <a:srgbClr val="FFFFFF"/>
              </a:highlight>
            </a:endParaRPr>
          </a:p>
          <a:p>
            <a:pPr marL="0" lvl="0" indent="0" rtl="0">
              <a:spcBef>
                <a:spcPts val="600"/>
              </a:spcBef>
              <a:spcAft>
                <a:spcPts val="0"/>
              </a:spcAft>
              <a:buClr>
                <a:schemeClr val="dk1"/>
              </a:buClr>
              <a:buSzPts val="1100"/>
              <a:buFont typeface="Arial"/>
              <a:buNone/>
            </a:pPr>
            <a:r>
              <a:rPr lang="fi" sz="1600">
                <a:solidFill>
                  <a:srgbClr val="222222"/>
                </a:solidFill>
              </a:rPr>
              <a:t>Rauhansopimusten jälkeen Ruotsia alettiin uudistaa Kuninkaan ja </a:t>
            </a:r>
            <a:r>
              <a:rPr lang="fi" sz="1600">
                <a:solidFill>
                  <a:srgbClr val="222222"/>
                </a:solidFill>
                <a:highlight>
                  <a:srgbClr val="FFFFFF"/>
                </a:highlight>
              </a:rPr>
              <a:t>valtakunnankansleri Axel Oxenstiernan johdolla</a:t>
            </a:r>
            <a:r>
              <a:rPr lang="fi" sz="1600">
                <a:solidFill>
                  <a:srgbClr val="222222"/>
                </a:solidFill>
              </a:rPr>
              <a:t>. Armeija, laivasto ja kruunun hallinto järjestettiin uudelleen ja valtakunta jaettiin lääneihin. Suomeen nimitettiin 1600-luvulla lisäksi ajoittain kenraalikuvernööri kehittämään maan oloja. Suomen kenraalikuvernöörin virassa olivat Nils Tuurenpoika Bielke ja kreivi Pietari Brahe, joiden virka-asuntona toimi Turun linna. </a:t>
            </a:r>
            <a:endParaRPr sz="1600">
              <a:solidFill>
                <a:srgbClr val="222222"/>
              </a:solidFill>
            </a:endParaRPr>
          </a:p>
          <a:p>
            <a:pPr marL="0" lvl="0" indent="0">
              <a:spcBef>
                <a:spcPts val="600"/>
              </a:spcBef>
              <a:spcAft>
                <a:spcPts val="1600"/>
              </a:spcAft>
              <a:buNone/>
            </a:pPr>
            <a:endParaRPr>
              <a:solidFill>
                <a:srgbClr val="000000"/>
              </a:solidFill>
            </a:endParaRPr>
          </a:p>
        </p:txBody>
      </p:sp>
      <p:pic>
        <p:nvPicPr>
          <p:cNvPr id="87" name="Shape 87"/>
          <p:cNvPicPr preferRelativeResize="0"/>
          <p:nvPr/>
        </p:nvPicPr>
        <p:blipFill>
          <a:blip r:embed="rId3">
            <a:alphaModFix/>
          </a:blip>
          <a:stretch>
            <a:fillRect/>
          </a:stretch>
        </p:blipFill>
        <p:spPr>
          <a:xfrm>
            <a:off x="187400" y="1053763"/>
            <a:ext cx="2381250" cy="3267075"/>
          </a:xfrm>
          <a:prstGeom prst="rect">
            <a:avLst/>
          </a:prstGeom>
          <a:noFill/>
          <a:ln>
            <a:noFill/>
          </a:ln>
        </p:spPr>
      </p:pic>
      <p:sp>
        <p:nvSpPr>
          <p:cNvPr id="88" name="Shape 88"/>
          <p:cNvSpPr txBox="1"/>
          <p:nvPr/>
        </p:nvSpPr>
        <p:spPr>
          <a:xfrm>
            <a:off x="246725" y="4320850"/>
            <a:ext cx="2262600" cy="478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fi" sz="1100"/>
              <a:t>Kustaa II Aadolf </a:t>
            </a:r>
            <a:r>
              <a:rPr lang="fi" sz="1100">
                <a:solidFill>
                  <a:srgbClr val="222222"/>
                </a:solidFill>
                <a:highlight>
                  <a:srgbClr val="FFFFFF"/>
                </a:highlight>
              </a:rPr>
              <a:t>9. Joulukuuta 1594 - 6. Marraskuuta 1632</a:t>
            </a:r>
            <a:endParaRPr sz="1100"/>
          </a:p>
        </p:txBody>
      </p:sp>
      <p:sp>
        <p:nvSpPr>
          <p:cNvPr id="89" name="Shape 89"/>
          <p:cNvSpPr txBox="1"/>
          <p:nvPr/>
        </p:nvSpPr>
        <p:spPr>
          <a:xfrm>
            <a:off x="3079100" y="723125"/>
            <a:ext cx="4863600" cy="478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fi" sz="1800" b="1"/>
              <a:t>vuodet 1604-1632</a:t>
            </a:r>
            <a:endParaRPr sz="1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323350" y="609500"/>
            <a:ext cx="5694900" cy="3822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fi" sz="1600">
                <a:solidFill>
                  <a:srgbClr val="000000"/>
                </a:solidFill>
              </a:rPr>
              <a:t>Kustaa II Aadolfin jälkeen valtaistuimelle nousi hänen tyttärensä Kristiina, mutta hän oli alaikäinen ja maata hallitsi holhoojahallitus </a:t>
            </a:r>
            <a:r>
              <a:rPr lang="fi" sz="1600">
                <a:solidFill>
                  <a:srgbClr val="222222"/>
                </a:solidFill>
                <a:highlight>
                  <a:srgbClr val="FFFFFF"/>
                </a:highlight>
              </a:rPr>
              <a:t>(1632–1650). Tähän aikaan Pietari Brahe uudisti Suomea. Kuningatar Kristiinan hallituskaudella 1632–1654 Ruotsissa ja Suomessa annettiin laajoja alueita läänityksiksi aatelistolle. Aatelistolla oli veronkanto-oikeus läänityksillään, mikä vaikeutti kruunun taloudellista asemaa. Vuonna 1654 Kristiina luovutti kruunun serkulleen Kaarle Kustaalle. Kristiina muutti tämän jälkeen Roomaan, ja kääntyi katoliseksi. Kaarle X Kustaa hallitsi Ruotsia vuosina 1654–1660. Hän kuoli vuonna 1660. Hänen seuraajansa Kaarle XI:n valtakaudella vuosina 1660–1697 toteutettiin reduktio, jossa aateliston läänityksiä peruutettiin takaisin kruunulle.</a:t>
            </a:r>
            <a:endParaRPr sz="1600">
              <a:solidFill>
                <a:srgbClr val="000000"/>
              </a:solidFill>
            </a:endParaRPr>
          </a:p>
        </p:txBody>
      </p:sp>
      <p:pic>
        <p:nvPicPr>
          <p:cNvPr id="95" name="Shape 95"/>
          <p:cNvPicPr preferRelativeResize="0"/>
          <p:nvPr/>
        </p:nvPicPr>
        <p:blipFill>
          <a:blip r:embed="rId3">
            <a:alphaModFix/>
          </a:blip>
          <a:stretch>
            <a:fillRect/>
          </a:stretch>
        </p:blipFill>
        <p:spPr>
          <a:xfrm>
            <a:off x="6134876" y="691150"/>
            <a:ext cx="2567750" cy="3344325"/>
          </a:xfrm>
          <a:prstGeom prst="rect">
            <a:avLst/>
          </a:prstGeom>
          <a:noFill/>
          <a:ln>
            <a:noFill/>
          </a:ln>
        </p:spPr>
      </p:pic>
      <p:sp>
        <p:nvSpPr>
          <p:cNvPr id="96" name="Shape 96"/>
          <p:cNvSpPr txBox="1"/>
          <p:nvPr/>
        </p:nvSpPr>
        <p:spPr>
          <a:xfrm>
            <a:off x="6132750" y="4019475"/>
            <a:ext cx="2604000" cy="629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fi" sz="1100"/>
              <a:t>Kuningatar Kristiina</a:t>
            </a:r>
            <a:r>
              <a:rPr lang="fi"/>
              <a:t>. </a:t>
            </a:r>
            <a:r>
              <a:rPr lang="fi" sz="1100"/>
              <a:t>1626 Tukholma - 1689 Rooma.</a:t>
            </a:r>
            <a:endParaRPr sz="1100"/>
          </a:p>
        </p:txBody>
      </p:sp>
      <p:sp>
        <p:nvSpPr>
          <p:cNvPr id="97" name="Shape 97"/>
          <p:cNvSpPr txBox="1"/>
          <p:nvPr/>
        </p:nvSpPr>
        <p:spPr>
          <a:xfrm>
            <a:off x="711450" y="139950"/>
            <a:ext cx="4583700" cy="551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fi" sz="1800" b="1"/>
              <a:t>vuodet 1632-1679</a:t>
            </a:r>
            <a:endParaRPr sz="18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95125"/>
            <a:ext cx="8520600" cy="572700"/>
          </a:xfrm>
          <a:prstGeom prst="rect">
            <a:avLst/>
          </a:prstGeom>
        </p:spPr>
        <p:txBody>
          <a:bodyPr spcFirstLastPara="1" wrap="square" lIns="91425" tIns="91425" rIns="91425" bIns="91425" anchor="t" anchorCtr="0">
            <a:noAutofit/>
          </a:bodyPr>
          <a:lstStyle/>
          <a:p>
            <a:pPr marL="2286000" lvl="0" indent="457200">
              <a:spcBef>
                <a:spcPts val="0"/>
              </a:spcBef>
              <a:spcAft>
                <a:spcPts val="0"/>
              </a:spcAft>
              <a:buNone/>
            </a:pPr>
            <a:r>
              <a:rPr lang="fi" b="1"/>
              <a:t>Pietari Brahen uudistuksia</a:t>
            </a:r>
            <a:endParaRPr b="1"/>
          </a:p>
        </p:txBody>
      </p:sp>
      <p:sp>
        <p:nvSpPr>
          <p:cNvPr id="103" name="Shape 103"/>
          <p:cNvSpPr txBox="1">
            <a:spLocks noGrp="1"/>
          </p:cNvSpPr>
          <p:nvPr>
            <p:ph type="body" idx="1"/>
          </p:nvPr>
        </p:nvSpPr>
        <p:spPr>
          <a:xfrm>
            <a:off x="2994250" y="667825"/>
            <a:ext cx="5938500" cy="39975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fi" sz="1600">
                <a:solidFill>
                  <a:srgbClr val="222222"/>
                </a:solidFill>
                <a:highlight>
                  <a:srgbClr val="FFFFFF"/>
                </a:highlight>
              </a:rPr>
              <a:t>Brahe toimi ensimmäisen kerran Suomen kenraalikuvernöörinä vuosina 1637–1640. Brahen ensimmäisellä kaudella hän perusti suomeen postilaitoksen, perusti uusia kaupunkeja, kehitti koulutusta ja uudisti verotusta jakamalla läänit pienempiin. Hän jakoi myös seurakuntia.  Hän myös yritti estää verotusta kiertävää maakauppaa ja perusti tämän vuoksi uusia markkinapaikkoja, kaupankäynnin keskuksia ja kaupunkeja. Ensimmäisellä kaudellaan Brahe perusti Hämeenlinnan (1638) ja Savonlinnan (1639) kaupungit.						  Toisella virkakaudellaan Brahe perusti uusiksi kaupungeiksi 1649 Salon (nykyinen Raahe), Lappeenrannan ja Koppön eli Kristiinankaupungin, 1650 Kajaanin, 1652 Pietarsaaren sekä 1653 Vehkalahden (nykyinen Hamina), Kuopion ja Brahean (nykyisin Lieksa). Brahe kuoli vuonna 1680 Ruotsissa.</a:t>
            </a:r>
            <a:endParaRPr sz="1600">
              <a:solidFill>
                <a:srgbClr val="222222"/>
              </a:solidFill>
              <a:highlight>
                <a:srgbClr val="FFFFFF"/>
              </a:highlight>
            </a:endParaRPr>
          </a:p>
        </p:txBody>
      </p:sp>
      <p:pic>
        <p:nvPicPr>
          <p:cNvPr id="104" name="Shape 104"/>
          <p:cNvPicPr preferRelativeResize="0"/>
          <p:nvPr/>
        </p:nvPicPr>
        <p:blipFill>
          <a:blip r:embed="rId3">
            <a:alphaModFix/>
          </a:blip>
          <a:stretch>
            <a:fillRect/>
          </a:stretch>
        </p:blipFill>
        <p:spPr>
          <a:xfrm>
            <a:off x="311700" y="811325"/>
            <a:ext cx="2614674" cy="3235659"/>
          </a:xfrm>
          <a:prstGeom prst="rect">
            <a:avLst/>
          </a:prstGeom>
          <a:noFill/>
          <a:ln>
            <a:noFill/>
          </a:ln>
        </p:spPr>
      </p:pic>
      <p:sp>
        <p:nvSpPr>
          <p:cNvPr id="105" name="Shape 105"/>
          <p:cNvSpPr txBox="1"/>
          <p:nvPr/>
        </p:nvSpPr>
        <p:spPr>
          <a:xfrm>
            <a:off x="327988" y="4046975"/>
            <a:ext cx="2582100" cy="599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fi" sz="1050">
                <a:solidFill>
                  <a:srgbClr val="222222"/>
                </a:solidFill>
                <a:highlight>
                  <a:srgbClr val="FFFFFF"/>
                </a:highlight>
              </a:rPr>
              <a:t>Pietari Brahe </a:t>
            </a:r>
            <a:r>
              <a:rPr lang="fi" sz="1100">
                <a:solidFill>
                  <a:srgbClr val="222222"/>
                </a:solidFill>
                <a:highlight>
                  <a:srgbClr val="FFFFFF"/>
                </a:highlight>
              </a:rPr>
              <a:t>18. helmikuuta 1602  – 12. syyskuuta 1680</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311700" y="202750"/>
            <a:ext cx="8520600" cy="826800"/>
          </a:xfrm>
          <a:prstGeom prst="rect">
            <a:avLst/>
          </a:prstGeom>
        </p:spPr>
        <p:txBody>
          <a:bodyPr spcFirstLastPara="1" wrap="square" lIns="91425" tIns="91425" rIns="91425" bIns="91425" anchor="t" anchorCtr="0">
            <a:noAutofit/>
          </a:bodyPr>
          <a:lstStyle/>
          <a:p>
            <a:pPr marL="914400" lvl="0" indent="457200">
              <a:spcBef>
                <a:spcPts val="0"/>
              </a:spcBef>
              <a:spcAft>
                <a:spcPts val="1600"/>
              </a:spcAft>
              <a:buClr>
                <a:schemeClr val="dk1"/>
              </a:buClr>
              <a:buSzPts val="1100"/>
              <a:buFont typeface="Arial"/>
              <a:buNone/>
            </a:pPr>
            <a:r>
              <a:rPr lang="fi" sz="2800" b="1">
                <a:solidFill>
                  <a:srgbClr val="000000"/>
                </a:solidFill>
              </a:rPr>
              <a:t>Talous Ruotsin suurvallan aikana</a:t>
            </a:r>
            <a:endParaRPr sz="2800" b="1">
              <a:solidFill>
                <a:srgbClr val="000000"/>
              </a:solidFill>
            </a:endParaRPr>
          </a:p>
        </p:txBody>
      </p:sp>
      <p:sp>
        <p:nvSpPr>
          <p:cNvPr id="111" name="Shape 111"/>
          <p:cNvSpPr txBox="1"/>
          <p:nvPr/>
        </p:nvSpPr>
        <p:spPr>
          <a:xfrm>
            <a:off x="311700" y="1090175"/>
            <a:ext cx="3840300" cy="36567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fi" sz="1600">
                <a:solidFill>
                  <a:srgbClr val="333333"/>
                </a:solidFill>
              </a:rPr>
              <a:t>Talous ei ollut 1600-luvulla suunniteltua ja talousajatteluun ei kuulunut se, että se pyörittää itse itseään ja se tuottaisi vielä jotain etua. Valtio halusi hallita ja säädellä sitä tiukasti. Merkantilismista </a:t>
            </a:r>
            <a:r>
              <a:rPr lang="fi" sz="1000">
                <a:solidFill>
                  <a:srgbClr val="333333"/>
                </a:solidFill>
              </a:rPr>
              <a:t>(</a:t>
            </a:r>
            <a:r>
              <a:rPr lang="fi" sz="1000">
                <a:solidFill>
                  <a:srgbClr val="222222"/>
                </a:solidFill>
                <a:highlight>
                  <a:srgbClr val="FFFFFF"/>
                </a:highlight>
              </a:rPr>
              <a:t>= merkantiilijärjestelmä oli itsevaltiuden ajan kauppa- ja teollisuuspolitiikkaa)</a:t>
            </a:r>
            <a:r>
              <a:rPr lang="fi" sz="1600">
                <a:solidFill>
                  <a:srgbClr val="333333"/>
                </a:solidFill>
              </a:rPr>
              <a:t> puhutaan yleensä käsitellessä 1700-luvun taloutta, vaikka sen periaatteita käytettiin Ruotsissa jo 1600-luvulla. Ruotsin taloudella meni kaiken kaikkiaan huonosti 1600-luvulla. </a:t>
            </a:r>
            <a:endParaRPr sz="1600">
              <a:solidFill>
                <a:srgbClr val="333333"/>
              </a:solidFill>
            </a:endParaRPr>
          </a:p>
          <a:p>
            <a:pPr marL="0" lvl="0" indent="0" rtl="0">
              <a:lnSpc>
                <a:spcPct val="115000"/>
              </a:lnSpc>
              <a:spcBef>
                <a:spcPts val="1800"/>
              </a:spcBef>
              <a:spcAft>
                <a:spcPts val="1800"/>
              </a:spcAft>
              <a:buClr>
                <a:schemeClr val="dk1"/>
              </a:buClr>
              <a:buSzPts val="1100"/>
              <a:buFont typeface="Arial"/>
              <a:buNone/>
            </a:pPr>
            <a:endParaRPr sz="1600">
              <a:solidFill>
                <a:srgbClr val="333333"/>
              </a:solidFill>
            </a:endParaRPr>
          </a:p>
        </p:txBody>
      </p:sp>
      <p:pic>
        <p:nvPicPr>
          <p:cNvPr id="112" name="Shape 112"/>
          <p:cNvPicPr preferRelativeResize="0"/>
          <p:nvPr/>
        </p:nvPicPr>
        <p:blipFill>
          <a:blip r:embed="rId3">
            <a:alphaModFix/>
          </a:blip>
          <a:stretch>
            <a:fillRect/>
          </a:stretch>
        </p:blipFill>
        <p:spPr>
          <a:xfrm>
            <a:off x="4152000" y="1090175"/>
            <a:ext cx="4687199" cy="3127132"/>
          </a:xfrm>
          <a:prstGeom prst="rect">
            <a:avLst/>
          </a:prstGeom>
          <a:noFill/>
          <a:ln>
            <a:noFill/>
          </a:ln>
        </p:spPr>
      </p:pic>
      <p:sp>
        <p:nvSpPr>
          <p:cNvPr id="113" name="Shape 113"/>
          <p:cNvSpPr txBox="1"/>
          <p:nvPr/>
        </p:nvSpPr>
        <p:spPr>
          <a:xfrm>
            <a:off x="5365200" y="4217300"/>
            <a:ext cx="3467100" cy="688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fi" sz="1100"/>
              <a:t>kaupankäyntiä 1600-luvulla.</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150500" y="315225"/>
            <a:ext cx="558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fi" sz="1600">
                <a:solidFill>
                  <a:srgbClr val="333333"/>
                </a:solidFill>
              </a:rPr>
              <a:t>Ruotsin talouteen vaikuttivat myös käydyt sodat. Ruotsi oli “rauhankriisissä” sotarasitusten maksuajan tullen. Maksutavat läänityksillä ja aatelisarvoilla sekä sen jälkeinen reduktio</a:t>
            </a:r>
            <a:r>
              <a:rPr lang="fi" sz="1000">
                <a:solidFill>
                  <a:srgbClr val="333333"/>
                </a:solidFill>
              </a:rPr>
              <a:t> (= </a:t>
            </a:r>
            <a:r>
              <a:rPr lang="fi" sz="1000">
                <a:solidFill>
                  <a:srgbClr val="222222"/>
                </a:solidFill>
                <a:highlight>
                  <a:srgbClr val="FFFFFF"/>
                </a:highlight>
              </a:rPr>
              <a:t>Ruotsin valtakunnan historiassa sellaisten tilojen ja verojen palauttamista kruunulle</a:t>
            </a:r>
            <a:r>
              <a:rPr lang="fi" sz="1050">
                <a:solidFill>
                  <a:srgbClr val="222222"/>
                </a:solidFill>
                <a:highlight>
                  <a:srgbClr val="FFFFFF"/>
                </a:highlight>
              </a:rPr>
              <a:t>, </a:t>
            </a:r>
            <a:r>
              <a:rPr lang="fi" sz="1000">
                <a:solidFill>
                  <a:srgbClr val="222222"/>
                </a:solidFill>
                <a:highlight>
                  <a:srgbClr val="FFFFFF"/>
                </a:highlight>
              </a:rPr>
              <a:t>jotka oli läänittämällä tai muulla tavoin luovutettu maalliselle tai hengelliselle säädylle</a:t>
            </a:r>
            <a:r>
              <a:rPr lang="fi" sz="1050">
                <a:solidFill>
                  <a:srgbClr val="222222"/>
                </a:solidFill>
                <a:highlight>
                  <a:srgbClr val="FFFFFF"/>
                </a:highlight>
              </a:rPr>
              <a:t>.)</a:t>
            </a:r>
            <a:r>
              <a:rPr lang="fi" sz="1600">
                <a:solidFill>
                  <a:srgbClr val="333333"/>
                </a:solidFill>
              </a:rPr>
              <a:t> osoittavat talouden vaihtelun tuolla vuosisadalla. Ruotsin valtakunnan taloudellinen tila oli 1600-luvun alussa Suomessa huono. Siihen vaikutti erityisesti Suomessa 20-vuotinen sota Venäjää vastaan. Tämän lisäksi suuri nälkävuosi 1601 romahdutti suomalaisten tilanomistajien veronmaksukyvyn ja esimerkiksi Uudellamaalla kolmasosa tiloista julistettiin veronmaksukyvyttömiksi. Myös Puolan ja Ruotsin Sigismund kuninkaan ja Kaarle -herttuan välinen valtataistelu 1500-luvun loppupuolella vaikutti Suomen taloudelliseen ja yhteiskunnan yleiseen kurjistumiseen.</a:t>
            </a:r>
            <a:endParaRPr sz="1600">
              <a:solidFill>
                <a:srgbClr val="333333"/>
              </a:solidFill>
            </a:endParaRPr>
          </a:p>
          <a:p>
            <a:pPr marL="0" lvl="0" indent="0">
              <a:spcBef>
                <a:spcPts val="1800"/>
              </a:spcBef>
              <a:spcAft>
                <a:spcPts val="1600"/>
              </a:spcAft>
              <a:buNone/>
            </a:pPr>
            <a:endParaRPr/>
          </a:p>
        </p:txBody>
      </p:sp>
      <p:pic>
        <p:nvPicPr>
          <p:cNvPr id="119" name="Shape 119"/>
          <p:cNvPicPr preferRelativeResize="0"/>
          <p:nvPr/>
        </p:nvPicPr>
        <p:blipFill rotWithShape="1">
          <a:blip r:embed="rId3">
            <a:alphaModFix/>
          </a:blip>
          <a:srcRect l="51138" t="-1072" r="107" b="17313"/>
          <a:stretch/>
        </p:blipFill>
        <p:spPr>
          <a:xfrm>
            <a:off x="5600975" y="164700"/>
            <a:ext cx="3394125" cy="4381100"/>
          </a:xfrm>
          <a:prstGeom prst="rect">
            <a:avLst/>
          </a:prstGeom>
          <a:noFill/>
          <a:ln>
            <a:noFill/>
          </a:ln>
        </p:spPr>
      </p:pic>
      <p:sp>
        <p:nvSpPr>
          <p:cNvPr id="120" name="Shape 120"/>
          <p:cNvSpPr txBox="1"/>
          <p:nvPr/>
        </p:nvSpPr>
        <p:spPr>
          <a:xfrm>
            <a:off x="5810750" y="4545800"/>
            <a:ext cx="3114000" cy="3498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fi" sz="1100"/>
              <a:t>Verotus 1600-luvulla Ruotsissa.</a:t>
            </a:r>
            <a:endParaRPr sz="11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794</Words>
  <Application>Microsoft Office PowerPoint</Application>
  <PresentationFormat>Näytössä katseltava esitys (16:9)</PresentationFormat>
  <Paragraphs>68</Paragraphs>
  <Slides>11</Slides>
  <Notes>11</Notes>
  <HiddenSlides>0</HiddenSlides>
  <MMClips>0</MMClips>
  <ScaleCrop>false</ScaleCrop>
  <HeadingPairs>
    <vt:vector size="6" baseType="variant">
      <vt:variant>
        <vt:lpstr>Käytetyt fontit</vt:lpstr>
      </vt:variant>
      <vt:variant>
        <vt:i4>1</vt:i4>
      </vt:variant>
      <vt:variant>
        <vt:lpstr>Teema</vt:lpstr>
      </vt:variant>
      <vt:variant>
        <vt:i4>1</vt:i4>
      </vt:variant>
      <vt:variant>
        <vt:lpstr>Dian otsikot</vt:lpstr>
      </vt:variant>
      <vt:variant>
        <vt:i4>11</vt:i4>
      </vt:variant>
    </vt:vector>
  </HeadingPairs>
  <TitlesOfParts>
    <vt:vector size="13" baseType="lpstr">
      <vt:lpstr>Arial</vt:lpstr>
      <vt:lpstr>Simple Light</vt:lpstr>
      <vt:lpstr>Ruotsin suurvalta-aika Suomessa</vt:lpstr>
      <vt:lpstr>Suurvalta-ajan Ruotsin sodat</vt:lpstr>
      <vt:lpstr>PowerPoint-esitys</vt:lpstr>
      <vt:lpstr>Suuri Pohjan sota</vt:lpstr>
      <vt:lpstr>Hallinto Suurvallan aikaan</vt:lpstr>
      <vt:lpstr>PowerPoint-esitys</vt:lpstr>
      <vt:lpstr>Pietari Brahen uudistuksia</vt:lpstr>
      <vt:lpstr>PowerPoint-esitys</vt:lpstr>
      <vt:lpstr>PowerPoint-esitys</vt:lpstr>
      <vt:lpstr>Asuminen kaupungeissa</vt:lpstr>
      <vt:lpstr>Lähteet: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Ruotsin suurvalta-aika Suomessa</dc:title>
  <dc:creator>Niko Rossi</dc:creator>
  <cp:lastModifiedBy>Niko Rossi</cp:lastModifiedBy>
  <cp:revision>1</cp:revision>
  <dcterms:modified xsi:type="dcterms:W3CDTF">2018-01-18T11:50:58Z</dcterms:modified>
</cp:coreProperties>
</file>