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algn="r">
              <a:spcBef>
                <a:spcPts val="0"/>
              </a:spcBef>
              <a:spcAft>
                <a:spcPts val="0"/>
              </a:spcAft>
              <a:buNone/>
            </a:pPr>
            <a:fld id="{00000000-1234-1234-1234-123412341234}" type="slidenum">
              <a:rPr lang="fi" sz="1000">
                <a:solidFill>
                  <a:schemeClr val="dk2"/>
                </a:solidFill>
              </a:rPr>
              <a:t>‹#›</a:t>
            </a:fld>
            <a:endParaRPr sz="1000">
              <a:solidFill>
                <a:schemeClr val="dk2"/>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fi"/>
              <a:t>Kauhuelokuvat</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fi"/>
              <a:t>Historia</a:t>
            </a:r>
            <a:endParaRPr/>
          </a:p>
        </p:txBody>
      </p:sp>
      <p:sp>
        <p:nvSpPr>
          <p:cNvPr id="61" name="Shape 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fi"/>
              <a:t>-Ensimmäinen kauhuelokuva on tehty Ranskassa ja se kesti 2 min. Ranskalainen kauhuelokuva esitettiin pariisissa vuonna 1896.</a:t>
            </a:r>
            <a:endParaRPr/>
          </a:p>
          <a:p>
            <a:pPr indent="0" lvl="0" marL="0">
              <a:spcBef>
                <a:spcPts val="1600"/>
              </a:spcBef>
              <a:spcAft>
                <a:spcPts val="0"/>
              </a:spcAft>
              <a:buNone/>
            </a:pPr>
            <a:r>
              <a:rPr lang="fi"/>
              <a:t>-Ensimmäinen Amerikkalainen kauhuelokuva tuli 1930-luvulla.</a:t>
            </a:r>
            <a:endParaRPr/>
          </a:p>
          <a:p>
            <a:pPr indent="0" lvl="0" marL="0">
              <a:spcBef>
                <a:spcPts val="1600"/>
              </a:spcBef>
              <a:spcAft>
                <a:spcPts val="0"/>
              </a:spcAft>
              <a:buNone/>
            </a:pPr>
            <a:r>
              <a:rPr lang="fi"/>
              <a:t>-40-luvulla Amerikassa kauhuelokuvista tuli b-elokuvia. Rahaa myönnettiin elokuviin vähemmän.</a:t>
            </a:r>
            <a:endParaRPr/>
          </a:p>
          <a:p>
            <a:pPr indent="0" lvl="0" marL="0">
              <a:spcBef>
                <a:spcPts val="1600"/>
              </a:spcBef>
              <a:spcAft>
                <a:spcPts val="0"/>
              </a:spcAft>
              <a:buNone/>
            </a:pPr>
            <a:r>
              <a:rPr lang="fi"/>
              <a:t>-2000-luvun puolivälissä ilmestyi joukko raakoja ja paljon rahaa tuottaneita elokuvia, tunnetuimpina Saw- sekä Hostel-sarjat.</a:t>
            </a:r>
            <a:endParaRPr/>
          </a:p>
          <a:p>
            <a:pPr indent="0" lvl="0" marL="0">
              <a:spcBef>
                <a:spcPts val="1600"/>
              </a:spcBef>
              <a:spcAft>
                <a:spcPts val="1600"/>
              </a:spcAft>
              <a:buNone/>
            </a:pPr>
            <a:r>
              <a:rPr lang="fi"/>
              <a:t>-Vanhoja elokuvia kierrätetään paljon eli tehdään vanhoista uusia versioita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fi"/>
              <a:t>Kauhuelokuvien lajit</a:t>
            </a:r>
            <a:endParaRPr/>
          </a:p>
        </p:txBody>
      </p:sp>
      <p:sp>
        <p:nvSpPr>
          <p:cNvPr id="67" name="Shape 67"/>
          <p:cNvSpPr txBox="1"/>
          <p:nvPr>
            <p:ph idx="1" type="body"/>
          </p:nvPr>
        </p:nvSpPr>
        <p:spPr>
          <a:xfrm>
            <a:off x="311700" y="1152475"/>
            <a:ext cx="8520600" cy="5250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fi"/>
              <a:t>-Goottilaiset kauhuelokuvat perustuvat perinteisiin tarinoihin</a:t>
            </a:r>
            <a:endParaRPr/>
          </a:p>
          <a:p>
            <a:pPr indent="0" lvl="0" marL="0">
              <a:spcBef>
                <a:spcPts val="1600"/>
              </a:spcBef>
              <a:spcAft>
                <a:spcPts val="0"/>
              </a:spcAft>
              <a:buNone/>
            </a:pPr>
            <a:r>
              <a:rPr lang="fi"/>
              <a:t>-Slasher, slashereissa joukko nuoria joutuu vainoajan uhreiksi</a:t>
            </a:r>
            <a:endParaRPr/>
          </a:p>
          <a:p>
            <a:pPr indent="0" lvl="0" marL="0">
              <a:spcBef>
                <a:spcPts val="1600"/>
              </a:spcBef>
              <a:spcAft>
                <a:spcPts val="0"/>
              </a:spcAft>
              <a:buNone/>
            </a:pPr>
            <a:r>
              <a:rPr lang="fi"/>
              <a:t>-Yliluonnollisissa ja okkultisissa elokuvissa sekä kummituselokuvissa henget, kummitukset, noituus ja paholainen sekaantuvat todellisen elämän tapahtumiin.</a:t>
            </a:r>
            <a:endParaRPr/>
          </a:p>
          <a:p>
            <a:pPr indent="0" lvl="0" marL="0">
              <a:spcBef>
                <a:spcPts val="1600"/>
              </a:spcBef>
              <a:spcAft>
                <a:spcPts val="0"/>
              </a:spcAft>
              <a:buNone/>
            </a:pPr>
            <a:r>
              <a:rPr lang="fi"/>
              <a:t>-Psykologisessa kauhussa käsitellään psyykkisiä tiloja ja psykooseja sekä rikoksia ja sarjamurhaajia.</a:t>
            </a:r>
            <a:endParaRPr/>
          </a:p>
          <a:p>
            <a:pPr indent="0" lvl="0" marL="0">
              <a:spcBef>
                <a:spcPts val="1600"/>
              </a:spcBef>
              <a:spcAft>
                <a:spcPts val="0"/>
              </a:spcAft>
              <a:buNone/>
            </a:pPr>
            <a:r>
              <a:rPr lang="fi"/>
              <a:t>-Hirviöelokuvissa luonnolliset oliot tai tieteishirviöt aiheuttavat tuhoa.</a:t>
            </a:r>
            <a:endParaRPr/>
          </a:p>
          <a:p>
            <a:pPr indent="0" lvl="0" marL="0">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73" name="Shape 7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fi"/>
              <a:t>-Ruumiskauhussa, splatereissa ja goressa käsitellään ihmisruumiin iljettäviä piirteitä, ja niihin liittyy usein silpomista, sairauksia ja poikkeavaa tai fetisististä käyttäytymistä.</a:t>
            </a:r>
            <a:endParaRPr/>
          </a:p>
          <a:p>
            <a:pPr indent="0" lvl="0" marL="0">
              <a:spcBef>
                <a:spcPts val="1600"/>
              </a:spcBef>
              <a:spcAft>
                <a:spcPts val="1600"/>
              </a:spcAft>
              <a:buNone/>
            </a:pPr>
            <a:r>
              <a:rPr lang="fi"/>
              <a:t>-Äärimmäisen väkivaltaiset elokuvat keskittyvät äärimmäisiin aiheisiin tai tabuihin, kuten väkivaltaan ja kidutukseen.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fi"/>
              <a:t>Hostel</a:t>
            </a:r>
            <a:endParaRPr/>
          </a:p>
        </p:txBody>
      </p:sp>
      <p:sp>
        <p:nvSpPr>
          <p:cNvPr id="79" name="Shape 7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fi"/>
              <a:t>Elokuva kertoo kolmesta nuoresta reppumatkaajasta jotka tapaavat Amsterdamissa venäläisen Alexein, joka kertoo heille Slovakian pääkaupungin Bratislavan lähellä sijaitsevasta kylpylästä, joka on täynnä kauniita naisia. Tarinan innoittamana kolmikko suuntaa hostelliin, joka osoittautuu ensikokemusten perusteella tarinansa veroiseksi. Myöhemmin hostellin asiakkaita alkaa kuitenkin kadota ja kylästä paljastuu kidutuskammioiden täyttämä rakennus, jonka asiakkaita ovat sadistisia fantasioitaan toteuttavat rikkaat länsimaalaiset.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85" name="Shape 8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pic>
        <p:nvPicPr>
          <p:cNvPr id="86" name="Shape 86"/>
          <p:cNvPicPr preferRelativeResize="0"/>
          <p:nvPr/>
        </p:nvPicPr>
        <p:blipFill>
          <a:blip r:embed="rId3">
            <a:alphaModFix/>
          </a:blip>
          <a:stretch>
            <a:fillRect/>
          </a:stretch>
        </p:blipFill>
        <p:spPr>
          <a:xfrm>
            <a:off x="3268275" y="1218900"/>
            <a:ext cx="2251475" cy="32816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