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5B32D"/>
    <a:srgbClr val="FF7C80"/>
    <a:srgbClr val="FF9999"/>
    <a:srgbClr val="B7F3FF"/>
    <a:srgbClr val="C0E8A2"/>
    <a:srgbClr val="00B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96" d="100"/>
          <a:sy n="96" d="100"/>
        </p:scale>
        <p:origin x="-58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6542E-241E-4DFC-9CB5-086505B46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48B683-B932-46FF-9EA2-BFC21F60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9C94AE-93A2-489A-9475-146B7DAD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B3C4D-07FD-41B1-9BE2-4FB5A413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C6B61F-9E09-497F-8AD2-955E39DF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4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76D82-CE4D-4BD9-BFD8-8CFA08F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6C547D-DBEB-4710-893F-C0FA752C0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198E9-B32E-4589-BC91-4E134C86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F8087-1DD2-450C-9B26-0B410628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321C28-9109-4D51-B1A2-103DCE81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0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1AA5B7-B0EB-40AD-8A23-6640D96B4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34E31B-CC20-411B-ACC8-CF2B685C5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BC5F14-B64E-4489-BF75-629AF181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7763A-11C4-4DB3-BD26-2F734AB4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9C0F2B-FB34-44B2-9C8E-ECE2F79C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1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F315B7-8233-4DF3-B10A-10D31F49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2FF2A8-11B8-49B8-A6C8-B1EE9E3F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11FE59-C21C-4F1D-9DBD-147510F5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FB264F-B684-46DF-80E1-D5A4DB96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5AECF3-1C02-47D5-9C82-70C2DD73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81C391-FCE1-49BD-B1DF-427BD5A6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0A4112-953C-45A9-BCCB-99AC3A666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59BA92-9E9C-4036-961A-B5280B58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2A8A58-2FB9-48D8-8F8D-A2F3E9FF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F00CC4-3D86-49F3-A2BA-2D27B4E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7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B5DDE3-37ED-448C-B4E1-B028619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E80DE4-CBB0-40F4-85C4-3FFFE967B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AA2E6-1611-4C4E-9856-CB7F1C25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66E5B5-4D43-4E0F-B19E-E63CB04F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CB5D1F-0053-4D90-842F-FA763CE0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EE6BAB-0439-4FDF-8DD9-F2AE5ED1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7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58783-CCFD-4692-BA1E-B061F292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12AF3D-D92E-4A28-B46C-01ACCCE0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8C9E76-E606-46AE-AA39-886F81FA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BE82FD-D1BB-451B-AECA-FD96F677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BAB842-4EC0-4BB6-B861-C2661996B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8AD7EED-E82C-49B1-9CCB-C2FDEC7F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7C85D0-69CC-43EB-96D5-2423177E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231976-7A61-4E66-8086-A58E7C0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17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69520-6EEC-40B8-98A1-9E838D0C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2B4AF2-6200-4C93-8427-AAA2C9FD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F552F2-92BD-4FBE-A2D8-6F66842A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85DB0C-D421-494D-9583-A0A7AAC4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1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ED295C0-BB69-432C-8A04-1E66EFD5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7DE69CC-6D44-4445-A16A-352A0DFD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CFEFF0-CD1B-490C-9109-5BA771E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28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303C6-6E0A-4BA0-9AAE-47964198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7DB2F0-1839-4BEC-87C2-1586EA1A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1F697A-74B5-482C-9BB9-31C70121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8ED5F-4422-487B-A65D-F930440A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63BC68-7B78-4317-AE25-8074E96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7EE477-F681-4A74-9865-21EF599F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6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FBA7A-A151-4415-9E30-4E5D4B25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3C5E66-4D93-496D-8B04-7DDBBA0AE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707525-2118-4B2D-9104-DA6EEA912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721F4B-01DC-43B8-89BF-BA9F3096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5E30BA-576E-4ABF-8422-4DE2870E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25B649-D183-4EC2-9799-B3AF653B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81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C8DA13-26C5-4AF0-8010-2CF369E0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F2ADCA-6981-4286-842F-C829E12F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2B3588-3C0B-4F38-B0FB-2BC715A0E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DE3D96-B556-428C-AC7C-725DF77C9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B0B0A8-B166-456A-A61D-A3469EF1F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6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ruutu 20">
            <a:extLst>
              <a:ext uri="{FF2B5EF4-FFF2-40B4-BE49-F238E27FC236}">
                <a16:creationId xmlns:a16="http://schemas.microsoft.com/office/drawing/2014/main" id="{B27216C3-E9E6-4096-93DB-543F71A39D0E}"/>
              </a:ext>
            </a:extLst>
          </p:cNvPr>
          <p:cNvSpPr txBox="1"/>
          <p:nvPr/>
        </p:nvSpPr>
        <p:spPr>
          <a:xfrm>
            <a:off x="577459" y="1377977"/>
            <a:ext cx="9739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Toimijat:</a:t>
            </a: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Oppilas/luokka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Huoltajat</a:t>
            </a:r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b="1" dirty="0">
              <a:latin typeface="Museo Sans 100" panose="02000000000000000000" pitchFamily="50" charset="0"/>
            </a:endParaRPr>
          </a:p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Koulun toimijat</a:t>
            </a:r>
            <a:r>
              <a:rPr lang="fi-FI" sz="800" dirty="0">
                <a:latin typeface="Museo Sans 100" panose="02000000000000000000" pitchFamily="50" charset="0"/>
              </a:rPr>
              <a:t>:</a:t>
            </a: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opettajat, erityisopettajat, opot, rehtorit,  ohjaajat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Oppilashuollon-palvelut: </a:t>
            </a:r>
            <a:r>
              <a:rPr lang="fi-FI" sz="800" dirty="0">
                <a:latin typeface="Museo Sans 100" panose="02000000000000000000" pitchFamily="50" charset="0"/>
              </a:rPr>
              <a:t>koulupsykologi, kuraattori ja terveydenhoitaja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Tarvittaessa yhteistyössä</a:t>
            </a:r>
            <a:r>
              <a:rPr lang="fi-FI" sz="800" dirty="0">
                <a:latin typeface="Museo Sans 100" panose="02000000000000000000" pitchFamily="50" charset="0"/>
              </a:rPr>
              <a:t>:</a:t>
            </a: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perheneuvola</a:t>
            </a: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nuorisopsykiatria</a:t>
            </a: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nuorisotyö</a:t>
            </a: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sosiaalitoimi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DA98EF8-16E3-4406-821C-F2803B65ADE8}"/>
              </a:ext>
            </a:extLst>
          </p:cNvPr>
          <p:cNvSpPr txBox="1"/>
          <p:nvPr/>
        </p:nvSpPr>
        <p:spPr>
          <a:xfrm>
            <a:off x="1604810" y="1421271"/>
            <a:ext cx="18222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>
              <a:latin typeface="Museo Sans 900" panose="02000000000000000000" pitchFamily="50" charset="0"/>
            </a:endParaRPr>
          </a:p>
          <a:p>
            <a:r>
              <a:rPr lang="fi-FI" sz="800" b="1" dirty="0">
                <a:solidFill>
                  <a:schemeClr val="tx1"/>
                </a:solidFill>
                <a:latin typeface="Museo Sans 900" panose="02000000000000000000" pitchFamily="50" charset="0"/>
              </a:rPr>
              <a:t>Huomioitava tuntiraja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30 h  jaksossa </a:t>
            </a:r>
          </a:p>
          <a:p>
            <a:r>
              <a:rPr lang="fi-FI" sz="800" dirty="0">
                <a:latin typeface="Museo Sans 900" panose="02000000000000000000" pitchFamily="50" charset="0"/>
              </a:rPr>
              <a:t>                  </a:t>
            </a:r>
          </a:p>
          <a:p>
            <a:endParaRPr lang="fi-FI" sz="800" b="1" dirty="0">
              <a:latin typeface="Museo Sans 900" panose="02000000000000000000" pitchFamily="50" charset="0"/>
            </a:endParaRPr>
          </a:p>
          <a:p>
            <a:r>
              <a:rPr lang="fi-FI" sz="800" b="1" dirty="0">
                <a:latin typeface="Museo Sans 900" panose="02000000000000000000" pitchFamily="50" charset="0"/>
              </a:rPr>
              <a:t>M</a:t>
            </a:r>
            <a:r>
              <a:rPr lang="fi-FI" sz="800" b="1" dirty="0">
                <a:solidFill>
                  <a:schemeClr val="tx1"/>
                </a:solidFill>
                <a:latin typeface="Museo Sans 900" panose="02000000000000000000" pitchFamily="50" charset="0"/>
              </a:rPr>
              <a:t>uut  huolenaiheet, jolloin on</a:t>
            </a:r>
          </a:p>
          <a:p>
            <a:r>
              <a:rPr lang="fi-FI" sz="800" b="1" dirty="0">
                <a:solidFill>
                  <a:schemeClr val="tx1"/>
                </a:solidFill>
                <a:latin typeface="Museo Sans 900" panose="02000000000000000000" pitchFamily="50" charset="0"/>
              </a:rPr>
              <a:t>toimittava heti:</a:t>
            </a:r>
          </a:p>
          <a:p>
            <a:endParaRPr lang="fi-FI" sz="800" b="1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latin typeface="Museo Sans 900" panose="02000000000000000000" pitchFamily="50" charset="0"/>
              </a:rPr>
              <a:t>H</a:t>
            </a: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aluttomuus lähteä kouluun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Toistuvat myöhästymiset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Toistuvat epäselvät poissaolot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Toistuvat  sairauspoissaolot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Toistuvat poissaolot samasta oppiaineesta </a:t>
            </a:r>
            <a:r>
              <a:rPr lang="fi-FI" sz="800" dirty="0">
                <a:latin typeface="Museo Sans 900" panose="02000000000000000000" pitchFamily="50" charset="0"/>
              </a:rPr>
              <a:t>ja </a:t>
            </a: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viikonpäivältä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latin typeface="Museo Sans 900" panose="02000000000000000000" pitchFamily="50" charset="0"/>
              </a:rPr>
              <a:t>Tunnilta tai koulusta kesken</a:t>
            </a:r>
          </a:p>
          <a:p>
            <a:r>
              <a:rPr lang="fi-FI" sz="800" dirty="0">
                <a:latin typeface="Museo Sans 900" panose="02000000000000000000" pitchFamily="50" charset="0"/>
              </a:rPr>
              <a:t>        poistuminen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Oppilas koulussa, mutta ei tunneilla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Yllättävä muutos poissaolojen määrässä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Ei tule kouluun</a:t>
            </a:r>
          </a:p>
          <a:p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Luokassa tavanomaista enemmän poissaoloja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Luokan poissaolot lisääntyneet selkeästi</a:t>
            </a:r>
            <a:endParaRPr lang="fi-FI" sz="800" dirty="0">
              <a:latin typeface="Museo Sans 900" panose="02000000000000000000" pitchFamily="50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Luokan oppilaista 30% ylittää poissaolorajan jaksossa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2219FB0-C287-478C-A11F-2C6191A8E352}"/>
              </a:ext>
            </a:extLst>
          </p:cNvPr>
          <p:cNvSpPr txBox="1"/>
          <p:nvPr/>
        </p:nvSpPr>
        <p:spPr>
          <a:xfrm>
            <a:off x="722998" y="591880"/>
            <a:ext cx="426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Museo Sans 100" panose="02000000000000000000" pitchFamily="50" charset="0"/>
              </a:rPr>
              <a:t>Luokanopettajan, luokanohjaajan ja huoltajien vastuulla on </a:t>
            </a:r>
            <a:r>
              <a:rPr lang="fi-FI" sz="900" b="1" dirty="0">
                <a:latin typeface="Museo Sans 100" panose="02000000000000000000" pitchFamily="50" charset="0"/>
              </a:rPr>
              <a:t>seurata oppilaan</a:t>
            </a:r>
          </a:p>
          <a:p>
            <a:r>
              <a:rPr lang="fi-FI" sz="900" b="1" dirty="0">
                <a:latin typeface="Museo Sans 100" panose="02000000000000000000" pitchFamily="50" charset="0"/>
              </a:rPr>
              <a:t>poissaoloja säännöllisesti,  </a:t>
            </a:r>
            <a:r>
              <a:rPr lang="fi-FI" sz="900" dirty="0">
                <a:latin typeface="Museo Sans 100" panose="02000000000000000000" pitchFamily="50" charset="0"/>
              </a:rPr>
              <a:t>jotta voidaan tarjota </a:t>
            </a:r>
            <a:r>
              <a:rPr lang="fi-FI" sz="900" b="1" dirty="0">
                <a:latin typeface="Museo Sans 100" panose="02000000000000000000" pitchFamily="50" charset="0"/>
              </a:rPr>
              <a:t>tukea varhaisessa vaiheessa.</a:t>
            </a:r>
            <a:r>
              <a:rPr lang="fi-FI" sz="900" dirty="0">
                <a:latin typeface="Museo Sans 100" panose="02000000000000000000" pitchFamily="50" charset="0"/>
              </a:rPr>
              <a:t> </a:t>
            </a:r>
          </a:p>
          <a:p>
            <a:r>
              <a:rPr lang="fi-FI" sz="900" b="1" dirty="0">
                <a:latin typeface="Museo Sans 100" panose="02000000000000000000" pitchFamily="50" charset="0"/>
              </a:rPr>
              <a:t>Kaikenlaiset poissaolot </a:t>
            </a:r>
            <a:r>
              <a:rPr lang="fi-FI" sz="900" dirty="0">
                <a:latin typeface="Museo Sans 100" panose="02000000000000000000" pitchFamily="50" charset="0"/>
              </a:rPr>
              <a:t>voivat olla riski koulunkäyntiin sitoutumiselle, kouluyhteisöön kiinnittymiselle ja koulusujuvuudelle. 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AAB6A1C-940E-4297-AFA3-45E1A22513AB}"/>
              </a:ext>
            </a:extLst>
          </p:cNvPr>
          <p:cNvSpPr txBox="1"/>
          <p:nvPr/>
        </p:nvSpPr>
        <p:spPr>
          <a:xfrm>
            <a:off x="3546766" y="1408754"/>
            <a:ext cx="14864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chemeClr val="tx1"/>
                </a:solidFill>
                <a:latin typeface="Museo Sans 100" panose="02000000000000000000" pitchFamily="50" charset="0"/>
              </a:rPr>
              <a:t>Yhteistyö ja/tai</a:t>
            </a:r>
          </a:p>
          <a:p>
            <a:r>
              <a:rPr lang="fi-FI" sz="1000" b="1" dirty="0">
                <a:solidFill>
                  <a:schemeClr val="tx1"/>
                </a:solidFill>
                <a:latin typeface="Museo Sans 100" panose="02000000000000000000" pitchFamily="50" charset="0"/>
              </a:rPr>
              <a:t>Huolen </a:t>
            </a:r>
            <a:r>
              <a:rPr lang="fi-FI" sz="1000" b="1" dirty="0" err="1">
                <a:solidFill>
                  <a:schemeClr val="tx1"/>
                </a:solidFill>
                <a:latin typeface="Museo Sans 100" panose="02000000000000000000" pitchFamily="50" charset="0"/>
              </a:rPr>
              <a:t>puheeksiotto</a:t>
            </a:r>
            <a:endParaRPr lang="fi-FI" sz="1000" b="1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endParaRPr lang="fi-FI" sz="10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endParaRPr lang="fi-FI" sz="10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Luokanopettaja tai</a:t>
            </a: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Luokanohjaaja  ensisijaisesti vastuussa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Keskustelut</a:t>
            </a: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oppilaan / oppilaiden ja/tai </a:t>
            </a: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huoltajan / huoltajien 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k</a:t>
            </a:r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anssa</a:t>
            </a:r>
          </a:p>
          <a:p>
            <a:endParaRPr lang="fi-FI" sz="10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Keskustelu tarvittaessa myös erityisopettajan </a:t>
            </a:r>
          </a:p>
          <a:p>
            <a:r>
              <a:rPr lang="fi-FI" sz="1000" dirty="0">
                <a:solidFill>
                  <a:schemeClr val="tx1"/>
                </a:solidFill>
                <a:latin typeface="Museo Sans 100" panose="02000000000000000000" pitchFamily="50" charset="0"/>
              </a:rPr>
              <a:t>tai oppilashuollon palveluiden kanssa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1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800" dirty="0">
              <a:latin typeface="Museo Sans 100" panose="02000000000000000000" pitchFamily="50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A914084-D9D6-4EB2-82A8-69E5E0A2E7A6}"/>
              </a:ext>
            </a:extLst>
          </p:cNvPr>
          <p:cNvSpPr txBox="1"/>
          <p:nvPr/>
        </p:nvSpPr>
        <p:spPr>
          <a:xfrm>
            <a:off x="6684353" y="1150611"/>
            <a:ext cx="1239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Museo Sans 100" panose="02000000000000000000" pitchFamily="50" charset="0"/>
              </a:rPr>
              <a:t>Eteneminen ja työnjako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Kiireellisyys?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Ketä tarvitaan mukaan?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Mitä minä teen?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Mitä joku muu tekee?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Mihin mennessä?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Tarvittaessa oppilashuollon palaveri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Sosiaalihuollon 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tai 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lastensuojelun tarve?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3E0E20B-B540-4DE1-B5E8-1B26AE63AC96}"/>
              </a:ext>
            </a:extLst>
          </p:cNvPr>
          <p:cNvSpPr txBox="1"/>
          <p:nvPr/>
        </p:nvSpPr>
        <p:spPr>
          <a:xfrm>
            <a:off x="8172028" y="1046931"/>
            <a:ext cx="1282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b="1" dirty="0">
                <a:latin typeface="Museo Sans 100" panose="02000000000000000000" pitchFamily="50" charset="0"/>
              </a:rPr>
              <a:t>Tavoitteet ja </a:t>
            </a:r>
          </a:p>
          <a:p>
            <a:r>
              <a:rPr lang="fi-FI" sz="1000" b="1" dirty="0">
                <a:latin typeface="Museo Sans 100" panose="02000000000000000000" pitchFamily="50" charset="0"/>
              </a:rPr>
              <a:t>Suunnitelma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Oppilaan tukitoimet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Ryhmän tai luokan tukitoimet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Yhteistyö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vastuuhenkilön sopiminen ja työnjako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Sosiaalihuollon 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tai 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lastensuojelun tarve?</a:t>
            </a:r>
          </a:p>
          <a:p>
            <a:endParaRPr lang="fi-FI" sz="1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36C1B61-D930-4E83-B889-2C937C6DB2AA}"/>
              </a:ext>
            </a:extLst>
          </p:cNvPr>
          <p:cNvSpPr txBox="1"/>
          <p:nvPr/>
        </p:nvSpPr>
        <p:spPr>
          <a:xfrm>
            <a:off x="9703039" y="1191361"/>
            <a:ext cx="1312060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Museo Sans 100" panose="02000000000000000000" pitchFamily="50" charset="0"/>
              </a:rPr>
              <a:t>Seuranta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Arvio ja suunnitelma jatkotyöskentelystä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Yhteistyö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Vastuuhenkilön sopiminen ja työnjako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Sosiaalihuollon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tai lastensuojelun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tarve?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50" dirty="0">
              <a:latin typeface="Museo Sans 100" panose="02000000000000000000" pitchFamily="50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FA25377-BFFD-4BA3-BFCE-F532603BAB13}"/>
              </a:ext>
            </a:extLst>
          </p:cNvPr>
          <p:cNvSpPr txBox="1"/>
          <p:nvPr/>
        </p:nvSpPr>
        <p:spPr>
          <a:xfrm>
            <a:off x="663048" y="5580843"/>
            <a:ext cx="4359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Museo Sans 900" panose="02000000000000000000" pitchFamily="50" charset="0"/>
              </a:rPr>
              <a:t>LAINSÄÄDÄNTÖ: 		KIRJAAMINEN: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37989D4-2353-46A5-8389-AB1CACE6EFA9}"/>
              </a:ext>
            </a:extLst>
          </p:cNvPr>
          <p:cNvSpPr txBox="1"/>
          <p:nvPr/>
        </p:nvSpPr>
        <p:spPr>
          <a:xfrm>
            <a:off x="632713" y="5834759"/>
            <a:ext cx="442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latin typeface="Museo Sans 100" panose="02000000000000000000" pitchFamily="50" charset="0"/>
              </a:rPr>
              <a:t>Perusopetuslaki 26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			oppimisen tuki</a:t>
            </a:r>
          </a:p>
          <a:p>
            <a:r>
              <a:rPr lang="fi-FI" sz="800" dirty="0">
                <a:latin typeface="Museo Sans 100" panose="02000000000000000000" pitchFamily="50" charset="0"/>
              </a:rPr>
              <a:t>Oppivelvollisuuslaki  9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 		</a:t>
            </a:r>
          </a:p>
          <a:p>
            <a:r>
              <a:rPr lang="fi-FI" sz="800" dirty="0">
                <a:latin typeface="Museo Sans 100" panose="02000000000000000000" pitchFamily="50" charset="0"/>
              </a:rPr>
              <a:t>Oppilashuoltolaki 11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  <a:r>
              <a:rPr lang="fi-FI" sz="800" dirty="0">
                <a:latin typeface="Museo Sans 100" panose="02000000000000000000" pitchFamily="50" charset="0"/>
              </a:rPr>
              <a:t> ja 16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 		oppilashuoltokertomus </a:t>
            </a:r>
          </a:p>
          <a:p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			terveydenhuolto 	</a:t>
            </a:r>
            <a:endParaRPr lang="fi-FI" sz="800" dirty="0">
              <a:latin typeface="Museo Sans 100" panose="02000000000000000000" pitchFamily="50" charset="0"/>
            </a:endParaRPr>
          </a:p>
          <a:p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	 		sosiaalihuolto</a:t>
            </a:r>
            <a:endParaRPr lang="fi-FI" sz="800" dirty="0">
              <a:latin typeface="Museo Sans 100" panose="02000000000000000000" pitchFamily="50" charset="0"/>
            </a:endParaRPr>
          </a:p>
          <a:p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	 	</a:t>
            </a:r>
            <a:endParaRPr lang="fi-FI" sz="800" dirty="0">
              <a:latin typeface="Museo Sans 100" panose="02000000000000000000" pitchFamily="50" charset="0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50B33F7-9381-46E1-BFA5-85FB95060E1B}"/>
              </a:ext>
            </a:extLst>
          </p:cNvPr>
          <p:cNvSpPr txBox="1"/>
          <p:nvPr/>
        </p:nvSpPr>
        <p:spPr>
          <a:xfrm>
            <a:off x="404783" y="25483"/>
            <a:ext cx="28963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Museo Sans 900" panose="02000000000000000000" pitchFamily="50" charset="0"/>
                <a:cs typeface="Arial" panose="020B0604020202020204" pitchFamily="34" charset="0"/>
              </a:rPr>
              <a:t>Äänekosken perusopetuksen poissaolojen </a:t>
            </a:r>
          </a:p>
          <a:p>
            <a:r>
              <a:rPr lang="fi-FI" sz="1200" b="1" dirty="0">
                <a:latin typeface="Museo Sans 900" panose="02000000000000000000" pitchFamily="50" charset="0"/>
                <a:cs typeface="Arial" panose="020B0604020202020204" pitchFamily="34" charset="0"/>
              </a:rPr>
              <a:t>seurantaan liittyvä toiminta </a:t>
            </a:r>
          </a:p>
        </p:txBody>
      </p:sp>
      <p:sp>
        <p:nvSpPr>
          <p:cNvPr id="32" name="Nuoli: Oikea 31">
            <a:extLst>
              <a:ext uri="{FF2B5EF4-FFF2-40B4-BE49-F238E27FC236}">
                <a16:creationId xmlns:a16="http://schemas.microsoft.com/office/drawing/2014/main" id="{60400847-435E-4BAA-9103-4DAA4BB66609}"/>
              </a:ext>
            </a:extLst>
          </p:cNvPr>
          <p:cNvSpPr/>
          <p:nvPr/>
        </p:nvSpPr>
        <p:spPr>
          <a:xfrm>
            <a:off x="4964194" y="2611041"/>
            <a:ext cx="1653288" cy="963070"/>
          </a:xfrm>
          <a:prstGeom prst="rightArrow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  <a:latin typeface="Museo Sans 900" panose="02000000000000000000" pitchFamily="50" charset="0"/>
              </a:rPr>
              <a:t>Joku tarvitsee </a:t>
            </a:r>
            <a:r>
              <a:rPr lang="fi-FI" sz="1200" b="1" dirty="0">
                <a:solidFill>
                  <a:schemeClr val="tx1"/>
                </a:solidFill>
                <a:latin typeface="Museo Sans 900" panose="02000000000000000000" pitchFamily="50" charset="0"/>
              </a:rPr>
              <a:t>tukea</a:t>
            </a:r>
          </a:p>
        </p:txBody>
      </p:sp>
      <p:sp>
        <p:nvSpPr>
          <p:cNvPr id="33" name="Nuoli: Kaareva alas 32">
            <a:extLst>
              <a:ext uri="{FF2B5EF4-FFF2-40B4-BE49-F238E27FC236}">
                <a16:creationId xmlns:a16="http://schemas.microsoft.com/office/drawing/2014/main" id="{9647A849-C05D-40F1-87CF-02FD4B06F723}"/>
              </a:ext>
            </a:extLst>
          </p:cNvPr>
          <p:cNvSpPr/>
          <p:nvPr/>
        </p:nvSpPr>
        <p:spPr>
          <a:xfrm rot="202694" flipH="1">
            <a:off x="4171428" y="210078"/>
            <a:ext cx="6903778" cy="791919"/>
          </a:xfrm>
          <a:prstGeom prst="curvedDownArrow">
            <a:avLst>
              <a:gd name="adj1" fmla="val 35927"/>
              <a:gd name="adj2" fmla="val 105817"/>
              <a:gd name="adj3" fmla="val 41568"/>
            </a:avLst>
          </a:prstGeom>
          <a:solidFill>
            <a:srgbClr val="FF9999"/>
          </a:solidFill>
          <a:ln w="19050">
            <a:solidFill>
              <a:srgbClr val="FF7C8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67467571-C0C7-4788-AE7D-77227F5B26A9}"/>
              </a:ext>
            </a:extLst>
          </p:cNvPr>
          <p:cNvSpPr txBox="1"/>
          <p:nvPr/>
        </p:nvSpPr>
        <p:spPr>
          <a:xfrm>
            <a:off x="6559852" y="653136"/>
            <a:ext cx="5201841" cy="2781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900" b="1" dirty="0">
                <a:latin typeface="Museo Sans 700" panose="02000000000000000000" pitchFamily="50" charset="0"/>
              </a:rPr>
              <a:t>TAUSTALLA KOULUYHTEISÖN HYVINVOINTITYÖ 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7D2027F4-1C57-4989-BDA5-A1043453451D}"/>
              </a:ext>
            </a:extLst>
          </p:cNvPr>
          <p:cNvSpPr/>
          <p:nvPr/>
        </p:nvSpPr>
        <p:spPr>
          <a:xfrm>
            <a:off x="7141892" y="0"/>
            <a:ext cx="1421438" cy="483540"/>
          </a:xfrm>
          <a:prstGeom prst="ellipse">
            <a:avLst/>
          </a:prstGeom>
          <a:solidFill>
            <a:schemeClr val="accent6">
              <a:lumMod val="40000"/>
              <a:lumOff val="60000"/>
              <a:alpha val="89804"/>
            </a:schemeClr>
          </a:solidFill>
          <a:ln w="19050">
            <a:solidFill>
              <a:srgbClr val="65B32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Koulu sujuu tukitoimien kanssa tai ilman</a:t>
            </a:r>
          </a:p>
        </p:txBody>
      </p:sp>
      <p:sp>
        <p:nvSpPr>
          <p:cNvPr id="36" name="Nuoli: Vasen-oikea 35">
            <a:extLst>
              <a:ext uri="{FF2B5EF4-FFF2-40B4-BE49-F238E27FC236}">
                <a16:creationId xmlns:a16="http://schemas.microsoft.com/office/drawing/2014/main" id="{388B0091-015C-466E-B97D-8852200312E0}"/>
              </a:ext>
            </a:extLst>
          </p:cNvPr>
          <p:cNvSpPr/>
          <p:nvPr/>
        </p:nvSpPr>
        <p:spPr>
          <a:xfrm>
            <a:off x="9329240" y="2751793"/>
            <a:ext cx="560905" cy="312896"/>
          </a:xfrm>
          <a:prstGeom prst="leftRightArrow">
            <a:avLst/>
          </a:prstGeom>
          <a:solidFill>
            <a:srgbClr val="FF9999"/>
          </a:solidFill>
          <a:ln w="19050"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Oikea 36">
            <a:extLst>
              <a:ext uri="{FF2B5EF4-FFF2-40B4-BE49-F238E27FC236}">
                <a16:creationId xmlns:a16="http://schemas.microsoft.com/office/drawing/2014/main" id="{5A34E0E0-5004-41CA-9349-4F062606797B}"/>
              </a:ext>
            </a:extLst>
          </p:cNvPr>
          <p:cNvSpPr/>
          <p:nvPr/>
        </p:nvSpPr>
        <p:spPr>
          <a:xfrm>
            <a:off x="7767961" y="2721758"/>
            <a:ext cx="477671" cy="372966"/>
          </a:xfrm>
          <a:prstGeom prst="rightArrow">
            <a:avLst>
              <a:gd name="adj1" fmla="val 50000"/>
              <a:gd name="adj2" fmla="val 5224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Nuoli: Oikea 37">
            <a:extLst>
              <a:ext uri="{FF2B5EF4-FFF2-40B4-BE49-F238E27FC236}">
                <a16:creationId xmlns:a16="http://schemas.microsoft.com/office/drawing/2014/main" id="{EEB3820A-E47F-40E7-A11B-07426221B518}"/>
              </a:ext>
            </a:extLst>
          </p:cNvPr>
          <p:cNvSpPr/>
          <p:nvPr/>
        </p:nvSpPr>
        <p:spPr>
          <a:xfrm>
            <a:off x="3155412" y="2766014"/>
            <a:ext cx="410905" cy="326562"/>
          </a:xfrm>
          <a:prstGeom prst="rightArrow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BCA396A-2437-42EF-8F5B-1B2A46B4CE54}"/>
              </a:ext>
            </a:extLst>
          </p:cNvPr>
          <p:cNvGrpSpPr/>
          <p:nvPr/>
        </p:nvGrpSpPr>
        <p:grpSpPr>
          <a:xfrm>
            <a:off x="5056202" y="657288"/>
            <a:ext cx="1100957" cy="1022444"/>
            <a:chOff x="5056202" y="657288"/>
            <a:chExt cx="1100957" cy="1022444"/>
          </a:xfrm>
        </p:grpSpPr>
        <p:sp>
          <p:nvSpPr>
            <p:cNvPr id="31" name="Nuoli: Kaareva alas 30">
              <a:extLst>
                <a:ext uri="{FF2B5EF4-FFF2-40B4-BE49-F238E27FC236}">
                  <a16:creationId xmlns:a16="http://schemas.microsoft.com/office/drawing/2014/main" id="{D5CD6987-D157-4F3F-8161-50D113B66FA7}"/>
                </a:ext>
              </a:extLst>
            </p:cNvPr>
            <p:cNvSpPr/>
            <p:nvPr/>
          </p:nvSpPr>
          <p:spPr>
            <a:xfrm rot="5400000" flipH="1">
              <a:off x="5090179" y="623311"/>
              <a:ext cx="1022444" cy="1090398"/>
            </a:xfrm>
            <a:prstGeom prst="curvedDownArrow">
              <a:avLst/>
            </a:prstGeom>
            <a:solidFill>
              <a:srgbClr val="B7F3FF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fi-FI" sz="1000" dirty="0">
                <a:solidFill>
                  <a:schemeClr val="tx1"/>
                </a:solidFill>
                <a:latin typeface="Museo Sans 700" panose="02000000000000000000" pitchFamily="50" charset="0"/>
              </a:endParaRP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719EFD5A-E1A8-43EF-BF92-8BD8DB0B5EC2}"/>
                </a:ext>
              </a:extLst>
            </p:cNvPr>
            <p:cNvSpPr txBox="1"/>
            <p:nvPr/>
          </p:nvSpPr>
          <p:spPr>
            <a:xfrm>
              <a:off x="5084140" y="796576"/>
              <a:ext cx="1073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>
                  <a:solidFill>
                    <a:schemeClr val="tx1"/>
                  </a:solidFill>
                  <a:latin typeface="Museo Sans 700" panose="02000000000000000000" pitchFamily="50" charset="0"/>
                </a:rPr>
                <a:t>Ei tuen</a:t>
              </a:r>
            </a:p>
            <a:p>
              <a:pPr algn="ctr"/>
              <a:endParaRPr lang="fi-FI" sz="1200" dirty="0">
                <a:solidFill>
                  <a:schemeClr val="tx1"/>
                </a:solidFill>
                <a:latin typeface="Museo Sans 700" panose="02000000000000000000" pitchFamily="50" charset="0"/>
              </a:endParaRPr>
            </a:p>
            <a:p>
              <a:pPr algn="ctr"/>
              <a:endParaRPr lang="fi-FI" sz="1200" dirty="0">
                <a:latin typeface="Museo Sans 700" panose="02000000000000000000" pitchFamily="50" charset="0"/>
              </a:endParaRPr>
            </a:p>
            <a:p>
              <a:pPr algn="ctr"/>
              <a:r>
                <a:rPr lang="fi-FI" sz="1200" dirty="0">
                  <a:solidFill>
                    <a:schemeClr val="tx1"/>
                  </a:solidFill>
                  <a:latin typeface="Museo Sans 700" panose="02000000000000000000" pitchFamily="50" charset="0"/>
                </a:rPr>
                <a:t>tarvetta</a:t>
              </a:r>
              <a:endParaRPr lang="fi-F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2285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287</Words>
  <Application>Microsoft Office PowerPoint</Application>
  <PresentationFormat>Laajakuva</PresentationFormat>
  <Paragraphs>145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Dubai Light</vt:lpstr>
      <vt:lpstr>Museo Sans 100</vt:lpstr>
      <vt:lpstr>Museo Sans 700</vt:lpstr>
      <vt:lpstr>Museo Sans 900</vt:lpstr>
      <vt:lpstr>Wingdings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Emma Hiekkanen</dc:creator>
  <cp:lastModifiedBy>Ojalehto Mira</cp:lastModifiedBy>
  <cp:revision>48</cp:revision>
  <dcterms:created xsi:type="dcterms:W3CDTF">2021-10-07T12:02:00Z</dcterms:created>
  <dcterms:modified xsi:type="dcterms:W3CDTF">2024-01-02T08:03:17Z</dcterms:modified>
</cp:coreProperties>
</file>