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65B32D"/>
    <a:srgbClr val="FF7C80"/>
    <a:srgbClr val="FF9999"/>
    <a:srgbClr val="B7F3FF"/>
    <a:srgbClr val="C0E8A2"/>
    <a:srgbClr val="00B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56542E-241E-4DFC-9CB5-086505B46B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148B683-B932-46FF-9EA2-BFC21F60E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99C94AE-93A2-489A-9475-146B7DAD9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80FF-6FA6-4BB1-BAAF-8890BCCBD1C4}" type="datetimeFigureOut">
              <a:rPr lang="fi-FI" smtClean="0"/>
              <a:t>2.1.2024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F9B3C4D-07FD-41B1-9BE2-4FB5A413E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6C6B61F-9E09-497F-8AD2-955E39DF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6FE1-8FA1-478A-9CE3-F62649EBB8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4940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376D82-CE4D-4BD9-BFD8-8CFA08FD4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F6C547D-DBEB-4710-893F-C0FA752C0D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5198E9-B32E-4589-BC91-4E134C86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80FF-6FA6-4BB1-BAAF-8890BCCBD1C4}" type="datetimeFigureOut">
              <a:rPr lang="fi-FI" smtClean="0"/>
              <a:t>2.1.2024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F3F8087-1DD2-450C-9B26-0B4106287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7321C28-9109-4D51-B1A2-103DCE813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6FE1-8FA1-478A-9CE3-F62649EBB8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0060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61AA5B7-B0EB-40AD-8A23-6640D96B4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C34E31B-CC20-411B-ACC8-CF2B685C5D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5BC5F14-B64E-4489-BF75-629AF181F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80FF-6FA6-4BB1-BAAF-8890BCCBD1C4}" type="datetimeFigureOut">
              <a:rPr lang="fi-FI" smtClean="0"/>
              <a:t>2.1.2024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77763A-11C4-4DB3-BD26-2F734AB45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39C0F2B-FB34-44B2-9C8E-ECE2F79CF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6FE1-8FA1-478A-9CE3-F62649EBB8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8169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F315B7-8233-4DF3-B10A-10D31F493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2FF2A8-11B8-49B8-A6C8-B1EE9E3FD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11FE59-C21C-4F1D-9DBD-147510F52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80FF-6FA6-4BB1-BAAF-8890BCCBD1C4}" type="datetimeFigureOut">
              <a:rPr lang="fi-FI" smtClean="0"/>
              <a:t>2.1.2024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3FB264F-B684-46DF-80E1-D5A4DB96C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55AECF3-1C02-47D5-9C82-70C2DD73F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6FE1-8FA1-478A-9CE3-F62649EBB8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32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81C391-FCE1-49BD-B1DF-427BD5A61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D0A4112-953C-45A9-BCCB-99AC3A666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59BA92-9E9C-4036-961A-B5280B582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80FF-6FA6-4BB1-BAAF-8890BCCBD1C4}" type="datetimeFigureOut">
              <a:rPr lang="fi-FI" smtClean="0"/>
              <a:t>2.1.2024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2A8A58-2FB9-48D8-8F8D-A2F3E9FF9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8F00CC4-3D86-49F3-A2BA-2D27B4E8F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6FE1-8FA1-478A-9CE3-F62649EBB8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1726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B5DDE3-37ED-448C-B4E1-B02861984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E80DE4-CBB0-40F4-85C4-3FFFE967BC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00AA2E6-1611-4C4E-9856-CB7F1C25D7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A66E5B5-4D43-4E0F-B19E-E63CB04FE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80FF-6FA6-4BB1-BAAF-8890BCCBD1C4}" type="datetimeFigureOut">
              <a:rPr lang="fi-FI" smtClean="0"/>
              <a:t>2.1.2024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CB5D1F-0053-4D90-842F-FA763CE07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FEE6BAB-0439-4FDF-8DD9-F2AE5ED15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6FE1-8FA1-478A-9CE3-F62649EBB8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771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958783-CCFD-4692-BA1E-B061F292B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912AF3D-D92E-4A28-B46C-01ACCCE05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58C9E76-E606-46AE-AA39-886F81FAB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FBE82FD-D1BB-451B-AECA-FD96F6775B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1BAB842-4EC0-4BB6-B861-C2661996BC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8AD7EED-E82C-49B1-9CCB-C2FDEC7FD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80FF-6FA6-4BB1-BAAF-8890BCCBD1C4}" type="datetimeFigureOut">
              <a:rPr lang="fi-FI" smtClean="0"/>
              <a:t>2.1.2024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37C85D0-69CC-43EB-96D5-2423177EF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6231976-7A61-4E66-8086-A58E7C06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6FE1-8FA1-478A-9CE3-F62649EBB8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4176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B69520-6EEC-40B8-98A1-9E838D0CA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2B4AF2-6200-4C93-8427-AAA2C9FD3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80FF-6FA6-4BB1-BAAF-8890BCCBD1C4}" type="datetimeFigureOut">
              <a:rPr lang="fi-FI" smtClean="0"/>
              <a:t>2.1.2024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EF552F2-92BD-4FBE-A2D8-6F66842A0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285DB0C-D421-494D-9583-A0A7AAC48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6FE1-8FA1-478A-9CE3-F62649EBB8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1155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ED295C0-BB69-432C-8A04-1E66EFD58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80FF-6FA6-4BB1-BAAF-8890BCCBD1C4}" type="datetimeFigureOut">
              <a:rPr lang="fi-FI" smtClean="0"/>
              <a:t>2.1.2024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7DE69CC-6D44-4445-A16A-352A0DFD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9CFEFF0-CD1B-490C-9109-5BA771E9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6FE1-8FA1-478A-9CE3-F62649EBB8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528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9303C6-6E0A-4BA0-9AAE-479641986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7DB2F0-1839-4BEC-87C2-1586EA1A6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21F697A-74B5-482C-9BB9-31C701213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B68ED5F-4422-487B-A65D-F930440AF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80FF-6FA6-4BB1-BAAF-8890BCCBD1C4}" type="datetimeFigureOut">
              <a:rPr lang="fi-FI" smtClean="0"/>
              <a:t>2.1.2024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263BC68-7B78-4317-AE25-8074E966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27EE477-F681-4A74-9865-21EF599FB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6FE1-8FA1-478A-9CE3-F62649EBB8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963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DFBA7A-A151-4415-9E30-4E5D4B251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43C5E66-4D93-496D-8B04-7DDBBA0AE1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2707525-2118-4B2D-9104-DA6EEA912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E721F4B-01DC-43B8-89BF-BA9F30960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80FF-6FA6-4BB1-BAAF-8890BCCBD1C4}" type="datetimeFigureOut">
              <a:rPr lang="fi-FI" smtClean="0"/>
              <a:t>2.1.2024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A5E30BA-576E-4ABF-8422-4DE2870ED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25B649-D183-4EC2-9799-B3AF653BE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6FE1-8FA1-478A-9CE3-F62649EBB8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9811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6C8DA13-26C5-4AF0-8010-2CF369E09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0F2ADCA-6981-4286-842F-C829E12F3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2B3588-3C0B-4F38-B0FB-2BC715A0E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E80FF-6FA6-4BB1-BAAF-8890BCCBD1C4}" type="datetimeFigureOut">
              <a:rPr lang="fi-FI" smtClean="0"/>
              <a:t>2.1.2024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7DE3D96-B556-428C-AC7C-725DF77C9A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B0B0A8-B166-456A-A61D-A3469EF1F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26FE1-8FA1-478A-9CE3-F62649EBB8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867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iruutu 20">
            <a:extLst>
              <a:ext uri="{FF2B5EF4-FFF2-40B4-BE49-F238E27FC236}">
                <a16:creationId xmlns:a16="http://schemas.microsoft.com/office/drawing/2014/main" id="{B27216C3-E9E6-4096-93DB-543F71A39D0E}"/>
              </a:ext>
            </a:extLst>
          </p:cNvPr>
          <p:cNvSpPr txBox="1"/>
          <p:nvPr/>
        </p:nvSpPr>
        <p:spPr>
          <a:xfrm>
            <a:off x="577459" y="1377977"/>
            <a:ext cx="9739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1" dirty="0">
                <a:latin typeface="Museo Sans 100" panose="02000000000000000000" pitchFamily="50" charset="0"/>
              </a:rPr>
              <a:t>Toimijat:</a:t>
            </a:r>
          </a:p>
          <a:p>
            <a:endParaRPr lang="fi-FI" sz="800" dirty="0">
              <a:latin typeface="Museo Sans 100" panose="02000000000000000000" pitchFamily="50" charset="0"/>
            </a:endParaRPr>
          </a:p>
          <a:p>
            <a:endParaRPr lang="fi-FI" sz="800" dirty="0">
              <a:latin typeface="Museo Sans 100" panose="02000000000000000000" pitchFamily="50" charset="0"/>
            </a:endParaRPr>
          </a:p>
          <a:p>
            <a:endParaRPr lang="fi-FI" sz="800" dirty="0">
              <a:latin typeface="Museo Sans 100" panose="02000000000000000000" pitchFamily="50" charset="0"/>
            </a:endParaRPr>
          </a:p>
          <a:p>
            <a:endParaRPr lang="fi-FI" sz="800" dirty="0">
              <a:latin typeface="Museo Sans 100" panose="02000000000000000000" pitchFamily="50" charset="0"/>
            </a:endParaRPr>
          </a:p>
          <a:p>
            <a:pPr algn="ctr"/>
            <a:r>
              <a:rPr lang="fi-FI" sz="800" dirty="0">
                <a:latin typeface="Museo Sans 100" panose="02000000000000000000" pitchFamily="50" charset="0"/>
              </a:rPr>
              <a:t>Oppilas/luokka</a:t>
            </a:r>
          </a:p>
          <a:p>
            <a:pPr algn="ctr"/>
            <a:endParaRPr lang="fi-FI" sz="800" dirty="0">
              <a:latin typeface="Museo Sans 100" panose="02000000000000000000" pitchFamily="50" charset="0"/>
            </a:endParaRPr>
          </a:p>
          <a:p>
            <a:pPr algn="ctr"/>
            <a:endParaRPr lang="fi-FI" sz="800" dirty="0">
              <a:latin typeface="Museo Sans 100" panose="02000000000000000000" pitchFamily="50" charset="0"/>
            </a:endParaRPr>
          </a:p>
          <a:p>
            <a:pPr algn="ctr"/>
            <a:endParaRPr lang="fi-FI" sz="800" dirty="0">
              <a:latin typeface="Museo Sans 100" panose="02000000000000000000" pitchFamily="50" charset="0"/>
            </a:endParaRPr>
          </a:p>
          <a:p>
            <a:pPr algn="ctr"/>
            <a:r>
              <a:rPr lang="fi-FI" sz="800" dirty="0">
                <a:latin typeface="Museo Sans 100" panose="02000000000000000000" pitchFamily="50" charset="0"/>
              </a:rPr>
              <a:t>Huoltajat, vanhemmat</a:t>
            </a:r>
          </a:p>
          <a:p>
            <a:pPr algn="ctr"/>
            <a:endParaRPr lang="fi-FI" sz="800" dirty="0">
              <a:latin typeface="Museo Sans 100" panose="02000000000000000000" pitchFamily="50" charset="0"/>
            </a:endParaRPr>
          </a:p>
          <a:p>
            <a:pPr algn="ctr"/>
            <a:endParaRPr lang="fi-FI" sz="800" dirty="0">
              <a:latin typeface="Museo Sans 100" panose="02000000000000000000" pitchFamily="50" charset="0"/>
            </a:endParaRPr>
          </a:p>
          <a:p>
            <a:pPr algn="ctr"/>
            <a:endParaRPr lang="fi-FI" sz="800" dirty="0">
              <a:latin typeface="Museo Sans 100" panose="02000000000000000000" pitchFamily="50" charset="0"/>
            </a:endParaRPr>
          </a:p>
          <a:p>
            <a:pPr algn="ctr"/>
            <a:r>
              <a:rPr lang="fi-FI" sz="800" dirty="0">
                <a:latin typeface="Museo Sans 100" panose="02000000000000000000" pitchFamily="50" charset="0"/>
              </a:rPr>
              <a:t>Koulun toimijat</a:t>
            </a:r>
          </a:p>
          <a:p>
            <a:pPr algn="ctr"/>
            <a:endParaRPr lang="fi-FI" sz="800" dirty="0">
              <a:latin typeface="Museo Sans 100" panose="02000000000000000000" pitchFamily="50" charset="0"/>
            </a:endParaRPr>
          </a:p>
          <a:p>
            <a:pPr algn="ctr"/>
            <a:endParaRPr lang="fi-FI" sz="800" dirty="0">
              <a:latin typeface="Museo Sans 100" panose="02000000000000000000" pitchFamily="50" charset="0"/>
            </a:endParaRPr>
          </a:p>
          <a:p>
            <a:pPr algn="ctr"/>
            <a:endParaRPr lang="fi-FI" sz="800" dirty="0">
              <a:latin typeface="Museo Sans 100" panose="02000000000000000000" pitchFamily="50" charset="0"/>
            </a:endParaRPr>
          </a:p>
          <a:p>
            <a:pPr algn="ctr"/>
            <a:r>
              <a:rPr lang="fi-FI" sz="800" dirty="0">
                <a:latin typeface="Museo Sans 100" panose="02000000000000000000" pitchFamily="50" charset="0"/>
              </a:rPr>
              <a:t>Oppilashuollon-palvelut: koulupsykologi, kuraattori ja terveydenhoitaja</a:t>
            </a:r>
          </a:p>
          <a:p>
            <a:pPr algn="ctr"/>
            <a:endParaRPr lang="fi-FI" sz="800" dirty="0">
              <a:latin typeface="Museo Sans 100" panose="02000000000000000000" pitchFamily="50" charset="0"/>
            </a:endParaRPr>
          </a:p>
          <a:p>
            <a:pPr algn="ctr"/>
            <a:endParaRPr lang="fi-FI" sz="800" dirty="0">
              <a:latin typeface="Museo Sans 100" panose="02000000000000000000" pitchFamily="50" charset="0"/>
            </a:endParaRPr>
          </a:p>
          <a:p>
            <a:pPr algn="ctr"/>
            <a:endParaRPr lang="fi-FI" sz="800" dirty="0">
              <a:latin typeface="Museo Sans 100" panose="02000000000000000000" pitchFamily="50" charset="0"/>
            </a:endParaRPr>
          </a:p>
          <a:p>
            <a:pPr algn="ctr"/>
            <a:r>
              <a:rPr lang="fi-FI" sz="800" dirty="0">
                <a:latin typeface="Museo Sans 100" panose="02000000000000000000" pitchFamily="50" charset="0"/>
              </a:rPr>
              <a:t>Verkostoyhteistyökumppanit</a:t>
            </a:r>
          </a:p>
          <a:p>
            <a:pPr algn="ctr"/>
            <a:endParaRPr lang="fi-FI" sz="800" dirty="0">
              <a:latin typeface="Museo Sans 100" panose="02000000000000000000" pitchFamily="50" charset="0"/>
            </a:endParaRP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ADA98EF8-16E3-4406-821C-F2803B65ADE8}"/>
              </a:ext>
            </a:extLst>
          </p:cNvPr>
          <p:cNvSpPr txBox="1"/>
          <p:nvPr/>
        </p:nvSpPr>
        <p:spPr>
          <a:xfrm>
            <a:off x="1604809" y="1421271"/>
            <a:ext cx="185189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>
                <a:solidFill>
                  <a:schemeClr val="tx1"/>
                </a:solidFill>
                <a:latin typeface="Museo Sans 900" panose="02000000000000000000" pitchFamily="50" charset="0"/>
              </a:rPr>
              <a:t>Suunnitelmallinen koulukohtainen tarkastelu 4krt /lukuvuosi  opiskeluhuoltotyöryhmissä</a:t>
            </a:r>
          </a:p>
          <a:p>
            <a:endParaRPr lang="fi-FI" sz="800" dirty="0">
              <a:solidFill>
                <a:schemeClr val="tx1"/>
              </a:solidFill>
              <a:latin typeface="Museo Sans 900" panose="02000000000000000000" pitchFamily="50" charset="0"/>
            </a:endParaRPr>
          </a:p>
          <a:p>
            <a:r>
              <a:rPr lang="fi-FI" sz="800" dirty="0">
                <a:solidFill>
                  <a:schemeClr val="tx1"/>
                </a:solidFill>
                <a:latin typeface="Museo Sans 900" panose="02000000000000000000" pitchFamily="50" charset="0"/>
              </a:rPr>
              <a:t>Opetuksenjärjestäjä tasoinen tarkastelu </a:t>
            </a:r>
          </a:p>
          <a:p>
            <a:r>
              <a:rPr lang="fi-FI" sz="800" dirty="0">
                <a:solidFill>
                  <a:schemeClr val="tx1"/>
                </a:solidFill>
                <a:latin typeface="Museo Sans 900" panose="02000000000000000000" pitchFamily="50" charset="0"/>
              </a:rPr>
              <a:t>1krt/lukukausi</a:t>
            </a:r>
          </a:p>
          <a:p>
            <a:r>
              <a:rPr lang="fi-FI" sz="800">
                <a:latin typeface="Museo Sans 900" panose="02000000000000000000" pitchFamily="50" charset="0"/>
              </a:rPr>
              <a:t>Opiskeluhuollon</a:t>
            </a:r>
            <a:r>
              <a:rPr lang="fi-FI" sz="800">
                <a:solidFill>
                  <a:schemeClr val="tx1"/>
                </a:solidFill>
                <a:latin typeface="Museo Sans 900" panose="02000000000000000000" pitchFamily="50" charset="0"/>
              </a:rPr>
              <a:t> ohjausryhmä</a:t>
            </a:r>
            <a:endParaRPr lang="fi-FI" sz="800" dirty="0">
              <a:solidFill>
                <a:schemeClr val="tx1"/>
              </a:solidFill>
              <a:latin typeface="Museo Sans 900" panose="02000000000000000000" pitchFamily="50" charset="0"/>
            </a:endParaRPr>
          </a:p>
          <a:p>
            <a:endParaRPr lang="fi-FI" sz="800" dirty="0">
              <a:latin typeface="Museo Sans 900" panose="02000000000000000000" pitchFamily="50" charset="0"/>
            </a:endParaRPr>
          </a:p>
          <a:p>
            <a:r>
              <a:rPr lang="fi-FI" sz="800" b="1" dirty="0">
                <a:solidFill>
                  <a:schemeClr val="tx1"/>
                </a:solidFill>
                <a:latin typeface="Museo Sans 900" panose="02000000000000000000" pitchFamily="50" charset="0"/>
              </a:rPr>
              <a:t>Huoli oppilaan / luokan poissaoloista:</a:t>
            </a:r>
          </a:p>
          <a:p>
            <a:endParaRPr lang="fi-FI" sz="800" dirty="0">
              <a:solidFill>
                <a:schemeClr val="tx1"/>
              </a:solidFill>
              <a:latin typeface="Museo Sans 900" panose="02000000000000000000" pitchFamily="50" charset="0"/>
            </a:endParaRPr>
          </a:p>
          <a:p>
            <a:r>
              <a:rPr lang="fi-FI" sz="800" dirty="0">
                <a:solidFill>
                  <a:schemeClr val="tx1"/>
                </a:solidFill>
                <a:latin typeface="Museo Sans 900" panose="02000000000000000000" pitchFamily="50" charset="0"/>
              </a:rPr>
              <a:t>30 tuntia / tarkastelujakso </a:t>
            </a:r>
          </a:p>
          <a:p>
            <a:endParaRPr lang="fi-FI" sz="800" dirty="0">
              <a:solidFill>
                <a:schemeClr val="tx1"/>
              </a:solidFill>
              <a:latin typeface="Museo Sans 900" panose="02000000000000000000" pitchFamily="50" charset="0"/>
            </a:endParaRPr>
          </a:p>
          <a:p>
            <a:r>
              <a:rPr lang="fi-FI" sz="800" dirty="0">
                <a:solidFill>
                  <a:schemeClr val="tx1"/>
                </a:solidFill>
                <a:latin typeface="Museo Sans 900" panose="02000000000000000000" pitchFamily="50" charset="0"/>
              </a:rPr>
              <a:t>Toimittava heti:</a:t>
            </a:r>
          </a:p>
          <a:p>
            <a:r>
              <a:rPr lang="fi-FI" sz="800" dirty="0">
                <a:solidFill>
                  <a:schemeClr val="tx1"/>
                </a:solidFill>
                <a:latin typeface="Museo Sans 900" panose="02000000000000000000" pitchFamily="50" charset="0"/>
              </a:rPr>
              <a:t>- Oppilas on haluton lähtemään                    kouluun </a:t>
            </a:r>
          </a:p>
          <a:p>
            <a:r>
              <a:rPr lang="fi-FI" sz="800" dirty="0">
                <a:solidFill>
                  <a:schemeClr val="tx1"/>
                </a:solidFill>
                <a:latin typeface="Museo Sans 900" panose="02000000000000000000" pitchFamily="50" charset="0"/>
              </a:rPr>
              <a:t>- Selvittämätön poissaolo</a:t>
            </a:r>
          </a:p>
          <a:p>
            <a:r>
              <a:rPr lang="fi-FI" sz="800" dirty="0">
                <a:solidFill>
                  <a:schemeClr val="tx1"/>
                </a:solidFill>
                <a:latin typeface="Museo Sans 900" panose="02000000000000000000" pitchFamily="50" charset="0"/>
              </a:rPr>
              <a:t>- Toistuvat ja pitkäkestoiset sairauspoissaolot</a:t>
            </a:r>
          </a:p>
          <a:p>
            <a:r>
              <a:rPr lang="fi-FI" sz="800" dirty="0">
                <a:solidFill>
                  <a:schemeClr val="tx1"/>
                </a:solidFill>
                <a:latin typeface="Museo Sans 900" panose="02000000000000000000" pitchFamily="50" charset="0"/>
              </a:rPr>
              <a:t>- Toistuvat epäselvät poissaolot</a:t>
            </a:r>
          </a:p>
          <a:p>
            <a:r>
              <a:rPr lang="fi-FI" sz="800" dirty="0">
                <a:solidFill>
                  <a:schemeClr val="tx1"/>
                </a:solidFill>
                <a:latin typeface="Museo Sans 900" panose="02000000000000000000" pitchFamily="50" charset="0"/>
              </a:rPr>
              <a:t>- Toistuvat poissaolot samasta oppiaineesta,  viikonpäivältä tai ajalta</a:t>
            </a:r>
          </a:p>
          <a:p>
            <a:r>
              <a:rPr lang="fi-FI" sz="800" dirty="0">
                <a:solidFill>
                  <a:schemeClr val="tx1"/>
                </a:solidFill>
                <a:latin typeface="Museo Sans 900" panose="02000000000000000000" pitchFamily="50" charset="0"/>
              </a:rPr>
              <a:t>- Toistuvat myöhästymiset</a:t>
            </a:r>
          </a:p>
          <a:p>
            <a:r>
              <a:rPr lang="fi-FI" sz="800" dirty="0">
                <a:solidFill>
                  <a:schemeClr val="tx1"/>
                </a:solidFill>
                <a:latin typeface="Museo Sans 900" panose="02000000000000000000" pitchFamily="50" charset="0"/>
              </a:rPr>
              <a:t>- Tunnilta kesken poistuminen</a:t>
            </a:r>
          </a:p>
          <a:p>
            <a:r>
              <a:rPr lang="fi-FI" sz="800" dirty="0">
                <a:solidFill>
                  <a:schemeClr val="tx1"/>
                </a:solidFill>
                <a:latin typeface="Museo Sans 900" panose="02000000000000000000" pitchFamily="50" charset="0"/>
              </a:rPr>
              <a:t>- Koulusta kesken päivän poistuminen</a:t>
            </a:r>
          </a:p>
          <a:p>
            <a:r>
              <a:rPr lang="fi-FI" sz="800" dirty="0">
                <a:solidFill>
                  <a:schemeClr val="tx1"/>
                </a:solidFill>
                <a:latin typeface="Museo Sans 900" panose="02000000000000000000" pitchFamily="50" charset="0"/>
              </a:rPr>
              <a:t>- Oppilas koulussa, mutta ei tunneilla</a:t>
            </a:r>
          </a:p>
          <a:p>
            <a:r>
              <a:rPr lang="fi-FI" sz="800" dirty="0">
                <a:solidFill>
                  <a:schemeClr val="tx1"/>
                </a:solidFill>
                <a:latin typeface="Museo Sans 900" panose="02000000000000000000" pitchFamily="50" charset="0"/>
              </a:rPr>
              <a:t>- Yllättävä muutos poissaolojen määrässä</a:t>
            </a:r>
          </a:p>
          <a:p>
            <a:r>
              <a:rPr lang="fi-FI" sz="800" dirty="0">
                <a:solidFill>
                  <a:schemeClr val="tx1"/>
                </a:solidFill>
                <a:latin typeface="Museo Sans 900" panose="02000000000000000000" pitchFamily="50" charset="0"/>
              </a:rPr>
              <a:t>- Luvaton poissaolo</a:t>
            </a:r>
          </a:p>
          <a:p>
            <a:r>
              <a:rPr lang="fi-FI" sz="800" dirty="0">
                <a:solidFill>
                  <a:schemeClr val="tx1"/>
                </a:solidFill>
                <a:latin typeface="Museo Sans 900" panose="02000000000000000000" pitchFamily="50" charset="0"/>
              </a:rPr>
              <a:t>- Ei tule kouluun</a:t>
            </a:r>
          </a:p>
          <a:p>
            <a:endParaRPr lang="fi-FI" sz="800" dirty="0">
              <a:solidFill>
                <a:schemeClr val="tx1"/>
              </a:solidFill>
              <a:latin typeface="Museo Sans 900" panose="02000000000000000000" pitchFamily="50" charset="0"/>
            </a:endParaRPr>
          </a:p>
          <a:p>
            <a:r>
              <a:rPr lang="fi-FI" sz="800" b="1" dirty="0">
                <a:latin typeface="Museo Sans 900" panose="02000000000000000000" pitchFamily="50" charset="0"/>
              </a:rPr>
              <a:t>Luokkaseuranta</a:t>
            </a:r>
          </a:p>
          <a:p>
            <a:r>
              <a:rPr lang="fi-FI" sz="800" dirty="0">
                <a:solidFill>
                  <a:schemeClr val="tx1"/>
                </a:solidFill>
                <a:latin typeface="Museo Sans 900" panose="02000000000000000000" pitchFamily="50" charset="0"/>
              </a:rPr>
              <a:t>- </a:t>
            </a:r>
            <a:r>
              <a:rPr lang="fi-FI" sz="800" dirty="0">
                <a:latin typeface="Museo Sans 900" panose="02000000000000000000" pitchFamily="50" charset="0"/>
              </a:rPr>
              <a:t> Luokan oppilaista 30% ylittää poissaolorajan jaksossa</a:t>
            </a:r>
            <a:endParaRPr lang="fi-FI" sz="800" dirty="0">
              <a:solidFill>
                <a:schemeClr val="tx1"/>
              </a:solidFill>
              <a:latin typeface="Museo Sans 900" panose="02000000000000000000" pitchFamily="50" charset="0"/>
            </a:endParaRP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32219FB0-C287-478C-A11F-2C6191A8E352}"/>
              </a:ext>
            </a:extLst>
          </p:cNvPr>
          <p:cNvSpPr txBox="1"/>
          <p:nvPr/>
        </p:nvSpPr>
        <p:spPr>
          <a:xfrm>
            <a:off x="722998" y="591880"/>
            <a:ext cx="42628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>
                <a:latin typeface="Museo Sans 100" panose="02000000000000000000" pitchFamily="50" charset="0"/>
              </a:rPr>
              <a:t>Luokanopettajan/luokanohjaajan ja huoltajien vastuulla on </a:t>
            </a:r>
            <a:r>
              <a:rPr lang="fi-FI" sz="900" b="1" dirty="0">
                <a:latin typeface="Museo Sans 100" panose="02000000000000000000" pitchFamily="50" charset="0"/>
              </a:rPr>
              <a:t>seurata oppilaan</a:t>
            </a:r>
          </a:p>
          <a:p>
            <a:r>
              <a:rPr lang="fi-FI" sz="900" b="1" dirty="0">
                <a:latin typeface="Museo Sans 100" panose="02000000000000000000" pitchFamily="50" charset="0"/>
              </a:rPr>
              <a:t>poissaoloja </a:t>
            </a:r>
            <a:r>
              <a:rPr lang="fi-FI" sz="900" b="1" u="sng" dirty="0">
                <a:latin typeface="Museo Sans 100" panose="02000000000000000000" pitchFamily="50" charset="0"/>
              </a:rPr>
              <a:t>säännöllisesti</a:t>
            </a:r>
            <a:r>
              <a:rPr lang="fi-FI" sz="900" dirty="0">
                <a:latin typeface="Museo Sans 100" panose="02000000000000000000" pitchFamily="50" charset="0"/>
              </a:rPr>
              <a:t>. Aineopettajan tehtävä on pitää luo/</a:t>
            </a:r>
            <a:r>
              <a:rPr lang="fi-FI" sz="900" dirty="0" err="1">
                <a:latin typeface="Museo Sans 100" panose="02000000000000000000" pitchFamily="50" charset="0"/>
              </a:rPr>
              <a:t>lo</a:t>
            </a:r>
            <a:r>
              <a:rPr lang="fi-FI" sz="900" dirty="0">
                <a:latin typeface="Museo Sans 100" panose="02000000000000000000" pitchFamily="50" charset="0"/>
              </a:rPr>
              <a:t> </a:t>
            </a:r>
            <a:r>
              <a:rPr lang="fi-FI" sz="900" dirty="0" err="1">
                <a:latin typeface="Museo Sans 100" panose="02000000000000000000" pitchFamily="50" charset="0"/>
              </a:rPr>
              <a:t>ajantasalla</a:t>
            </a:r>
            <a:r>
              <a:rPr lang="fi-FI" sz="900" dirty="0">
                <a:latin typeface="Museo Sans 100" panose="02000000000000000000" pitchFamily="50" charset="0"/>
              </a:rPr>
              <a:t>. </a:t>
            </a:r>
          </a:p>
          <a:p>
            <a:r>
              <a:rPr lang="fi-FI" sz="900" dirty="0">
                <a:latin typeface="Museo Sans 100" panose="02000000000000000000" pitchFamily="50" charset="0"/>
              </a:rPr>
              <a:t>Kaikenlaiset poissaolot voivat olla riski koulunkäyntiin sitoutumiselle ja kouluyhteisöön kiinnittymiselle. Oppilaan kouluarkeen paluun sujumisen huomioiminen on tärkeää. Säännöllinen läsnäolon seuranta mahdollistaa </a:t>
            </a:r>
            <a:r>
              <a:rPr lang="fi-FI" sz="900" b="1" dirty="0">
                <a:latin typeface="Museo Sans 100" panose="02000000000000000000" pitchFamily="50" charset="0"/>
              </a:rPr>
              <a:t>varhaisen tuen tarjoamisen</a:t>
            </a:r>
            <a:r>
              <a:rPr lang="fi-FI" sz="900" dirty="0">
                <a:latin typeface="Museo Sans 100" panose="02000000000000000000" pitchFamily="50" charset="0"/>
              </a:rPr>
              <a:t>.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FAAB6A1C-940E-4297-AFA3-45E1A22513AB}"/>
              </a:ext>
            </a:extLst>
          </p:cNvPr>
          <p:cNvSpPr txBox="1"/>
          <p:nvPr/>
        </p:nvSpPr>
        <p:spPr>
          <a:xfrm>
            <a:off x="3546766" y="1408754"/>
            <a:ext cx="14864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>
                <a:solidFill>
                  <a:schemeClr val="tx1"/>
                </a:solidFill>
                <a:latin typeface="Museo Sans 100" panose="02000000000000000000" pitchFamily="50" charset="0"/>
              </a:rPr>
              <a:t>Yhteistyö ja/tai</a:t>
            </a:r>
          </a:p>
          <a:p>
            <a:r>
              <a:rPr lang="fi-FI" sz="1000" b="1" dirty="0">
                <a:solidFill>
                  <a:schemeClr val="tx1"/>
                </a:solidFill>
                <a:latin typeface="Museo Sans 100" panose="02000000000000000000" pitchFamily="50" charset="0"/>
              </a:rPr>
              <a:t>Huolen </a:t>
            </a:r>
            <a:r>
              <a:rPr lang="fi-FI" sz="1000" b="1" dirty="0" err="1">
                <a:solidFill>
                  <a:schemeClr val="tx1"/>
                </a:solidFill>
                <a:latin typeface="Museo Sans 100" panose="02000000000000000000" pitchFamily="50" charset="0"/>
              </a:rPr>
              <a:t>puheeksiotto</a:t>
            </a:r>
            <a:endParaRPr lang="fi-FI" sz="1000" b="1" dirty="0">
              <a:solidFill>
                <a:schemeClr val="tx1"/>
              </a:solidFill>
              <a:latin typeface="Museo Sans 100" panose="02000000000000000000" pitchFamily="50" charset="0"/>
            </a:endParaRPr>
          </a:p>
          <a:p>
            <a:endParaRPr lang="fi-FI" sz="1000" dirty="0">
              <a:solidFill>
                <a:schemeClr val="tx1"/>
              </a:solidFill>
              <a:latin typeface="Museo Sans 100" panose="02000000000000000000" pitchFamily="50" charset="0"/>
            </a:endParaRPr>
          </a:p>
          <a:p>
            <a:r>
              <a:rPr lang="fi-FI" sz="900" dirty="0">
                <a:solidFill>
                  <a:schemeClr val="tx1"/>
                </a:solidFill>
                <a:latin typeface="Museo Sans 100" panose="02000000000000000000" pitchFamily="50" charset="0"/>
              </a:rPr>
              <a:t>Luokanopettaja/</a:t>
            </a:r>
          </a:p>
          <a:p>
            <a:r>
              <a:rPr lang="fi-FI" sz="900" dirty="0">
                <a:solidFill>
                  <a:schemeClr val="tx1"/>
                </a:solidFill>
                <a:latin typeface="Museo Sans 100" panose="02000000000000000000" pitchFamily="50" charset="0"/>
              </a:rPr>
              <a:t>Luokanohjaaja  ensisijaisesti vastuussa</a:t>
            </a:r>
          </a:p>
          <a:p>
            <a:endParaRPr lang="fi-FI" sz="900" dirty="0">
              <a:solidFill>
                <a:schemeClr val="tx1"/>
              </a:solidFill>
              <a:latin typeface="Museo Sans 100" panose="02000000000000000000" pitchFamily="50" charset="0"/>
            </a:endParaRPr>
          </a:p>
          <a:p>
            <a:r>
              <a:rPr lang="fi-FI" sz="900" dirty="0">
                <a:latin typeface="Museo Sans 100" panose="02000000000000000000" pitchFamily="50" charset="0"/>
              </a:rPr>
              <a:t>K</a:t>
            </a:r>
            <a:r>
              <a:rPr lang="fi-FI" sz="900" dirty="0">
                <a:solidFill>
                  <a:schemeClr val="tx1"/>
                </a:solidFill>
                <a:latin typeface="Museo Sans 100" panose="02000000000000000000" pitchFamily="50" charset="0"/>
              </a:rPr>
              <a:t>eskustelu oppilaan / oppilaiden kanssa (tieto kotiin)</a:t>
            </a:r>
          </a:p>
          <a:p>
            <a:r>
              <a:rPr lang="fi-FI" sz="900" dirty="0">
                <a:solidFill>
                  <a:schemeClr val="tx1"/>
                </a:solidFill>
                <a:latin typeface="Museo Sans 100" panose="02000000000000000000" pitchFamily="50" charset="0"/>
              </a:rPr>
              <a:t>ja / tai</a:t>
            </a:r>
          </a:p>
          <a:p>
            <a:endParaRPr lang="fi-FI" sz="900" dirty="0">
              <a:solidFill>
                <a:schemeClr val="tx1"/>
              </a:solidFill>
              <a:latin typeface="Museo Sans 100" panose="02000000000000000000" pitchFamily="50" charset="0"/>
            </a:endParaRPr>
          </a:p>
          <a:p>
            <a:r>
              <a:rPr lang="fi-FI" sz="900" dirty="0">
                <a:latin typeface="Museo Sans 100" panose="02000000000000000000" pitchFamily="50" charset="0"/>
              </a:rPr>
              <a:t>K</a:t>
            </a:r>
            <a:r>
              <a:rPr lang="fi-FI" sz="900" dirty="0">
                <a:solidFill>
                  <a:schemeClr val="tx1"/>
                </a:solidFill>
                <a:latin typeface="Museo Sans 100" panose="02000000000000000000" pitchFamily="50" charset="0"/>
              </a:rPr>
              <a:t>eskustelu huoltajan / huoltajien kanssa</a:t>
            </a:r>
          </a:p>
          <a:p>
            <a:r>
              <a:rPr lang="fi-FI" sz="900" dirty="0">
                <a:latin typeface="Museo Sans 100" panose="02000000000000000000" pitchFamily="50" charset="0"/>
              </a:rPr>
              <a:t>j</a:t>
            </a:r>
            <a:r>
              <a:rPr lang="fi-FI" sz="900" dirty="0">
                <a:solidFill>
                  <a:schemeClr val="tx1"/>
                </a:solidFill>
                <a:latin typeface="Museo Sans 100" panose="02000000000000000000" pitchFamily="50" charset="0"/>
              </a:rPr>
              <a:t>a /tai </a:t>
            </a:r>
          </a:p>
          <a:p>
            <a:endParaRPr lang="fi-FI" sz="900" dirty="0">
              <a:solidFill>
                <a:schemeClr val="tx1"/>
              </a:solidFill>
              <a:latin typeface="Museo Sans 100" panose="02000000000000000000" pitchFamily="50" charset="0"/>
            </a:endParaRPr>
          </a:p>
          <a:p>
            <a:r>
              <a:rPr lang="fi-FI" sz="900" dirty="0">
                <a:solidFill>
                  <a:schemeClr val="tx1"/>
                </a:solidFill>
                <a:latin typeface="Museo Sans 100" panose="02000000000000000000" pitchFamily="50" charset="0"/>
              </a:rPr>
              <a:t>Keskustelu yhdessä oppilaan/oppilaiden ja huoltajan/huoltajien kanssa.</a:t>
            </a:r>
          </a:p>
          <a:p>
            <a:endParaRPr lang="fi-FI" sz="900" dirty="0">
              <a:solidFill>
                <a:schemeClr val="tx1"/>
              </a:solidFill>
              <a:latin typeface="Museo Sans 100" panose="02000000000000000000" pitchFamily="50" charset="0"/>
            </a:endParaRPr>
          </a:p>
          <a:p>
            <a:r>
              <a:rPr lang="fi-FI" sz="900" dirty="0">
                <a:solidFill>
                  <a:schemeClr val="tx1"/>
                </a:solidFill>
                <a:latin typeface="Museo Sans 100" panose="02000000000000000000" pitchFamily="50" charset="0"/>
              </a:rPr>
              <a:t>Konsultaatio ennen tai jälkeen huolen </a:t>
            </a:r>
            <a:r>
              <a:rPr lang="fi-FI" sz="900" dirty="0" err="1">
                <a:solidFill>
                  <a:schemeClr val="tx1"/>
                </a:solidFill>
                <a:latin typeface="Museo Sans 100" panose="02000000000000000000" pitchFamily="50" charset="0"/>
              </a:rPr>
              <a:t>puheeksiottoa</a:t>
            </a:r>
            <a:endParaRPr lang="fi-FI" sz="900" dirty="0">
              <a:solidFill>
                <a:schemeClr val="tx1"/>
              </a:solidFill>
              <a:latin typeface="Museo Sans 100" panose="02000000000000000000" pitchFamily="50" charset="0"/>
            </a:endParaRPr>
          </a:p>
          <a:p>
            <a:r>
              <a:rPr lang="fi-FI" sz="900" dirty="0">
                <a:solidFill>
                  <a:schemeClr val="tx1"/>
                </a:solidFill>
                <a:latin typeface="Museo Sans 100" panose="02000000000000000000" pitchFamily="50" charset="0"/>
              </a:rPr>
              <a:t>(esim. erityisopettaja, oppilashuollon palvelut)</a:t>
            </a:r>
          </a:p>
          <a:p>
            <a:endParaRPr lang="fi-FI" sz="900" dirty="0">
              <a:latin typeface="Museo Sans 100" panose="02000000000000000000" pitchFamily="50" charset="0"/>
            </a:endParaRPr>
          </a:p>
          <a:p>
            <a:r>
              <a:rPr lang="fi-FI" sz="900" dirty="0">
                <a:latin typeface="Museo Sans 100" panose="02000000000000000000" pitchFamily="50" charset="0"/>
              </a:rPr>
              <a:t>Toimenpiteiden kirjaaminen </a:t>
            </a:r>
            <a:r>
              <a:rPr lang="fi-FI" sz="900" dirty="0" err="1">
                <a:latin typeface="Museo Sans 100" panose="02000000000000000000" pitchFamily="50" charset="0"/>
              </a:rPr>
              <a:t>wilmaan</a:t>
            </a:r>
            <a:endParaRPr lang="fi-FI" sz="900" dirty="0">
              <a:solidFill>
                <a:schemeClr val="tx1"/>
              </a:solidFill>
              <a:latin typeface="Museo Sans 100" panose="02000000000000000000" pitchFamily="50" charset="0"/>
            </a:endParaRPr>
          </a:p>
          <a:p>
            <a:pPr algn="ctr"/>
            <a:endParaRPr lang="fi-FI" sz="800" dirty="0">
              <a:latin typeface="Museo Sans 100" panose="02000000000000000000" pitchFamily="50" charset="0"/>
            </a:endParaRPr>
          </a:p>
          <a:p>
            <a:endParaRPr lang="fi-FI" sz="800" dirty="0">
              <a:latin typeface="Museo Sans 100" panose="02000000000000000000" pitchFamily="50" charset="0"/>
            </a:endParaRP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5A914084-D9D6-4EB2-82A8-69E5E0A2E7A6}"/>
              </a:ext>
            </a:extLst>
          </p:cNvPr>
          <p:cNvSpPr txBox="1"/>
          <p:nvPr/>
        </p:nvSpPr>
        <p:spPr>
          <a:xfrm>
            <a:off x="6703694" y="1065732"/>
            <a:ext cx="12394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>
                <a:latin typeface="Museo Sans 100" panose="02000000000000000000" pitchFamily="50" charset="0"/>
              </a:rPr>
              <a:t>Eteneminen ja työnjako</a:t>
            </a: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r>
              <a:rPr lang="fi-FI" sz="1000" dirty="0">
                <a:latin typeface="Museo Sans 100" panose="02000000000000000000" pitchFamily="50" charset="0"/>
              </a:rPr>
              <a:t>Kiireellisyys?</a:t>
            </a: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r>
              <a:rPr lang="fi-FI" sz="1000" dirty="0">
                <a:latin typeface="Museo Sans 100" panose="02000000000000000000" pitchFamily="50" charset="0"/>
              </a:rPr>
              <a:t>Ketä tarvitaan mukaan?</a:t>
            </a: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r>
              <a:rPr lang="fi-FI" sz="1000" dirty="0">
                <a:latin typeface="Museo Sans 100" panose="02000000000000000000" pitchFamily="50" charset="0"/>
              </a:rPr>
              <a:t>Mitä minä teen?</a:t>
            </a: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r>
              <a:rPr lang="fi-FI" sz="1000" dirty="0">
                <a:latin typeface="Museo Sans 100" panose="02000000000000000000" pitchFamily="50" charset="0"/>
              </a:rPr>
              <a:t>Mitä joku muu tekee?</a:t>
            </a: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r>
              <a:rPr lang="fi-FI" sz="1000" dirty="0">
                <a:latin typeface="Museo Sans 100" panose="02000000000000000000" pitchFamily="50" charset="0"/>
              </a:rPr>
              <a:t>Konsultaation tarve?</a:t>
            </a: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r>
              <a:rPr lang="fi-FI" sz="1000" dirty="0">
                <a:latin typeface="Museo Sans 100" panose="02000000000000000000" pitchFamily="50" charset="0"/>
              </a:rPr>
              <a:t>Mihin mennessä?</a:t>
            </a: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r>
              <a:rPr lang="fi-FI" sz="1000" dirty="0">
                <a:latin typeface="Museo Sans 100" panose="02000000000000000000" pitchFamily="50" charset="0"/>
              </a:rPr>
              <a:t>Tarvittaessa ensimmäisen opiskeluhuollon  yksilökohtaisen monialaisen asiantuntijaryhmän kutsuu koolle luo/</a:t>
            </a:r>
            <a:r>
              <a:rPr lang="fi-FI" sz="1000" dirty="0" err="1">
                <a:latin typeface="Museo Sans 100" panose="02000000000000000000" pitchFamily="50" charset="0"/>
              </a:rPr>
              <a:t>lo</a:t>
            </a:r>
            <a:endParaRPr lang="fi-FI" sz="1000" dirty="0">
              <a:latin typeface="Museo Sans 100" panose="02000000000000000000" pitchFamily="50" charset="0"/>
            </a:endParaRP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r>
              <a:rPr lang="fi-FI" sz="1000" dirty="0" err="1">
                <a:latin typeface="Museo Sans 100" panose="02000000000000000000" pitchFamily="50" charset="0"/>
              </a:rPr>
              <a:t>ShL</a:t>
            </a:r>
            <a:r>
              <a:rPr lang="fi-FI" sz="1000" dirty="0">
                <a:latin typeface="Museo Sans 100" panose="02000000000000000000" pitchFamily="50" charset="0"/>
              </a:rPr>
              <a:t> 35§</a:t>
            </a:r>
          </a:p>
          <a:p>
            <a:r>
              <a:rPr lang="fi-FI" sz="1000" dirty="0" err="1">
                <a:latin typeface="Museo Sans 100" panose="02000000000000000000" pitchFamily="50" charset="0"/>
              </a:rPr>
              <a:t>LsL</a:t>
            </a:r>
            <a:r>
              <a:rPr lang="fi-FI" sz="1000" dirty="0">
                <a:latin typeface="Museo Sans 100" panose="02000000000000000000" pitchFamily="50" charset="0"/>
              </a:rPr>
              <a:t> 25§</a:t>
            </a: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endParaRPr lang="fi-FI" sz="1000" dirty="0">
              <a:latin typeface="Museo Sans 100" panose="02000000000000000000" pitchFamily="50" charset="0"/>
            </a:endParaRP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D3E0E20B-B540-4DE1-B5E8-1B26AE63AC96}"/>
              </a:ext>
            </a:extLst>
          </p:cNvPr>
          <p:cNvSpPr txBox="1"/>
          <p:nvPr/>
        </p:nvSpPr>
        <p:spPr>
          <a:xfrm>
            <a:off x="8166245" y="984295"/>
            <a:ext cx="128276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1000" dirty="0">
              <a:latin typeface="Museo Sans 100" panose="02000000000000000000" pitchFamily="50" charset="0"/>
            </a:endParaRPr>
          </a:p>
          <a:p>
            <a:r>
              <a:rPr lang="fi-FI" sz="1000" b="1" dirty="0">
                <a:latin typeface="Museo Sans 100" panose="02000000000000000000" pitchFamily="50" charset="0"/>
              </a:rPr>
              <a:t>Tavoitteet ja </a:t>
            </a:r>
          </a:p>
          <a:p>
            <a:r>
              <a:rPr lang="fi-FI" sz="1000" b="1" dirty="0">
                <a:latin typeface="Museo Sans 100" panose="02000000000000000000" pitchFamily="50" charset="0"/>
              </a:rPr>
              <a:t>Suunnitelma</a:t>
            </a: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r>
              <a:rPr lang="fi-FI" sz="1000" dirty="0">
                <a:latin typeface="Museo Sans 100" panose="02000000000000000000" pitchFamily="50" charset="0"/>
              </a:rPr>
              <a:t>Koulun pedagogiset tukitoimet ja/tai</a:t>
            </a:r>
          </a:p>
          <a:p>
            <a:r>
              <a:rPr lang="fi-FI" sz="1000" dirty="0">
                <a:latin typeface="Museo Sans 100" panose="02000000000000000000" pitchFamily="50" charset="0"/>
              </a:rPr>
              <a:t>erityiset opetusjärjestelyt </a:t>
            </a: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r>
              <a:rPr lang="fi-FI" sz="1000" dirty="0">
                <a:latin typeface="Museo Sans 100" panose="02000000000000000000" pitchFamily="50" charset="0"/>
              </a:rPr>
              <a:t>Yksilökohtainen ja/tai yhteisöllinen                                                             opiskeluhuolto</a:t>
            </a: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r>
              <a:rPr lang="fi-FI" sz="1000" dirty="0">
                <a:latin typeface="Museo Sans 100" panose="02000000000000000000" pitchFamily="50" charset="0"/>
              </a:rPr>
              <a:t>Monitoimijuus</a:t>
            </a: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r>
              <a:rPr lang="fi-FI" sz="1000" dirty="0">
                <a:latin typeface="Museo Sans 100" panose="02000000000000000000" pitchFamily="50" charset="0"/>
              </a:rPr>
              <a:t>Työnohjaus</a:t>
            </a: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r>
              <a:rPr lang="fi-FI" sz="1000" dirty="0">
                <a:latin typeface="Museo Sans 100" panose="02000000000000000000" pitchFamily="50" charset="0"/>
              </a:rPr>
              <a:t>Konsultaatio</a:t>
            </a: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r>
              <a:rPr lang="fi-FI" sz="1000" dirty="0">
                <a:latin typeface="Museo Sans 100" panose="02000000000000000000" pitchFamily="50" charset="0"/>
              </a:rPr>
              <a:t>Koordinoinnin sopiminen, roolit ja vastuut</a:t>
            </a: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r>
              <a:rPr lang="fi-FI" sz="1000" dirty="0">
                <a:latin typeface="Museo Sans 100" panose="02000000000000000000" pitchFamily="50" charset="0"/>
              </a:rPr>
              <a:t>Kirjaaminen</a:t>
            </a: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r>
              <a:rPr lang="fi-FI" sz="1000" dirty="0" err="1">
                <a:latin typeface="Museo Sans 100" panose="02000000000000000000" pitchFamily="50" charset="0"/>
              </a:rPr>
              <a:t>ShL</a:t>
            </a:r>
            <a:r>
              <a:rPr lang="fi-FI" sz="1000" dirty="0">
                <a:latin typeface="Museo Sans 100" panose="02000000000000000000" pitchFamily="50" charset="0"/>
              </a:rPr>
              <a:t> 35</a:t>
            </a:r>
            <a:r>
              <a:rPr lang="fi-FI" sz="1000" dirty="0">
                <a:latin typeface="Museo Sans 100" panose="02000000000000000000" pitchFamily="50" charset="0"/>
                <a:cs typeface="Dubai Light" panose="020B0303030403030204" pitchFamily="34" charset="-78"/>
              </a:rPr>
              <a:t>§</a:t>
            </a:r>
          </a:p>
          <a:p>
            <a:r>
              <a:rPr lang="fi-FI" sz="1000" dirty="0" err="1">
                <a:latin typeface="Museo Sans 100" panose="02000000000000000000" pitchFamily="50" charset="0"/>
              </a:rPr>
              <a:t>LsL</a:t>
            </a:r>
            <a:r>
              <a:rPr lang="fi-FI" sz="1000" dirty="0">
                <a:latin typeface="Museo Sans 100" panose="02000000000000000000" pitchFamily="50" charset="0"/>
              </a:rPr>
              <a:t> 25</a:t>
            </a:r>
            <a:r>
              <a:rPr lang="fi-FI" sz="1000" dirty="0">
                <a:latin typeface="Dubai Light" panose="020B0303030403030204" pitchFamily="34" charset="-78"/>
                <a:cs typeface="Dubai Light" panose="020B0303030403030204" pitchFamily="34" charset="-78"/>
              </a:rPr>
              <a:t>§</a:t>
            </a:r>
          </a:p>
          <a:p>
            <a:endParaRPr lang="fi-FI" sz="10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endParaRPr lang="fi-FI" sz="1000" dirty="0">
              <a:latin typeface="Museo Sans 100" panose="02000000000000000000" pitchFamily="50" charset="0"/>
            </a:endParaRP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36C1B61-D930-4E83-B889-2C937C6DB2AA}"/>
              </a:ext>
            </a:extLst>
          </p:cNvPr>
          <p:cNvSpPr txBox="1"/>
          <p:nvPr/>
        </p:nvSpPr>
        <p:spPr>
          <a:xfrm>
            <a:off x="9703040" y="1108906"/>
            <a:ext cx="1312060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>
                <a:latin typeface="Museo Sans 100" panose="02000000000000000000" pitchFamily="50" charset="0"/>
              </a:rPr>
              <a:t>Seuranta</a:t>
            </a: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r>
              <a:rPr lang="fi-FI" sz="1000" dirty="0">
                <a:latin typeface="Museo Sans 100" panose="02000000000000000000" pitchFamily="50" charset="0"/>
              </a:rPr>
              <a:t>Arvio ja suunnitelma jatkotyöskentelystä</a:t>
            </a: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r>
              <a:rPr lang="fi-FI" sz="1000" dirty="0">
                <a:latin typeface="Museo Sans 100" panose="02000000000000000000" pitchFamily="50" charset="0"/>
              </a:rPr>
              <a:t>Monitoimijuus</a:t>
            </a: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r>
              <a:rPr lang="fi-FI" sz="1000" dirty="0">
                <a:latin typeface="Museo Sans 100" panose="02000000000000000000" pitchFamily="50" charset="0"/>
              </a:rPr>
              <a:t>Työnohjaus</a:t>
            </a: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r>
              <a:rPr lang="fi-FI" sz="1000" dirty="0">
                <a:latin typeface="Museo Sans 100" panose="02000000000000000000" pitchFamily="50" charset="0"/>
              </a:rPr>
              <a:t>Konsultaatio</a:t>
            </a: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r>
              <a:rPr lang="fi-FI" sz="1000" dirty="0">
                <a:latin typeface="Museo Sans 100" panose="02000000000000000000" pitchFamily="50" charset="0"/>
              </a:rPr>
              <a:t>Koordinoinnin sopiminen, roolit ja vastuut</a:t>
            </a: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r>
              <a:rPr lang="fi-FI" sz="1000" dirty="0">
                <a:latin typeface="Museo Sans 100" panose="02000000000000000000" pitchFamily="50" charset="0"/>
              </a:rPr>
              <a:t>Kirjaaminen</a:t>
            </a:r>
          </a:p>
          <a:p>
            <a:endParaRPr lang="fi-FI" sz="1000" dirty="0">
              <a:latin typeface="Museo Sans 100" panose="02000000000000000000" pitchFamily="50" charset="0"/>
            </a:endParaRPr>
          </a:p>
          <a:p>
            <a:r>
              <a:rPr lang="fi-FI" sz="1000" dirty="0" err="1">
                <a:latin typeface="Museo Sans 100" panose="02000000000000000000" pitchFamily="50" charset="0"/>
              </a:rPr>
              <a:t>ShL</a:t>
            </a:r>
            <a:r>
              <a:rPr lang="fi-FI" sz="1000" dirty="0">
                <a:latin typeface="Museo Sans 100" panose="02000000000000000000" pitchFamily="50" charset="0"/>
              </a:rPr>
              <a:t> 35</a:t>
            </a:r>
            <a:r>
              <a:rPr lang="fi-FI" sz="1000" dirty="0">
                <a:latin typeface="Dubai Light" panose="020B0303030403030204" pitchFamily="34" charset="-78"/>
                <a:cs typeface="Dubai Light" panose="020B0303030403030204" pitchFamily="34" charset="-78"/>
              </a:rPr>
              <a:t>§</a:t>
            </a:r>
          </a:p>
          <a:p>
            <a:r>
              <a:rPr lang="fi-FI" sz="1000" dirty="0" err="1">
                <a:latin typeface="Museo Sans 100" panose="02000000000000000000" pitchFamily="50" charset="0"/>
              </a:rPr>
              <a:t>LsL</a:t>
            </a:r>
            <a:r>
              <a:rPr lang="fi-FI" sz="1000" dirty="0">
                <a:latin typeface="Museo Sans 100" panose="02000000000000000000" pitchFamily="50" charset="0"/>
              </a:rPr>
              <a:t> 25</a:t>
            </a:r>
            <a:r>
              <a:rPr lang="fi-FI" sz="1000" dirty="0">
                <a:latin typeface="Dubai Light" panose="020B0303030403030204" pitchFamily="34" charset="-78"/>
                <a:cs typeface="Dubai Light" panose="020B0303030403030204" pitchFamily="34" charset="-78"/>
              </a:rPr>
              <a:t>§</a:t>
            </a:r>
          </a:p>
          <a:p>
            <a:endParaRPr lang="fi-FI" sz="1050" dirty="0">
              <a:latin typeface="Museo Sans 100" panose="02000000000000000000" pitchFamily="50" charset="0"/>
            </a:endParaRP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1FA25377-BFFD-4BA3-BFCE-F532603BAB13}"/>
              </a:ext>
            </a:extLst>
          </p:cNvPr>
          <p:cNvSpPr txBox="1"/>
          <p:nvPr/>
        </p:nvSpPr>
        <p:spPr>
          <a:xfrm>
            <a:off x="663048" y="5580843"/>
            <a:ext cx="43599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50" dirty="0">
                <a:latin typeface="Museo Sans 900" panose="02000000000000000000" pitchFamily="50" charset="0"/>
              </a:rPr>
              <a:t>JÄRJESTELMÄT: 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F37989D4-2353-46A5-8389-AB1CACE6EFA9}"/>
              </a:ext>
            </a:extLst>
          </p:cNvPr>
          <p:cNvSpPr txBox="1"/>
          <p:nvPr/>
        </p:nvSpPr>
        <p:spPr>
          <a:xfrm>
            <a:off x="663048" y="5785213"/>
            <a:ext cx="4611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0" i="0" dirty="0">
                <a:solidFill>
                  <a:srgbClr val="444444"/>
                </a:solidFill>
                <a:effectLst/>
                <a:latin typeface="IntervalSansProRegular"/>
              </a:rPr>
              <a:t>Opetuksen järjestäjän tulee </a:t>
            </a:r>
            <a:r>
              <a:rPr lang="fi-FI" sz="800" b="1" i="0" dirty="0">
                <a:solidFill>
                  <a:srgbClr val="444444"/>
                </a:solidFill>
                <a:effectLst/>
                <a:latin typeface="IntervalSansProRegular"/>
              </a:rPr>
              <a:t>ennaltaehkäistä </a:t>
            </a:r>
            <a:r>
              <a:rPr lang="fi-FI" sz="800" b="0" i="0" dirty="0">
                <a:solidFill>
                  <a:srgbClr val="444444"/>
                </a:solidFill>
                <a:effectLst/>
                <a:latin typeface="IntervalSansProRegular"/>
              </a:rPr>
              <a:t>perusopetukseen osallistuvan oppilaan poissaoloja sekä </a:t>
            </a:r>
            <a:r>
              <a:rPr lang="fi-FI" sz="800" b="1" i="0" dirty="0">
                <a:solidFill>
                  <a:srgbClr val="444444"/>
                </a:solidFill>
                <a:effectLst/>
                <a:latin typeface="IntervalSansProRegular"/>
              </a:rPr>
              <a:t>seurata ja puuttua niihin suunnitelmallisesti</a:t>
            </a:r>
            <a:r>
              <a:rPr lang="fi-FI" sz="800" b="0" i="0" dirty="0">
                <a:solidFill>
                  <a:srgbClr val="444444"/>
                </a:solidFill>
                <a:effectLst/>
                <a:latin typeface="IntervalSansProRegular"/>
              </a:rPr>
              <a:t>. Opetuksen järjestäjän tulee ilmoittaa luvattomista poissaoloista oppilaan huoltajalle tai muulle lailliselle edustajalle</a:t>
            </a:r>
            <a:r>
              <a:rPr lang="fi-FI" sz="800" dirty="0">
                <a:latin typeface="Museo Sans 100" panose="02000000000000000000" pitchFamily="50" charset="0"/>
              </a:rPr>
              <a:t> (</a:t>
            </a:r>
            <a:r>
              <a:rPr lang="fi-FI" sz="800" dirty="0" err="1">
                <a:latin typeface="Museo Sans 100" panose="02000000000000000000" pitchFamily="50" charset="0"/>
              </a:rPr>
              <a:t>PoL</a:t>
            </a:r>
            <a:r>
              <a:rPr lang="fi-FI" sz="800" dirty="0">
                <a:latin typeface="Museo Sans 100" panose="02000000000000000000" pitchFamily="50" charset="0"/>
              </a:rPr>
              <a:t> 26</a:t>
            </a:r>
            <a:r>
              <a:rPr lang="fi-FI" sz="800" dirty="0">
                <a:latin typeface="Dubai Light" panose="020B0303030403030204" pitchFamily="34" charset="-78"/>
                <a:cs typeface="Dubai Light" panose="020B0303030403030204" pitchFamily="34" charset="-78"/>
              </a:rPr>
              <a:t>§</a:t>
            </a:r>
            <a:r>
              <a:rPr lang="fi-FI" sz="800" dirty="0">
                <a:latin typeface="Museo Sans 100" panose="02000000000000000000" pitchFamily="50" charset="0"/>
              </a:rPr>
              <a:t>)</a:t>
            </a:r>
          </a:p>
          <a:p>
            <a:r>
              <a:rPr lang="fi-FI" sz="800" dirty="0">
                <a:latin typeface="Museo Sans 100" panose="02000000000000000000" pitchFamily="50" charset="0"/>
              </a:rPr>
              <a:t>Huoltajalla on lainmukainen velvollisuus varmistaa, että huollettavan oppivelvollisuus tulee suoritettua (</a:t>
            </a:r>
            <a:r>
              <a:rPr lang="fi-FI" sz="800" dirty="0" err="1">
                <a:latin typeface="Museo Sans 100" panose="02000000000000000000" pitchFamily="50" charset="0"/>
              </a:rPr>
              <a:t>OpvL</a:t>
            </a:r>
            <a:r>
              <a:rPr lang="fi-FI" sz="800" dirty="0">
                <a:latin typeface="Museo Sans 100" panose="02000000000000000000" pitchFamily="50" charset="0"/>
              </a:rPr>
              <a:t> 9</a:t>
            </a:r>
            <a:r>
              <a:rPr lang="fi-FI" sz="800" dirty="0">
                <a:latin typeface="Dubai Light" panose="020B0303030403030204" pitchFamily="34" charset="-78"/>
                <a:cs typeface="Dubai Light" panose="020B0303030403030204" pitchFamily="34" charset="-78"/>
              </a:rPr>
              <a:t>§</a:t>
            </a:r>
            <a:r>
              <a:rPr lang="fi-FI" sz="800" dirty="0">
                <a:latin typeface="Museo Sans 100" panose="02000000000000000000" pitchFamily="50" charset="0"/>
              </a:rPr>
              <a:t>)</a:t>
            </a:r>
          </a:p>
          <a:p>
            <a:r>
              <a:rPr lang="fi-FI" sz="800" dirty="0">
                <a:latin typeface="Museo Sans 100" panose="02000000000000000000" pitchFamily="50" charset="0"/>
              </a:rPr>
              <a:t>Koulun toimijoilla on velvollisuus ohjata opiskeluhuollon palveluihin (</a:t>
            </a:r>
            <a:r>
              <a:rPr lang="fi-FI" sz="800" dirty="0" err="1">
                <a:latin typeface="Museo Sans 100" panose="02000000000000000000" pitchFamily="50" charset="0"/>
              </a:rPr>
              <a:t>OphL</a:t>
            </a:r>
            <a:r>
              <a:rPr lang="fi-FI" sz="800" dirty="0">
                <a:latin typeface="Museo Sans 100" panose="02000000000000000000" pitchFamily="50" charset="0"/>
              </a:rPr>
              <a:t> 11</a:t>
            </a:r>
            <a:r>
              <a:rPr lang="fi-FI" sz="800" dirty="0">
                <a:latin typeface="Dubai Light" panose="020B0303030403030204" pitchFamily="34" charset="-78"/>
                <a:cs typeface="Dubai Light" panose="020B0303030403030204" pitchFamily="34" charset="-78"/>
              </a:rPr>
              <a:t>§</a:t>
            </a:r>
            <a:r>
              <a:rPr lang="fi-FI" sz="800" dirty="0">
                <a:latin typeface="Museo Sans 100" panose="02000000000000000000" pitchFamily="50" charset="0"/>
              </a:rPr>
              <a:t> ja 16</a:t>
            </a:r>
            <a:r>
              <a:rPr lang="fi-FI" sz="800" dirty="0">
                <a:latin typeface="Dubai Light" panose="020B0303030403030204" pitchFamily="34" charset="-78"/>
                <a:cs typeface="Dubai Light" panose="020B0303030403030204" pitchFamily="34" charset="-78"/>
              </a:rPr>
              <a:t>§</a:t>
            </a:r>
            <a:r>
              <a:rPr lang="fi-FI" sz="800" dirty="0">
                <a:latin typeface="Museo Sans 100" panose="02000000000000000000" pitchFamily="50" charset="0"/>
              </a:rPr>
              <a:t>)</a:t>
            </a:r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850B33F7-9381-46E1-BFA5-85FB95060E1B}"/>
              </a:ext>
            </a:extLst>
          </p:cNvPr>
          <p:cNvSpPr txBox="1"/>
          <p:nvPr/>
        </p:nvSpPr>
        <p:spPr>
          <a:xfrm>
            <a:off x="404783" y="25483"/>
            <a:ext cx="289634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200" b="1" dirty="0">
                <a:latin typeface="Museo Sans 900" panose="02000000000000000000" pitchFamily="50" charset="0"/>
                <a:cs typeface="Arial" panose="020B0604020202020204" pitchFamily="34" charset="0"/>
              </a:rPr>
              <a:t>Äänekosken perusopetuksen poissaolojen </a:t>
            </a:r>
          </a:p>
          <a:p>
            <a:r>
              <a:rPr lang="fi-FI" sz="1200" b="1" dirty="0">
                <a:latin typeface="Museo Sans 900" panose="02000000000000000000" pitchFamily="50" charset="0"/>
                <a:cs typeface="Arial" panose="020B0604020202020204" pitchFamily="34" charset="0"/>
              </a:rPr>
              <a:t>seurantaan liittyvä toiminta </a:t>
            </a:r>
          </a:p>
        </p:txBody>
      </p:sp>
      <p:sp>
        <p:nvSpPr>
          <p:cNvPr id="32" name="Nuoli: Oikea 31">
            <a:extLst>
              <a:ext uri="{FF2B5EF4-FFF2-40B4-BE49-F238E27FC236}">
                <a16:creationId xmlns:a16="http://schemas.microsoft.com/office/drawing/2014/main" id="{60400847-435E-4BAA-9103-4DAA4BB66609}"/>
              </a:ext>
            </a:extLst>
          </p:cNvPr>
          <p:cNvSpPr/>
          <p:nvPr/>
        </p:nvSpPr>
        <p:spPr>
          <a:xfrm>
            <a:off x="4964194" y="2611041"/>
            <a:ext cx="1653288" cy="963070"/>
          </a:xfrm>
          <a:prstGeom prst="rightArrow">
            <a:avLst/>
          </a:prstGeom>
          <a:solidFill>
            <a:srgbClr val="CCECFF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  <a:latin typeface="Museo Sans 900" panose="02000000000000000000" pitchFamily="50" charset="0"/>
              </a:rPr>
              <a:t>Jonkun toimijan </a:t>
            </a:r>
            <a:r>
              <a:rPr lang="fi-FI" sz="1200" b="1" dirty="0">
                <a:solidFill>
                  <a:schemeClr val="tx1"/>
                </a:solidFill>
                <a:latin typeface="Museo Sans 900" panose="02000000000000000000" pitchFamily="50" charset="0"/>
              </a:rPr>
              <a:t>tuen tarve</a:t>
            </a:r>
          </a:p>
        </p:txBody>
      </p:sp>
      <p:sp>
        <p:nvSpPr>
          <p:cNvPr id="33" name="Nuoli: Kaareva alas 32">
            <a:extLst>
              <a:ext uri="{FF2B5EF4-FFF2-40B4-BE49-F238E27FC236}">
                <a16:creationId xmlns:a16="http://schemas.microsoft.com/office/drawing/2014/main" id="{9647A849-C05D-40F1-87CF-02FD4B06F723}"/>
              </a:ext>
            </a:extLst>
          </p:cNvPr>
          <p:cNvSpPr/>
          <p:nvPr/>
        </p:nvSpPr>
        <p:spPr>
          <a:xfrm rot="202694" flipH="1">
            <a:off x="4171428" y="210078"/>
            <a:ext cx="6903778" cy="791919"/>
          </a:xfrm>
          <a:prstGeom prst="curvedDownArrow">
            <a:avLst>
              <a:gd name="adj1" fmla="val 35927"/>
              <a:gd name="adj2" fmla="val 105817"/>
              <a:gd name="adj3" fmla="val 41568"/>
            </a:avLst>
          </a:prstGeom>
          <a:solidFill>
            <a:srgbClr val="FF9999"/>
          </a:solidFill>
          <a:ln w="19050">
            <a:solidFill>
              <a:srgbClr val="FF7C8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67467571-C0C7-4788-AE7D-77227F5B26A9}"/>
              </a:ext>
            </a:extLst>
          </p:cNvPr>
          <p:cNvSpPr txBox="1"/>
          <p:nvPr/>
        </p:nvSpPr>
        <p:spPr>
          <a:xfrm>
            <a:off x="6559852" y="653136"/>
            <a:ext cx="5201841" cy="2781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i-FI" sz="900" b="1" dirty="0">
                <a:latin typeface="Museo Sans 700" panose="02000000000000000000" pitchFamily="50" charset="0"/>
              </a:rPr>
              <a:t>ENNALTAEHKÄISEVÄ KOULUYHTEISÖN HYVINVOINTITYÖ KAIKEN TAUSTALLA</a:t>
            </a:r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7D2027F4-1C57-4989-BDA5-A1043453451D}"/>
              </a:ext>
            </a:extLst>
          </p:cNvPr>
          <p:cNvSpPr/>
          <p:nvPr/>
        </p:nvSpPr>
        <p:spPr>
          <a:xfrm>
            <a:off x="7141892" y="0"/>
            <a:ext cx="1421438" cy="483540"/>
          </a:xfrm>
          <a:prstGeom prst="ellipse">
            <a:avLst/>
          </a:prstGeom>
          <a:solidFill>
            <a:schemeClr val="accent6">
              <a:lumMod val="40000"/>
              <a:lumOff val="60000"/>
              <a:alpha val="89804"/>
            </a:schemeClr>
          </a:solidFill>
          <a:ln w="19050">
            <a:solidFill>
              <a:srgbClr val="65B32D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800" dirty="0">
                <a:solidFill>
                  <a:schemeClr val="tx1"/>
                </a:solidFill>
              </a:rPr>
              <a:t>Koulu sujuu tukitoimien kanssa tai ilman</a:t>
            </a:r>
          </a:p>
        </p:txBody>
      </p:sp>
      <p:sp>
        <p:nvSpPr>
          <p:cNvPr id="36" name="Nuoli: Vasen-oikea 35">
            <a:extLst>
              <a:ext uri="{FF2B5EF4-FFF2-40B4-BE49-F238E27FC236}">
                <a16:creationId xmlns:a16="http://schemas.microsoft.com/office/drawing/2014/main" id="{388B0091-015C-466E-B97D-8852200312E0}"/>
              </a:ext>
            </a:extLst>
          </p:cNvPr>
          <p:cNvSpPr/>
          <p:nvPr/>
        </p:nvSpPr>
        <p:spPr>
          <a:xfrm>
            <a:off x="9263369" y="2659398"/>
            <a:ext cx="625307" cy="348497"/>
          </a:xfrm>
          <a:prstGeom prst="leftRightArrow">
            <a:avLst/>
          </a:prstGeom>
          <a:solidFill>
            <a:srgbClr val="FF9999"/>
          </a:solidFill>
          <a:ln w="19050">
            <a:solidFill>
              <a:srgbClr val="FF7C8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Nuoli: Oikea 36">
            <a:extLst>
              <a:ext uri="{FF2B5EF4-FFF2-40B4-BE49-F238E27FC236}">
                <a16:creationId xmlns:a16="http://schemas.microsoft.com/office/drawing/2014/main" id="{5A34E0E0-5004-41CA-9349-4F062606797B}"/>
              </a:ext>
            </a:extLst>
          </p:cNvPr>
          <p:cNvSpPr/>
          <p:nvPr/>
        </p:nvSpPr>
        <p:spPr>
          <a:xfrm>
            <a:off x="7730545" y="2659398"/>
            <a:ext cx="526045" cy="422643"/>
          </a:xfrm>
          <a:prstGeom prst="rightArrow">
            <a:avLst>
              <a:gd name="adj1" fmla="val 50000"/>
              <a:gd name="adj2" fmla="val 52241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" name="Nuoli: Oikea 37">
            <a:extLst>
              <a:ext uri="{FF2B5EF4-FFF2-40B4-BE49-F238E27FC236}">
                <a16:creationId xmlns:a16="http://schemas.microsoft.com/office/drawing/2014/main" id="{EEB3820A-E47F-40E7-A11B-07426221B518}"/>
              </a:ext>
            </a:extLst>
          </p:cNvPr>
          <p:cNvSpPr/>
          <p:nvPr/>
        </p:nvSpPr>
        <p:spPr>
          <a:xfrm>
            <a:off x="3047738" y="2659398"/>
            <a:ext cx="506788" cy="370641"/>
          </a:xfrm>
          <a:prstGeom prst="rightArrow">
            <a:avLst/>
          </a:prstGeom>
          <a:ln w="127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9" name="Tekstiruutu 38">
            <a:extLst>
              <a:ext uri="{FF2B5EF4-FFF2-40B4-BE49-F238E27FC236}">
                <a16:creationId xmlns:a16="http://schemas.microsoft.com/office/drawing/2014/main" id="{DB352F2D-6E3D-4A79-9182-31A391EA3740}"/>
              </a:ext>
            </a:extLst>
          </p:cNvPr>
          <p:cNvSpPr txBox="1"/>
          <p:nvPr/>
        </p:nvSpPr>
        <p:spPr>
          <a:xfrm>
            <a:off x="6617482" y="5585996"/>
            <a:ext cx="376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Museo Sans 900" panose="02000000000000000000" pitchFamily="50" charset="0"/>
              </a:rPr>
              <a:t>PRIMUS/WILMA, MEDIATRI, PRO CONSONA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5BCA396A-2437-42EF-8F5B-1B2A46B4CE54}"/>
              </a:ext>
            </a:extLst>
          </p:cNvPr>
          <p:cNvGrpSpPr/>
          <p:nvPr/>
        </p:nvGrpSpPr>
        <p:grpSpPr>
          <a:xfrm>
            <a:off x="5056202" y="657288"/>
            <a:ext cx="1100957" cy="1022444"/>
            <a:chOff x="5056202" y="657288"/>
            <a:chExt cx="1100957" cy="1022444"/>
          </a:xfrm>
        </p:grpSpPr>
        <p:sp>
          <p:nvSpPr>
            <p:cNvPr id="31" name="Nuoli: Kaareva alas 30">
              <a:extLst>
                <a:ext uri="{FF2B5EF4-FFF2-40B4-BE49-F238E27FC236}">
                  <a16:creationId xmlns:a16="http://schemas.microsoft.com/office/drawing/2014/main" id="{D5CD6987-D157-4F3F-8161-50D113B66FA7}"/>
                </a:ext>
              </a:extLst>
            </p:cNvPr>
            <p:cNvSpPr/>
            <p:nvPr/>
          </p:nvSpPr>
          <p:spPr>
            <a:xfrm rot="5400000" flipH="1">
              <a:off x="5090179" y="623311"/>
              <a:ext cx="1022444" cy="1090398"/>
            </a:xfrm>
            <a:prstGeom prst="curvedDownArrow">
              <a:avLst/>
            </a:prstGeom>
            <a:solidFill>
              <a:srgbClr val="B7F3FF"/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pPr algn="ctr"/>
              <a:endParaRPr lang="fi-FI" sz="1000" dirty="0">
                <a:solidFill>
                  <a:schemeClr val="tx1"/>
                </a:solidFill>
                <a:latin typeface="Museo Sans 700" panose="02000000000000000000" pitchFamily="50" charset="0"/>
              </a:endParaRPr>
            </a:p>
          </p:txBody>
        </p:sp>
        <p:sp>
          <p:nvSpPr>
            <p:cNvPr id="3" name="Tekstiruutu 2">
              <a:extLst>
                <a:ext uri="{FF2B5EF4-FFF2-40B4-BE49-F238E27FC236}">
                  <a16:creationId xmlns:a16="http://schemas.microsoft.com/office/drawing/2014/main" id="{719EFD5A-E1A8-43EF-BF92-8BD8DB0B5EC2}"/>
                </a:ext>
              </a:extLst>
            </p:cNvPr>
            <p:cNvSpPr txBox="1"/>
            <p:nvPr/>
          </p:nvSpPr>
          <p:spPr>
            <a:xfrm>
              <a:off x="5084140" y="796576"/>
              <a:ext cx="10730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200" dirty="0">
                  <a:solidFill>
                    <a:schemeClr val="tx1"/>
                  </a:solidFill>
                  <a:latin typeface="Museo Sans 700" panose="02000000000000000000" pitchFamily="50" charset="0"/>
                </a:rPr>
                <a:t>Ei tuen</a:t>
              </a:r>
            </a:p>
            <a:p>
              <a:pPr algn="ctr"/>
              <a:endParaRPr lang="fi-FI" sz="1200" dirty="0">
                <a:solidFill>
                  <a:schemeClr val="tx1"/>
                </a:solidFill>
                <a:latin typeface="Museo Sans 700" panose="02000000000000000000" pitchFamily="50" charset="0"/>
              </a:endParaRPr>
            </a:p>
            <a:p>
              <a:pPr algn="ctr"/>
              <a:endParaRPr lang="fi-FI" sz="1200" dirty="0">
                <a:latin typeface="Museo Sans 700" panose="02000000000000000000" pitchFamily="50" charset="0"/>
              </a:endParaRPr>
            </a:p>
            <a:p>
              <a:pPr algn="ctr"/>
              <a:r>
                <a:rPr lang="fi-FI" sz="1200" dirty="0">
                  <a:solidFill>
                    <a:schemeClr val="tx1"/>
                  </a:solidFill>
                  <a:latin typeface="Museo Sans 700" panose="02000000000000000000" pitchFamily="50" charset="0"/>
                </a:rPr>
                <a:t>tarvetta</a:t>
              </a:r>
              <a:endParaRPr lang="fi-FI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9922851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409</Words>
  <Application>Microsoft Office PowerPoint</Application>
  <PresentationFormat>Laajakuva</PresentationFormat>
  <Paragraphs>149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Dubai Light</vt:lpstr>
      <vt:lpstr>IntervalSansProRegular</vt:lpstr>
      <vt:lpstr>Museo Sans 100</vt:lpstr>
      <vt:lpstr>Museo Sans 700</vt:lpstr>
      <vt:lpstr>Museo Sans 900</vt:lpstr>
      <vt:lpstr>Office-teema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Emma Hiekkanen</dc:creator>
  <cp:lastModifiedBy>Ojalehto Mira</cp:lastModifiedBy>
  <cp:revision>41</cp:revision>
  <dcterms:created xsi:type="dcterms:W3CDTF">2021-10-07T12:02:00Z</dcterms:created>
  <dcterms:modified xsi:type="dcterms:W3CDTF">2024-01-02T07:40:45Z</dcterms:modified>
</cp:coreProperties>
</file>