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082" r:id="rId2"/>
    <p:sldId id="1156" r:id="rId3"/>
    <p:sldId id="1157" r:id="rId4"/>
    <p:sldId id="1020" r:id="rId5"/>
    <p:sldId id="996" r:id="rId6"/>
    <p:sldId id="1100" r:id="rId7"/>
    <p:sldId id="1095" r:id="rId8"/>
    <p:sldId id="1132" r:id="rId9"/>
    <p:sldId id="1076" r:id="rId10"/>
    <p:sldId id="741" r:id="rId11"/>
    <p:sldId id="1080" r:id="rId12"/>
    <p:sldId id="1158" r:id="rId13"/>
    <p:sldId id="1035" r:id="rId14"/>
    <p:sldId id="931" r:id="rId15"/>
    <p:sldId id="1141" r:id="rId16"/>
    <p:sldId id="1077" r:id="rId17"/>
    <p:sldId id="807" r:id="rId18"/>
    <p:sldId id="894" r:id="rId19"/>
    <p:sldId id="1128" r:id="rId20"/>
    <p:sldId id="1131" r:id="rId21"/>
    <p:sldId id="1059" r:id="rId22"/>
    <p:sldId id="1155" r:id="rId23"/>
    <p:sldId id="1104" r:id="rId24"/>
    <p:sldId id="572" r:id="rId25"/>
    <p:sldId id="1159" r:id="rId26"/>
    <p:sldId id="1160" r:id="rId27"/>
    <p:sldId id="965" r:id="rId28"/>
    <p:sldId id="1056" r:id="rId29"/>
    <p:sldId id="1064" r:id="rId30"/>
    <p:sldId id="1062" r:id="rId31"/>
    <p:sldId id="1063" r:id="rId32"/>
    <p:sldId id="1097" r:id="rId33"/>
    <p:sldId id="1138" r:id="rId34"/>
    <p:sldId id="1054" r:id="rId35"/>
    <p:sldId id="753" r:id="rId36"/>
    <p:sldId id="938" r:id="rId37"/>
    <p:sldId id="1161" r:id="rId38"/>
    <p:sldId id="1105" r:id="rId39"/>
    <p:sldId id="1075" r:id="rId40"/>
    <p:sldId id="1066" r:id="rId41"/>
    <p:sldId id="837" r:id="rId42"/>
    <p:sldId id="1145" r:id="rId43"/>
    <p:sldId id="1096" r:id="rId44"/>
    <p:sldId id="1133" r:id="rId45"/>
    <p:sldId id="769" r:id="rId46"/>
    <p:sldId id="975" r:id="rId47"/>
    <p:sldId id="630" r:id="rId48"/>
    <p:sldId id="1137" r:id="rId49"/>
    <p:sldId id="1162" r:id="rId5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FB127-E19F-4E05-BDA5-78377143E0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0769BD-413B-49D4-AC41-AA670D2C5670}">
      <dgm:prSet/>
      <dgm:spPr/>
      <dgm:t>
        <a:bodyPr/>
        <a:lstStyle/>
        <a:p>
          <a:r>
            <a:rPr lang="fi-FI"/>
            <a:t>reiluus ja kohteliaisuus, tervehtiminen, hyvät tavat</a:t>
          </a:r>
          <a:endParaRPr lang="en-US"/>
        </a:p>
      </dgm:t>
    </dgm:pt>
    <dgm:pt modelId="{3A0044A9-98BC-4B5F-A4D2-07984A6C5B37}" type="parTrans" cxnId="{AE405980-3D8F-4115-8A8A-BAD7A7B296B1}">
      <dgm:prSet/>
      <dgm:spPr/>
      <dgm:t>
        <a:bodyPr/>
        <a:lstStyle/>
        <a:p>
          <a:endParaRPr lang="en-US"/>
        </a:p>
      </dgm:t>
    </dgm:pt>
    <dgm:pt modelId="{1DD931BD-85F0-4D52-91EF-840E848BAF43}" type="sibTrans" cxnId="{AE405980-3D8F-4115-8A8A-BAD7A7B296B1}">
      <dgm:prSet/>
      <dgm:spPr/>
      <dgm:t>
        <a:bodyPr/>
        <a:lstStyle/>
        <a:p>
          <a:endParaRPr lang="en-US"/>
        </a:p>
      </dgm:t>
    </dgm:pt>
    <dgm:pt modelId="{D226DD8B-52E3-49A2-895B-FE84F91996E7}">
      <dgm:prSet/>
      <dgm:spPr/>
      <dgm:t>
        <a:bodyPr/>
        <a:lstStyle/>
        <a:p>
          <a:r>
            <a:rPr lang="fi-FI"/>
            <a:t>aktiivinen auttaminen, kiinnostuminen toisen työstä</a:t>
          </a:r>
          <a:endParaRPr lang="en-US"/>
        </a:p>
      </dgm:t>
    </dgm:pt>
    <dgm:pt modelId="{0B131FBD-1595-4B9D-BB37-125A95E195FA}" type="parTrans" cxnId="{88BBCD0B-C4BE-4751-8DC2-E689A3E6599B}">
      <dgm:prSet/>
      <dgm:spPr/>
      <dgm:t>
        <a:bodyPr/>
        <a:lstStyle/>
        <a:p>
          <a:endParaRPr lang="en-US"/>
        </a:p>
      </dgm:t>
    </dgm:pt>
    <dgm:pt modelId="{890F9EFD-FD24-45F2-9887-72A03A25D126}" type="sibTrans" cxnId="{88BBCD0B-C4BE-4751-8DC2-E689A3E6599B}">
      <dgm:prSet/>
      <dgm:spPr/>
      <dgm:t>
        <a:bodyPr/>
        <a:lstStyle/>
        <a:p>
          <a:endParaRPr lang="en-US"/>
        </a:p>
      </dgm:t>
    </dgm:pt>
    <dgm:pt modelId="{DCE96428-4276-41B7-9100-29B93AF09971}">
      <dgm:prSet/>
      <dgm:spPr/>
      <dgm:t>
        <a:bodyPr/>
        <a:lstStyle/>
        <a:p>
          <a:r>
            <a:rPr lang="fi-FI"/>
            <a:t>työpaikan viihtyvyydestä ja resurssien järkevästä käytöstä huolehtiminen</a:t>
          </a:r>
          <a:endParaRPr lang="en-US"/>
        </a:p>
      </dgm:t>
    </dgm:pt>
    <dgm:pt modelId="{F89CCC4F-F8B5-45E1-8037-266A1E13684C}" type="parTrans" cxnId="{CEFCC170-FED3-4F4F-8E9F-16D3E248FF41}">
      <dgm:prSet/>
      <dgm:spPr/>
      <dgm:t>
        <a:bodyPr/>
        <a:lstStyle/>
        <a:p>
          <a:endParaRPr lang="en-US"/>
        </a:p>
      </dgm:t>
    </dgm:pt>
    <dgm:pt modelId="{3B863CE1-43F2-45CF-8DC0-BC7098BD8257}" type="sibTrans" cxnId="{CEFCC170-FED3-4F4F-8E9F-16D3E248FF41}">
      <dgm:prSet/>
      <dgm:spPr/>
      <dgm:t>
        <a:bodyPr/>
        <a:lstStyle/>
        <a:p>
          <a:endParaRPr lang="en-US"/>
        </a:p>
      </dgm:t>
    </dgm:pt>
    <dgm:pt modelId="{E6624E2A-1784-4F4C-8D1E-1A038C286D59}">
      <dgm:prSet/>
      <dgm:spPr/>
      <dgm:t>
        <a:bodyPr/>
        <a:lstStyle/>
        <a:p>
          <a:r>
            <a:rPr lang="fi-FI"/>
            <a:t>yhteistyö työkavereiden ja esimiesten kanssa: kysyn, jos en tiedä ja pyydän palautetta, jos se on unohtunut </a:t>
          </a:r>
          <a:endParaRPr lang="en-US"/>
        </a:p>
      </dgm:t>
    </dgm:pt>
    <dgm:pt modelId="{A5C1B3B4-4A8A-4E05-8BB8-AFB403775D67}" type="parTrans" cxnId="{548590EA-6D48-4BB8-A9CA-BD05D9E15563}">
      <dgm:prSet/>
      <dgm:spPr/>
      <dgm:t>
        <a:bodyPr/>
        <a:lstStyle/>
        <a:p>
          <a:endParaRPr lang="en-US"/>
        </a:p>
      </dgm:t>
    </dgm:pt>
    <dgm:pt modelId="{36AD01A6-6648-42EA-876A-8D3425B9DFDC}" type="sibTrans" cxnId="{548590EA-6D48-4BB8-A9CA-BD05D9E15563}">
      <dgm:prSet/>
      <dgm:spPr/>
      <dgm:t>
        <a:bodyPr/>
        <a:lstStyle/>
        <a:p>
          <a:endParaRPr lang="en-US"/>
        </a:p>
      </dgm:t>
    </dgm:pt>
    <dgm:pt modelId="{0B704C60-02B3-4983-8522-3DC4156ED6BA}">
      <dgm:prSet/>
      <dgm:spPr/>
      <dgm:t>
        <a:bodyPr/>
        <a:lstStyle/>
        <a:p>
          <a:r>
            <a:rPr lang="fi-FI"/>
            <a:t>ilmaisen mielipiteen asioiden eteenpäin viemiseksi</a:t>
          </a:r>
          <a:endParaRPr lang="en-US"/>
        </a:p>
      </dgm:t>
    </dgm:pt>
    <dgm:pt modelId="{C3C88497-0607-406B-8410-500F6CB5FFC2}" type="parTrans" cxnId="{8BD2D16D-4E4A-4065-B059-D2C4C67C85B7}">
      <dgm:prSet/>
      <dgm:spPr/>
      <dgm:t>
        <a:bodyPr/>
        <a:lstStyle/>
        <a:p>
          <a:endParaRPr lang="en-US"/>
        </a:p>
      </dgm:t>
    </dgm:pt>
    <dgm:pt modelId="{37083A72-58A1-4D3A-8E17-F69BD0672F89}" type="sibTrans" cxnId="{8BD2D16D-4E4A-4065-B059-D2C4C67C85B7}">
      <dgm:prSet/>
      <dgm:spPr/>
      <dgm:t>
        <a:bodyPr/>
        <a:lstStyle/>
        <a:p>
          <a:endParaRPr lang="en-US"/>
        </a:p>
      </dgm:t>
    </dgm:pt>
    <dgm:pt modelId="{753D3787-8517-4AFA-B6A2-0B4F19459110}">
      <dgm:prSet/>
      <dgm:spPr/>
      <dgm:t>
        <a:bodyPr/>
        <a:lstStyle/>
        <a:p>
          <a:r>
            <a:rPr lang="fi-FI"/>
            <a:t>osallistun aktiivisesti työpaikan kehittämistyöhön</a:t>
          </a:r>
          <a:endParaRPr lang="en-US"/>
        </a:p>
      </dgm:t>
    </dgm:pt>
    <dgm:pt modelId="{2F90EB5D-462C-4491-A129-C8F8E929F964}" type="parTrans" cxnId="{34A53FE8-F6D5-458D-8A01-2CA031F958F6}">
      <dgm:prSet/>
      <dgm:spPr/>
      <dgm:t>
        <a:bodyPr/>
        <a:lstStyle/>
        <a:p>
          <a:endParaRPr lang="en-US"/>
        </a:p>
      </dgm:t>
    </dgm:pt>
    <dgm:pt modelId="{25B1F3BC-DA6C-4DAA-87B1-15DC01A2EDFA}" type="sibTrans" cxnId="{34A53FE8-F6D5-458D-8A01-2CA031F958F6}">
      <dgm:prSet/>
      <dgm:spPr/>
      <dgm:t>
        <a:bodyPr/>
        <a:lstStyle/>
        <a:p>
          <a:endParaRPr lang="en-US"/>
        </a:p>
      </dgm:t>
    </dgm:pt>
    <dgm:pt modelId="{93D82BEC-3209-2E43-921D-F303D0AEEE75}" type="pres">
      <dgm:prSet presAssocID="{983FB127-E19F-4E05-BDA5-78377143E0B8}" presName="diagram" presStyleCnt="0">
        <dgm:presLayoutVars>
          <dgm:dir/>
          <dgm:resizeHandles val="exact"/>
        </dgm:presLayoutVars>
      </dgm:prSet>
      <dgm:spPr/>
    </dgm:pt>
    <dgm:pt modelId="{D893ABA4-E90F-3249-9886-25A25E1BE225}" type="pres">
      <dgm:prSet presAssocID="{9F0769BD-413B-49D4-AC41-AA670D2C5670}" presName="node" presStyleLbl="node1" presStyleIdx="0" presStyleCnt="6">
        <dgm:presLayoutVars>
          <dgm:bulletEnabled val="1"/>
        </dgm:presLayoutVars>
      </dgm:prSet>
      <dgm:spPr/>
    </dgm:pt>
    <dgm:pt modelId="{1183B6F5-96E1-C248-A2F5-EB4D21453349}" type="pres">
      <dgm:prSet presAssocID="{1DD931BD-85F0-4D52-91EF-840E848BAF43}" presName="sibTrans" presStyleCnt="0"/>
      <dgm:spPr/>
    </dgm:pt>
    <dgm:pt modelId="{64E59D79-2681-5D45-ADE0-EA4F5F59D4EE}" type="pres">
      <dgm:prSet presAssocID="{D226DD8B-52E3-49A2-895B-FE84F91996E7}" presName="node" presStyleLbl="node1" presStyleIdx="1" presStyleCnt="6">
        <dgm:presLayoutVars>
          <dgm:bulletEnabled val="1"/>
        </dgm:presLayoutVars>
      </dgm:prSet>
      <dgm:spPr/>
    </dgm:pt>
    <dgm:pt modelId="{1464BC25-647A-884B-AE44-EAAD2F60F69C}" type="pres">
      <dgm:prSet presAssocID="{890F9EFD-FD24-45F2-9887-72A03A25D126}" presName="sibTrans" presStyleCnt="0"/>
      <dgm:spPr/>
    </dgm:pt>
    <dgm:pt modelId="{AF9DE62C-4756-DE48-AF7B-0CC169DC3B97}" type="pres">
      <dgm:prSet presAssocID="{DCE96428-4276-41B7-9100-29B93AF09971}" presName="node" presStyleLbl="node1" presStyleIdx="2" presStyleCnt="6">
        <dgm:presLayoutVars>
          <dgm:bulletEnabled val="1"/>
        </dgm:presLayoutVars>
      </dgm:prSet>
      <dgm:spPr/>
    </dgm:pt>
    <dgm:pt modelId="{444F455D-38B3-4343-9B4F-783EA46A1A1E}" type="pres">
      <dgm:prSet presAssocID="{3B863CE1-43F2-45CF-8DC0-BC7098BD8257}" presName="sibTrans" presStyleCnt="0"/>
      <dgm:spPr/>
    </dgm:pt>
    <dgm:pt modelId="{58E00768-B351-AE49-8CE9-18C5F6188FEC}" type="pres">
      <dgm:prSet presAssocID="{E6624E2A-1784-4F4C-8D1E-1A038C286D59}" presName="node" presStyleLbl="node1" presStyleIdx="3" presStyleCnt="6">
        <dgm:presLayoutVars>
          <dgm:bulletEnabled val="1"/>
        </dgm:presLayoutVars>
      </dgm:prSet>
      <dgm:spPr/>
    </dgm:pt>
    <dgm:pt modelId="{6DE4B0A0-5651-8047-8EE8-E311DB4D45DD}" type="pres">
      <dgm:prSet presAssocID="{36AD01A6-6648-42EA-876A-8D3425B9DFDC}" presName="sibTrans" presStyleCnt="0"/>
      <dgm:spPr/>
    </dgm:pt>
    <dgm:pt modelId="{253BABC1-940C-E94D-B993-D08FF126A4E9}" type="pres">
      <dgm:prSet presAssocID="{0B704C60-02B3-4983-8522-3DC4156ED6BA}" presName="node" presStyleLbl="node1" presStyleIdx="4" presStyleCnt="6">
        <dgm:presLayoutVars>
          <dgm:bulletEnabled val="1"/>
        </dgm:presLayoutVars>
      </dgm:prSet>
      <dgm:spPr/>
    </dgm:pt>
    <dgm:pt modelId="{7607C8B5-6C95-8446-AEB5-884FBCB3F240}" type="pres">
      <dgm:prSet presAssocID="{37083A72-58A1-4D3A-8E17-F69BD0672F89}" presName="sibTrans" presStyleCnt="0"/>
      <dgm:spPr/>
    </dgm:pt>
    <dgm:pt modelId="{9B72FCB9-6E7F-1941-A4F4-CD81C89E237C}" type="pres">
      <dgm:prSet presAssocID="{753D3787-8517-4AFA-B6A2-0B4F19459110}" presName="node" presStyleLbl="node1" presStyleIdx="5" presStyleCnt="6">
        <dgm:presLayoutVars>
          <dgm:bulletEnabled val="1"/>
        </dgm:presLayoutVars>
      </dgm:prSet>
      <dgm:spPr/>
    </dgm:pt>
  </dgm:ptLst>
  <dgm:cxnLst>
    <dgm:cxn modelId="{88BBCD0B-C4BE-4751-8DC2-E689A3E6599B}" srcId="{983FB127-E19F-4E05-BDA5-78377143E0B8}" destId="{D226DD8B-52E3-49A2-895B-FE84F91996E7}" srcOrd="1" destOrd="0" parTransId="{0B131FBD-1595-4B9D-BB37-125A95E195FA}" sibTransId="{890F9EFD-FD24-45F2-9887-72A03A25D126}"/>
    <dgm:cxn modelId="{B8EBC50D-6FEB-1842-87CD-068C12BB7456}" type="presOf" srcId="{DCE96428-4276-41B7-9100-29B93AF09971}" destId="{AF9DE62C-4756-DE48-AF7B-0CC169DC3B97}" srcOrd="0" destOrd="0" presId="urn:microsoft.com/office/officeart/2005/8/layout/default"/>
    <dgm:cxn modelId="{1CE6E225-7369-B54E-B058-8F3EA9268DF6}" type="presOf" srcId="{D226DD8B-52E3-49A2-895B-FE84F91996E7}" destId="{64E59D79-2681-5D45-ADE0-EA4F5F59D4EE}" srcOrd="0" destOrd="0" presId="urn:microsoft.com/office/officeart/2005/8/layout/default"/>
    <dgm:cxn modelId="{6171505E-7AE4-204C-A52E-5333AED20EE4}" type="presOf" srcId="{983FB127-E19F-4E05-BDA5-78377143E0B8}" destId="{93D82BEC-3209-2E43-921D-F303D0AEEE75}" srcOrd="0" destOrd="0" presId="urn:microsoft.com/office/officeart/2005/8/layout/default"/>
    <dgm:cxn modelId="{ED91EA5E-BBC4-054E-8832-EA7287ECB0D2}" type="presOf" srcId="{753D3787-8517-4AFA-B6A2-0B4F19459110}" destId="{9B72FCB9-6E7F-1941-A4F4-CD81C89E237C}" srcOrd="0" destOrd="0" presId="urn:microsoft.com/office/officeart/2005/8/layout/default"/>
    <dgm:cxn modelId="{3CC71544-1DA0-CB4E-93FA-868541977F74}" type="presOf" srcId="{0B704C60-02B3-4983-8522-3DC4156ED6BA}" destId="{253BABC1-940C-E94D-B993-D08FF126A4E9}" srcOrd="0" destOrd="0" presId="urn:microsoft.com/office/officeart/2005/8/layout/default"/>
    <dgm:cxn modelId="{8BD2D16D-4E4A-4065-B059-D2C4C67C85B7}" srcId="{983FB127-E19F-4E05-BDA5-78377143E0B8}" destId="{0B704C60-02B3-4983-8522-3DC4156ED6BA}" srcOrd="4" destOrd="0" parTransId="{C3C88497-0607-406B-8410-500F6CB5FFC2}" sibTransId="{37083A72-58A1-4D3A-8E17-F69BD0672F89}"/>
    <dgm:cxn modelId="{CEFCC170-FED3-4F4F-8E9F-16D3E248FF41}" srcId="{983FB127-E19F-4E05-BDA5-78377143E0B8}" destId="{DCE96428-4276-41B7-9100-29B93AF09971}" srcOrd="2" destOrd="0" parTransId="{F89CCC4F-F8B5-45E1-8037-266A1E13684C}" sibTransId="{3B863CE1-43F2-45CF-8DC0-BC7098BD8257}"/>
    <dgm:cxn modelId="{AE405980-3D8F-4115-8A8A-BAD7A7B296B1}" srcId="{983FB127-E19F-4E05-BDA5-78377143E0B8}" destId="{9F0769BD-413B-49D4-AC41-AA670D2C5670}" srcOrd="0" destOrd="0" parTransId="{3A0044A9-98BC-4B5F-A4D2-07984A6C5B37}" sibTransId="{1DD931BD-85F0-4D52-91EF-840E848BAF43}"/>
    <dgm:cxn modelId="{B4F121AA-90CD-474A-9A53-A1FD111673FF}" type="presOf" srcId="{9F0769BD-413B-49D4-AC41-AA670D2C5670}" destId="{D893ABA4-E90F-3249-9886-25A25E1BE225}" srcOrd="0" destOrd="0" presId="urn:microsoft.com/office/officeart/2005/8/layout/default"/>
    <dgm:cxn modelId="{F50912E8-1C90-F941-A4E7-9058926CB125}" type="presOf" srcId="{E6624E2A-1784-4F4C-8D1E-1A038C286D59}" destId="{58E00768-B351-AE49-8CE9-18C5F6188FEC}" srcOrd="0" destOrd="0" presId="urn:microsoft.com/office/officeart/2005/8/layout/default"/>
    <dgm:cxn modelId="{34A53FE8-F6D5-458D-8A01-2CA031F958F6}" srcId="{983FB127-E19F-4E05-BDA5-78377143E0B8}" destId="{753D3787-8517-4AFA-B6A2-0B4F19459110}" srcOrd="5" destOrd="0" parTransId="{2F90EB5D-462C-4491-A129-C8F8E929F964}" sibTransId="{25B1F3BC-DA6C-4DAA-87B1-15DC01A2EDFA}"/>
    <dgm:cxn modelId="{548590EA-6D48-4BB8-A9CA-BD05D9E15563}" srcId="{983FB127-E19F-4E05-BDA5-78377143E0B8}" destId="{E6624E2A-1784-4F4C-8D1E-1A038C286D59}" srcOrd="3" destOrd="0" parTransId="{A5C1B3B4-4A8A-4E05-8BB8-AFB403775D67}" sibTransId="{36AD01A6-6648-42EA-876A-8D3425B9DFDC}"/>
    <dgm:cxn modelId="{BEFDCBA7-9C07-1B4B-AD4F-20C5B77D2FDE}" type="presParOf" srcId="{93D82BEC-3209-2E43-921D-F303D0AEEE75}" destId="{D893ABA4-E90F-3249-9886-25A25E1BE225}" srcOrd="0" destOrd="0" presId="urn:microsoft.com/office/officeart/2005/8/layout/default"/>
    <dgm:cxn modelId="{31C0EE20-88CF-7346-8155-0ECA45ED18ED}" type="presParOf" srcId="{93D82BEC-3209-2E43-921D-F303D0AEEE75}" destId="{1183B6F5-96E1-C248-A2F5-EB4D21453349}" srcOrd="1" destOrd="0" presId="urn:microsoft.com/office/officeart/2005/8/layout/default"/>
    <dgm:cxn modelId="{94BAAA42-F80C-0343-A7D9-C6EF69C5C798}" type="presParOf" srcId="{93D82BEC-3209-2E43-921D-F303D0AEEE75}" destId="{64E59D79-2681-5D45-ADE0-EA4F5F59D4EE}" srcOrd="2" destOrd="0" presId="urn:microsoft.com/office/officeart/2005/8/layout/default"/>
    <dgm:cxn modelId="{31ECDD95-D013-5842-BCE6-A39E7ABB51D8}" type="presParOf" srcId="{93D82BEC-3209-2E43-921D-F303D0AEEE75}" destId="{1464BC25-647A-884B-AE44-EAAD2F60F69C}" srcOrd="3" destOrd="0" presId="urn:microsoft.com/office/officeart/2005/8/layout/default"/>
    <dgm:cxn modelId="{7FF63C8B-CC68-2740-9E93-F3D294F046E2}" type="presParOf" srcId="{93D82BEC-3209-2E43-921D-F303D0AEEE75}" destId="{AF9DE62C-4756-DE48-AF7B-0CC169DC3B97}" srcOrd="4" destOrd="0" presId="urn:microsoft.com/office/officeart/2005/8/layout/default"/>
    <dgm:cxn modelId="{79AADE18-BBBC-8549-BE5B-D1BA85E82AE9}" type="presParOf" srcId="{93D82BEC-3209-2E43-921D-F303D0AEEE75}" destId="{444F455D-38B3-4343-9B4F-783EA46A1A1E}" srcOrd="5" destOrd="0" presId="urn:microsoft.com/office/officeart/2005/8/layout/default"/>
    <dgm:cxn modelId="{F75C1653-0480-7244-B246-847F929AFDCF}" type="presParOf" srcId="{93D82BEC-3209-2E43-921D-F303D0AEEE75}" destId="{58E00768-B351-AE49-8CE9-18C5F6188FEC}" srcOrd="6" destOrd="0" presId="urn:microsoft.com/office/officeart/2005/8/layout/default"/>
    <dgm:cxn modelId="{D7718AB1-299F-C24B-99BB-C58933A92473}" type="presParOf" srcId="{93D82BEC-3209-2E43-921D-F303D0AEEE75}" destId="{6DE4B0A0-5651-8047-8EE8-E311DB4D45DD}" srcOrd="7" destOrd="0" presId="urn:microsoft.com/office/officeart/2005/8/layout/default"/>
    <dgm:cxn modelId="{399424CF-070B-5D41-B1A3-BA20280A8CB0}" type="presParOf" srcId="{93D82BEC-3209-2E43-921D-F303D0AEEE75}" destId="{253BABC1-940C-E94D-B993-D08FF126A4E9}" srcOrd="8" destOrd="0" presId="urn:microsoft.com/office/officeart/2005/8/layout/default"/>
    <dgm:cxn modelId="{3F4B88AC-DD27-364C-9095-0C82C4B5F88B}" type="presParOf" srcId="{93D82BEC-3209-2E43-921D-F303D0AEEE75}" destId="{7607C8B5-6C95-8446-AEB5-884FBCB3F240}" srcOrd="9" destOrd="0" presId="urn:microsoft.com/office/officeart/2005/8/layout/default"/>
    <dgm:cxn modelId="{CDACDA8D-B8AE-EC44-8801-AA537D1738A4}" type="presParOf" srcId="{93D82BEC-3209-2E43-921D-F303D0AEEE75}" destId="{9B72FCB9-6E7F-1941-A4F4-CD81C89E23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3ABA4-E90F-3249-9886-25A25E1BE225}">
      <dsp:nvSpPr>
        <dsp:cNvPr id="0" name=""/>
        <dsp:cNvSpPr/>
      </dsp:nvSpPr>
      <dsp:spPr>
        <a:xfrm>
          <a:off x="747553" y="3421"/>
          <a:ext cx="2638425" cy="1583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reiluus ja kohteliaisuus, tervehtiminen, hyvät tavat</a:t>
          </a:r>
          <a:endParaRPr lang="en-US" sz="2000" kern="1200"/>
        </a:p>
      </dsp:txBody>
      <dsp:txXfrm>
        <a:off x="747553" y="3421"/>
        <a:ext cx="2638425" cy="1583055"/>
      </dsp:txXfrm>
    </dsp:sp>
    <dsp:sp modelId="{64E59D79-2681-5D45-ADE0-EA4F5F59D4EE}">
      <dsp:nvSpPr>
        <dsp:cNvPr id="0" name=""/>
        <dsp:cNvSpPr/>
      </dsp:nvSpPr>
      <dsp:spPr>
        <a:xfrm>
          <a:off x="3649821" y="3421"/>
          <a:ext cx="2638425" cy="1583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aktiivinen auttaminen, kiinnostuminen toisen työstä</a:t>
          </a:r>
          <a:endParaRPr lang="en-US" sz="2000" kern="1200"/>
        </a:p>
      </dsp:txBody>
      <dsp:txXfrm>
        <a:off x="3649821" y="3421"/>
        <a:ext cx="2638425" cy="1583055"/>
      </dsp:txXfrm>
    </dsp:sp>
    <dsp:sp modelId="{AF9DE62C-4756-DE48-AF7B-0CC169DC3B97}">
      <dsp:nvSpPr>
        <dsp:cNvPr id="0" name=""/>
        <dsp:cNvSpPr/>
      </dsp:nvSpPr>
      <dsp:spPr>
        <a:xfrm>
          <a:off x="747553" y="1850319"/>
          <a:ext cx="2638425" cy="1583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työpaikan viihtyvyydestä ja resurssien järkevästä käytöstä huolehtiminen</a:t>
          </a:r>
          <a:endParaRPr lang="en-US" sz="2000" kern="1200"/>
        </a:p>
      </dsp:txBody>
      <dsp:txXfrm>
        <a:off x="747553" y="1850319"/>
        <a:ext cx="2638425" cy="1583055"/>
      </dsp:txXfrm>
    </dsp:sp>
    <dsp:sp modelId="{58E00768-B351-AE49-8CE9-18C5F6188FEC}">
      <dsp:nvSpPr>
        <dsp:cNvPr id="0" name=""/>
        <dsp:cNvSpPr/>
      </dsp:nvSpPr>
      <dsp:spPr>
        <a:xfrm>
          <a:off x="3649821" y="1850319"/>
          <a:ext cx="2638425" cy="1583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yhteistyö työkavereiden ja esimiesten kanssa: kysyn, jos en tiedä ja pyydän palautetta, jos se on unohtunut </a:t>
          </a:r>
          <a:endParaRPr lang="en-US" sz="2000" kern="1200"/>
        </a:p>
      </dsp:txBody>
      <dsp:txXfrm>
        <a:off x="3649821" y="1850319"/>
        <a:ext cx="2638425" cy="1583055"/>
      </dsp:txXfrm>
    </dsp:sp>
    <dsp:sp modelId="{253BABC1-940C-E94D-B993-D08FF126A4E9}">
      <dsp:nvSpPr>
        <dsp:cNvPr id="0" name=""/>
        <dsp:cNvSpPr/>
      </dsp:nvSpPr>
      <dsp:spPr>
        <a:xfrm>
          <a:off x="747553" y="3697216"/>
          <a:ext cx="2638425" cy="1583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ilmaisen mielipiteen asioiden eteenpäin viemiseksi</a:t>
          </a:r>
          <a:endParaRPr lang="en-US" sz="2000" kern="1200"/>
        </a:p>
      </dsp:txBody>
      <dsp:txXfrm>
        <a:off x="747553" y="3697216"/>
        <a:ext cx="2638425" cy="1583055"/>
      </dsp:txXfrm>
    </dsp:sp>
    <dsp:sp modelId="{9B72FCB9-6E7F-1941-A4F4-CD81C89E237C}">
      <dsp:nvSpPr>
        <dsp:cNvPr id="0" name=""/>
        <dsp:cNvSpPr/>
      </dsp:nvSpPr>
      <dsp:spPr>
        <a:xfrm>
          <a:off x="3649821" y="3697216"/>
          <a:ext cx="2638425" cy="1583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osallistun aktiivisesti työpaikan kehittämistyöhön</a:t>
          </a:r>
          <a:endParaRPr lang="en-US" sz="2000" kern="1200"/>
        </a:p>
      </dsp:txBody>
      <dsp:txXfrm>
        <a:off x="3649821" y="3697216"/>
        <a:ext cx="2638425" cy="158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5E3CD99-D89F-E112-5BC1-AE5FD5D22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Äänekosken varhaiskasvatus</a:t>
            </a:r>
          </a:p>
          <a:p>
            <a:r>
              <a:rPr lang="fi-FI" dirty="0"/>
              <a:t>Marja-Liisa Manka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34F00F-4825-0756-2C68-5360E8C64E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i-FI" dirty="0"/>
              <a:t>10.2.2024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E4770B-1FA2-17DD-67BA-C5BC37D3B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559536-BD31-2247-D93E-8120384BB7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09757-8B4C-FB4B-B980-9052E136A3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04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51C5A-9B3B-3242-B0EA-3BAB7DC730A8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50B9-C7C3-C643-9EB2-298E621C6B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19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04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3F6BE-21F6-473B-B04A-F4F89D127B30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55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40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Hartikainen, K. M., Pihlaja, M., Räisänen, S., </a:t>
            </a:r>
            <a:r>
              <a:rPr lang="fi-FI" err="1"/>
              <a:t>Bordi</a:t>
            </a:r>
            <a:r>
              <a:rPr lang="fi-FI"/>
              <a:t>, L., Saariluoma, P., Päätalo, K. &amp; Saariluoma M. 2021. Onko aivot unohdettu? SOSIAALILÄÄKETIETEELLINEN AIKAKAUSLEHTI 2021: 58: 89–94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50B9-C7C3-C643-9EB2-298E621C6BF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33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4538"/>
            <a:ext cx="6580188" cy="370205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4" y="4694240"/>
            <a:ext cx="5426075" cy="4441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32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8425" y="741363"/>
            <a:ext cx="6584950" cy="37052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Mejman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F. &amp;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G. 1998.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Teoksessa P. J. D.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Drenth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H.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Thierry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(toim.)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2. 5-33.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CB28-31F3-0540-BDA0-6D9A649129A3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1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8425" y="741363"/>
            <a:ext cx="6584950" cy="37052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Kuvio: Paine-suorituskäyrä kirjasta </a:t>
            </a:r>
            <a:r>
              <a:rPr lang="fi-FI" dirty="0" err="1"/>
              <a:t>Robertson</a:t>
            </a:r>
            <a:r>
              <a:rPr lang="fi-FI" dirty="0"/>
              <a:t> I. &amp; Cooper C. 2011.Well-being. Productivity and </a:t>
            </a:r>
            <a:r>
              <a:rPr lang="fi-FI" dirty="0" err="1"/>
              <a:t>happiness</a:t>
            </a:r>
            <a:r>
              <a:rPr lang="fi-FI" dirty="0"/>
              <a:t> at </a:t>
            </a:r>
            <a:r>
              <a:rPr lang="fi-FI" dirty="0" err="1"/>
              <a:t>work</a:t>
            </a:r>
            <a:r>
              <a:rPr lang="fi-FI" dirty="0"/>
              <a:t>. Hampshire: </a:t>
            </a:r>
            <a:r>
              <a:rPr lang="fi-FI" dirty="0" err="1"/>
              <a:t>Palgrave</a:t>
            </a:r>
            <a:r>
              <a:rPr lang="fi-FI" dirty="0"/>
              <a:t> </a:t>
            </a:r>
            <a:r>
              <a:rPr lang="fi-FI" dirty="0" err="1"/>
              <a:t>Macmillan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6A279-B5A2-0649-BD4E-3B5F6EFF4ACA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39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15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CAF71-3F39-8742-B9AF-461DB95BEAB2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87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ian kuvan paikkamerkki 1">
            <a:extLst>
              <a:ext uri="{FF2B5EF4-FFF2-40B4-BE49-F238E27FC236}">
                <a16:creationId xmlns:a16="http://schemas.microsoft.com/office/drawing/2014/main" id="{7256CE46-4B8C-9B71-6C0C-936752566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Huomautusten paikkamerkki 2">
            <a:extLst>
              <a:ext uri="{FF2B5EF4-FFF2-40B4-BE49-F238E27FC236}">
                <a16:creationId xmlns:a16="http://schemas.microsoft.com/office/drawing/2014/main" id="{A8646C13-B25A-70BF-E146-BC9BB090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>
                <a:latin typeface="Arial" panose="020B0604020202020204" pitchFamily="34" charset="0"/>
                <a:ea typeface="ＭＳ Ｐゴシック" panose="020B0600070205080204" pitchFamily="34" charset="-128"/>
              </a:rPr>
              <a:t>Työhyvinvointisuunnitelman malli 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22BC52-6BD3-6BC5-0D7F-C0F4C42CF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FECC84-C5C5-7B4A-A4FF-09655F82360A}" type="slidenum">
              <a:rPr lang="fi-FI" altLang="fi-FI" sz="1200">
                <a:latin typeface="Arial" panose="020B0604020202020204" pitchFamily="34" charset="0"/>
              </a:rPr>
              <a:pPr eaLnBrk="1" hangingPunct="1"/>
              <a:t>47</a:t>
            </a:fld>
            <a:endParaRPr lang="fi-FI" altLang="fi-FI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25DF7-1675-BF93-10F7-A5A7EECFF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0F2EF7-A759-DCD5-050E-8EA8BC136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5992CE-5746-200E-EECC-9EF4F782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18ACAF-3EBA-ED77-157F-B1CEC3B2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ABC477-FD2A-5483-9F4D-81A7944A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5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8069AA-E902-0A49-B002-EC6CA1ED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A0104D-2158-3CD0-D597-CE8A66E6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CAB8A7-18A5-71E9-AE88-71F079A5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7DCB2-93B3-A36B-46EE-4A314DBB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122852-53D4-EFBF-2AC2-19D8804B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8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0C08BC2-89D1-7B2D-65CA-CA4528005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540A16D-7860-E4C2-1399-7AEFF5232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265983-B67F-A519-BFE5-93BB53B6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2EB7E0-4C1E-EACD-A2FB-57D024F7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AFF7CB-C1ED-C2EC-B206-AC40AC77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61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307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88FA-FAFE-E141-AE73-0EEF75BCF45A}" type="datetime1">
              <a:rPr lang="fi-FI" smtClean="0"/>
              <a:t>10.2.2024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Dosentti Marja-Liisa Manka, Tampereen yliopisto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C624-5F82-9B47-9610-AE33AD058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Otsikko, sisältö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212417" y="1628776"/>
            <a:ext cx="5384800" cy="21891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212417" y="3970338"/>
            <a:ext cx="5384800" cy="21891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56ED8-F045-8E4A-B4E4-8A2083A6663E}" type="datetime1">
              <a:rPr lang="fi-FI" smtClean="0"/>
              <a:t>10.2.2024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Työhyvinvoinnin</a:t>
            </a:r>
            <a:r>
              <a:rPr lang="en-US" altLang="en-US" dirty="0"/>
              <a:t> </a:t>
            </a:r>
            <a:r>
              <a:rPr lang="en-US" altLang="en-US" dirty="0" err="1"/>
              <a:t>dosentti</a:t>
            </a:r>
            <a:r>
              <a:rPr lang="en-US" altLang="en-US" dirty="0"/>
              <a:t> Marja-Liisa Manka, Tampereen yliopisto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7F07-3E9F-B14B-A79C-62BF99251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Otsikko, ClipArt-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lipArt-paikkamerkki 2"/>
          <p:cNvSpPr>
            <a:spLocks noGrp="1"/>
          </p:cNvSpPr>
          <p:nvPr>
            <p:ph type="clipArt"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12417" y="1628776"/>
            <a:ext cx="5384800" cy="45307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C1A6-090B-F848-94D2-BC20704CD18D}" type="datetime1">
              <a:rPr lang="fi-FI" smtClean="0"/>
              <a:t>10.2.2024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Dosentti Marja-Liisa Manka, Tampereen yliopisto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98C7-CD16-E941-8366-3D17654F6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6B1CF-32C6-47F8-DE1E-60229EA8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401ECD-0402-6D5E-BACF-A322038F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0B1F2-B682-181F-9194-649E403F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D6131-6FAA-6354-8A63-0FF66D09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2EAC8C-9AAF-326A-EAF4-9FA8E8B3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20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BCEE3-9487-510B-4C66-ECB9FE55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E287BF-2D5E-28EB-6FF7-C575AB9D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91A88E-A0B5-79EC-7279-1A2C4A9B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44E0DA-017C-A7F2-D3C2-F3FAEB1C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454EDD-19F0-E726-A90B-0078B066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479232-4A2F-424A-6CF9-977A75DF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4C34E0-CA3F-7425-9CED-139CCF27D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0077B2-EC3C-CBB5-A745-7046E03C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63986A-7352-9260-604E-3044DB0E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7021DD2-C516-33F6-101B-40EDC48C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401B27-258A-9280-2053-725E099F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6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DAD4C-4FE5-5C4A-6774-81EDED79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85B168-F709-4162-C9CB-381BFE6ED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010EE3-2D28-A8D4-FA9C-51E43D09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9422A58-5BAB-5C87-8E5B-D349110E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CE0E5E-B92A-611F-4AE8-45CE9AD78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325D20-FDF9-F4A9-A28D-D8A156C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4625C1-3205-8B90-213B-80B42FAF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0AA0CA-4DE0-7005-E24E-C3EC213D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5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1E9654-53D4-6386-E50E-14064CAD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0B6984-9330-158F-9B81-FCFC3494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42353D-1CAF-7B8A-B2EC-5344DA22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D1E66D-FB77-3681-21D3-300BCC37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42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5FF1FD-3FC6-FD3E-2D9C-309E270E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23413B-A467-BD0F-BABB-F05716DF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ECB2E1-E406-C863-31D1-929AA716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24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4CA4-2C6C-E243-6400-2043181A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73E010-EF07-FB7E-66A9-286E6584E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9E17BA-7543-F641-7860-A4D8B1DD8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4003C1-AEF5-6FF0-A9FB-7AB2BB21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9BD228-3389-545C-6CC3-C33BA2F7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CB2422-36B9-3777-64A5-FEFD5098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85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693388-90D0-2FF6-151C-91C47705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BDAA5B1-1619-086D-2049-4132C05F8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DE2E23-2576-2F61-4F4C-C4A1367F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9F6E5B-1B46-CC32-FF54-DCFBB2C1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AA09DF-BDC9-2963-2E66-4E6871EB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5E6489-6829-9D48-E4A6-42CD479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70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898DE02-F114-68C5-18FC-0F975500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395A1A-1F5F-D48F-0D68-604FB480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84C50F-DFE6-6286-81D2-B84DE4784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6EBB-A765-B94B-A3C9-5A8A8D455A06}" type="datetimeFigureOut">
              <a:rPr lang="fi-FI" smtClean="0"/>
              <a:t>10.2.2024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B41709-3B8A-BE88-04CD-1D6F9B763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Työhyvinvoinnin dosentti Marja-Liisa Manka, Tampereen yliopisto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76AA18-9AA1-C128-6B36-45C2DFDAE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3665-4193-7346-86CB-980928FFBF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3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l.fi/app/uploads/2023/05/vaka-kysely_2022-1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sla/article/download/102208/597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sr.fi/hankkeet-ja-tutkimustieto/psykologisen-turvallisuuden-voima-tyoyhteison-uudistumisess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player.fi/309314-Yhteisollisyydella-menestykseen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Riitta-Liisa_Larjovuori/publication/278390607_Voimavarat_kayttoon_-_miten_kehitan_psykologista_paaomaa/links/557ffc3a08aeea18b77a3212/Voimavarat-kaeyttoeoen-miten-kehitaen-psykologista-paeaeomaa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Riitta-Liisa_Larjovuori/publication/278390607_Voimavarat_kayttoon_-_miten_kehitan_psykologista_paaomaa/links/557ffc3a08aeea18b77a3212/Voimavarat-kaeyttoeoen-miten-kehitaen-psykologista-paeaeomaa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78931ef932eb9f85&amp;sxsrf=ACQVn083bW9P7zNoWVyHnZmc7aE663LRHg:1707544693698&amp;q=36+uurnaa+%E2%80%93+V%C3%A4%C3%A4r%C3%A4ss%C3%A4+olemisen+historia&amp;si=AKbGX_rO4P19IF_yO85wYpkEaz-W_oZWd5JUOOVnUVftf2aeoUvRU5xA7GDAcsXwzePWwy9WhNI1f4Q1OkycjGrjNcEL0_iDZm16FwVaAPjsEYjZdwunwIJ5sSdQq6YKVv_h5F8KqZ9XiW4wJ0I8FrugtVJFDjPD2ohNexq8cbIQZIHeC4LhHJ4wpKVV012qeBOUcnbV1OEgoi-SP9pXo5Q_xs5JWf2Dgt_eEf-jO--eDEo9D8tCIQwwzRwzk-5wc9QnG8pbcNTNobA8wHAr8hmsC3E0q31514D03uTk0YKfhP3lvXCvgd3ur1MSiLEyU3_k4WMwZvh4&amp;sa=X&amp;ved=2ahUKEwjJrp_Xi6CEAxX4AxAIHf4xAEEQmxMoAHoECBsQA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shop.almatalent.fi/sivu/tuote/tyohyvinvointi/4810395" TargetMode="External"/><Relationship Id="rId7" Type="http://schemas.openxmlformats.org/officeDocument/2006/relationships/hyperlink" Target="https://shop.almatalent.fi/stressikirj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11" Type="http://schemas.openxmlformats.org/officeDocument/2006/relationships/hyperlink" Target="https://areena.yle.fi/podcastit/1-65913050" TargetMode="External"/><Relationship Id="rId5" Type="http://schemas.openxmlformats.org/officeDocument/2006/relationships/hyperlink" Target="https://shop.almatalent.fi/tyonilo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openxmlformats.org/officeDocument/2006/relationships/hyperlink" Target="http://www.docendum.fi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bitstream/handle/10024/164723/TEM_2023_13.pdf?sequence=1&amp;isAllowed=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6457AA-3226-9F32-1C0E-49130E8C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r>
              <a:rPr lang="fi-FI" b="1" dirty="0"/>
              <a:t>Iloa ja jaksamista työhön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6F1900-5A3A-E7AD-5A45-DEAB183AF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4782320"/>
            <a:ext cx="6806427" cy="17539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i-FI" sz="2200" dirty="0"/>
              <a:t>Onnellisin maa – silti ruuvipenkki puristaa myllerryksessä</a:t>
            </a:r>
          </a:p>
          <a:p>
            <a:pPr algn="l"/>
            <a:r>
              <a:rPr lang="fi-FI" sz="2200" dirty="0"/>
              <a:t>Mistä työnilo syntyy? Työn voimavarat - tuunaaminen ja yhteisöllisyys</a:t>
            </a:r>
          </a:p>
          <a:p>
            <a:pPr algn="l"/>
            <a:r>
              <a:rPr lang="fi-FI" sz="2200" dirty="0"/>
              <a:t>Omat voimavarat: asenteet, psykologinen pääoma, stressin tunnistaminen ja palautuminen</a:t>
            </a:r>
          </a:p>
          <a:p>
            <a:pPr algn="l"/>
            <a:r>
              <a:rPr lang="fi-FI" sz="2200" dirty="0"/>
              <a:t>Tehtäviä iltapäiväksi työn ja omien voimavarojen edistämiseksi</a:t>
            </a:r>
          </a:p>
          <a:p>
            <a:pPr algn="l"/>
            <a:r>
              <a:rPr lang="fi-FI" sz="2200" dirty="0"/>
              <a:t>Työhyvinvoinnin dosentti Marja-Liisa Manka, FT, YTM </a:t>
            </a:r>
          </a:p>
        </p:txBody>
      </p:sp>
    </p:spTree>
    <p:extLst>
      <p:ext uri="{BB962C8B-B14F-4D97-AF65-F5344CB8AC3E}">
        <p14:creationId xmlns:p14="http://schemas.microsoft.com/office/powerpoint/2010/main" val="5868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476262"/>
            <a:ext cx="8674100" cy="57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kstiruutu 4"/>
          <p:cNvSpPr txBox="1">
            <a:spLocks noChangeArrowheads="1"/>
          </p:cNvSpPr>
          <p:nvPr/>
        </p:nvSpPr>
        <p:spPr bwMode="auto">
          <a:xfrm>
            <a:off x="7869414" y="5993300"/>
            <a:ext cx="237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800" dirty="0">
                <a:latin typeface="Arial" charset="0"/>
              </a:rPr>
              <a:t>Manka 1999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57539" y="476262"/>
            <a:ext cx="2577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  <a:latin typeface="+mj-lt"/>
              </a:rPr>
              <a:t>Hyvän työpäivän ainekset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151202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8DFD3-DE21-43E5-B7ED-A10C59F9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Työn imu ja työpaikan sosiaaliset voimavarat ennustavat vähäisempiä eroaikomuksia ja onnellisuutta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82D6E-10DC-1D75-662E-EE8D2C69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9489" cy="3344686"/>
          </a:xfrm>
        </p:spPr>
        <p:txBody>
          <a:bodyPr/>
          <a:lstStyle/>
          <a:p>
            <a:r>
              <a:rPr lang="fi-FI" b="1" dirty="0"/>
              <a:t>Työpaikan voimavarat</a:t>
            </a:r>
            <a:r>
              <a:rPr lang="fi-FI" dirty="0"/>
              <a:t>: luottamus, tuki työtovereilta ja esihenkilöltä sekä työstä saatu tunnustus vaikuttivat korona-aikana myönteisesti työnimuun</a:t>
            </a:r>
          </a:p>
          <a:p>
            <a:r>
              <a:rPr lang="fi-FI" b="1" dirty="0"/>
              <a:t>Työnimussa</a:t>
            </a:r>
            <a:r>
              <a:rPr lang="fi-FI" dirty="0"/>
              <a:t> ihminen pystyi hyödyntämään ulottuvilla olevia voimavaroja ja etsimään tukea kuten tuunaamaan työtään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B96060-F41D-35F8-3BF3-FB9BA1F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5324101-F5F5-CC36-4CD8-42EE42519A56}"/>
              </a:ext>
            </a:extLst>
          </p:cNvPr>
          <p:cNvSpPr txBox="1"/>
          <p:nvPr/>
        </p:nvSpPr>
        <p:spPr>
          <a:xfrm>
            <a:off x="1087582" y="598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www.ttl.fi</a:t>
            </a:r>
            <a:r>
              <a:rPr lang="fi-FI" dirty="0"/>
              <a:t>/tutkimus/hankkeet/miten-suomi-voi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7232084-8665-C6CB-7724-B2AA1400CEE8}"/>
              </a:ext>
            </a:extLst>
          </p:cNvPr>
          <p:cNvSpPr txBox="1"/>
          <p:nvPr/>
        </p:nvSpPr>
        <p:spPr>
          <a:xfrm>
            <a:off x="8520546" y="2133600"/>
            <a:ext cx="3241964" cy="2431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3200" b="1" dirty="0"/>
              <a:t>Työn imu</a:t>
            </a:r>
          </a:p>
          <a:p>
            <a:r>
              <a:rPr lang="fi-FI" sz="2400" dirty="0"/>
              <a:t>Myönteinen työn tunne- ja motivaatiotila, jota kuvaavat innostus, energisyys ja uppoutuminen.</a:t>
            </a:r>
          </a:p>
        </p:txBody>
      </p:sp>
    </p:spTree>
    <p:extLst>
      <p:ext uri="{BB962C8B-B14F-4D97-AF65-F5344CB8AC3E}">
        <p14:creationId xmlns:p14="http://schemas.microsoft.com/office/powerpoint/2010/main" val="339658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38911" y="859536"/>
            <a:ext cx="10624199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i-FI" sz="3400" b="1" noProof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Näkökulman vaihdos – ongelmista ratkaisuihin 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2690" y="2874561"/>
            <a:ext cx="5657088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sz="1800" dirty="0"/>
              <a:t>- </a:t>
            </a:r>
            <a:r>
              <a:rPr lang="fi-FI" sz="2400" dirty="0"/>
              <a:t>huomio </a:t>
            </a:r>
            <a:r>
              <a:rPr lang="fi-FI" sz="2400" b="1" dirty="0"/>
              <a:t>työn ja ihmisen voimavaroihin </a:t>
            </a:r>
            <a:r>
              <a:rPr lang="fi-FI" sz="2400" dirty="0"/>
              <a:t>ja niiden lisäämiseen, ei vain siihen, mikä on huonosti ja rikki.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2400" dirty="0"/>
              <a:t>- jos on ollut aina </a:t>
            </a:r>
            <a:r>
              <a:rPr lang="fi-FI" sz="2400" b="1" dirty="0"/>
              <a:t>Joku Muu </a:t>
            </a:r>
            <a:r>
              <a:rPr lang="fi-FI" sz="2400" dirty="0"/>
              <a:t>päättämässä, niin vie aikaa tulla omatoimiseksi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2400" b="1" dirty="0">
                <a:solidFill>
                  <a:schemeClr val="accent2"/>
                </a:solidFill>
              </a:rPr>
              <a:t>”Opittu avuttomuus.”</a:t>
            </a:r>
          </a:p>
          <a:p>
            <a:pPr marL="0" indent="0">
              <a:buNone/>
            </a:pPr>
            <a:r>
              <a:rPr lang="fi-FI" sz="2400" dirty="0"/>
              <a:t>M. </a:t>
            </a:r>
            <a:r>
              <a:rPr lang="fi-FI" sz="2400" b="1" dirty="0" err="1"/>
              <a:t>Seligman</a:t>
            </a:r>
            <a:r>
              <a:rPr lang="fi-FI" sz="2400" b="1" dirty="0"/>
              <a:t>, ”</a:t>
            </a:r>
            <a:r>
              <a:rPr lang="fi-FI" sz="2400" dirty="0"/>
              <a:t>positiivisen psykologian isä”, psykologian professori</a:t>
            </a:r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F9F5E69B-FC96-7646-BDC8-1BDAEF58FF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778" y="2280357"/>
            <a:ext cx="5802499" cy="2828718"/>
          </a:xfrm>
          <a:prstGeom prst="rect">
            <a:avLst/>
          </a:prstGeom>
        </p:spPr>
      </p:pic>
      <p:sp>
        <p:nvSpPr>
          <p:cNvPr id="37889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3880104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Dosentti Marja-Liisa Manka Tampereen yliopisto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B23A47B-A11C-B86D-703B-486929431CDF}"/>
              </a:ext>
            </a:extLst>
          </p:cNvPr>
          <p:cNvSpPr txBox="1"/>
          <p:nvPr/>
        </p:nvSpPr>
        <p:spPr>
          <a:xfrm>
            <a:off x="6132224" y="528631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accent2"/>
                </a:solidFill>
                <a:latin typeface="+mj-lt"/>
              </a:rPr>
              <a:t>Hyvien tekojen purkki Päiväkoti Flooran eskarista</a:t>
            </a:r>
          </a:p>
        </p:txBody>
      </p:sp>
      <p:pic>
        <p:nvPicPr>
          <p:cNvPr id="2" name="Picture 6" descr="MC900345848[1]">
            <a:extLst>
              <a:ext uri="{FF2B5EF4-FFF2-40B4-BE49-F238E27FC236}">
                <a16:creationId xmlns:a16="http://schemas.microsoft.com/office/drawing/2014/main" id="{47F2777F-73CB-D17D-5529-4FB55110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80224" y="331780"/>
            <a:ext cx="2358412" cy="17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78216A-02DB-A742-A3A3-B9A826EC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902764" cy="1956841"/>
          </a:xfrm>
        </p:spPr>
        <p:txBody>
          <a:bodyPr anchor="b">
            <a:noAutofit/>
          </a:bodyPr>
          <a:lstStyle/>
          <a:p>
            <a:r>
              <a:rPr lang="fi-FI" sz="3600" b="1" dirty="0">
                <a:solidFill>
                  <a:schemeClr val="accent2"/>
                </a:solidFill>
                <a:cs typeface="Arial" panose="020B0604020202020204" pitchFamily="34" charset="0"/>
              </a:rPr>
              <a:t>Etsi valoa, sen avulla jaksat paremmin pimeyttäkin</a:t>
            </a:r>
            <a:endParaRPr lang="fi-FI" sz="3600" b="1" dirty="0"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4C6A8B-A1BF-41E9-8881-F7C5F515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73787" cy="3320668"/>
          </a:xfrm>
        </p:spPr>
        <p:txBody>
          <a:bodyPr>
            <a:normAutofit/>
          </a:bodyPr>
          <a:lstStyle/>
          <a:p>
            <a:r>
              <a:rPr lang="fi-FI" dirty="0"/>
              <a:t>Ongelmana eivät ole poikkeukselliset olot tai  muutokset, vaan se, että yritämme selvitä niistä </a:t>
            </a:r>
            <a:r>
              <a:rPr lang="fi-FI" b="1" dirty="0"/>
              <a:t>aikansa eläneillä ajattelu- ja toimintatavoilla</a:t>
            </a:r>
            <a:r>
              <a:rPr lang="fi-FI" dirty="0"/>
              <a:t>. </a:t>
            </a:r>
            <a:endParaRPr lang="fi-FI" sz="2400" b="1" dirty="0"/>
          </a:p>
          <a:p>
            <a:endParaRPr lang="en-US" sz="2200" dirty="0"/>
          </a:p>
        </p:txBody>
      </p:sp>
      <p:pic>
        <p:nvPicPr>
          <p:cNvPr id="6" name="Sisällön paikkamerkki 8" descr="Kuva, joka sisältää kohteen vesi, auringonlasku, ulko, oranssi&#10;&#10;Kuvaus luotu automaattisesti">
            <a:extLst>
              <a:ext uri="{FF2B5EF4-FFF2-40B4-BE49-F238E27FC236}">
                <a16:creationId xmlns:a16="http://schemas.microsoft.com/office/drawing/2014/main" id="{7B6454F9-5217-B421-3A96-DC351FDFE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A603579-01D9-274F-91FB-C0C547E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Dosentti Marja-Liisa Manka, Tampereen yliopisto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33CD23-2500-B82A-DE9E-9C91CBD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CD4928-CA19-C747-A0C6-198291DD3CA0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3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503B4C9-BEF6-B24E-8101-26E58058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altLang="fi-FI" sz="6000" b="1" dirty="0">
                <a:solidFill>
                  <a:schemeClr val="accent2"/>
                </a:solidFill>
              </a:rPr>
              <a:t>Aikuisen oppiminen vaatii kokemuksen ravistelua</a:t>
            </a:r>
            <a:endParaRPr lang="fi-FI" sz="44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48401F9-9826-BC40-A25A-A54E049B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0" y="2599509"/>
            <a:ext cx="4373047" cy="35989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fi-FI" sz="2400" dirty="0"/>
              <a:t>Olemme menneisyyden vankeja: jokaisella on henkilökohtainen </a:t>
            </a:r>
            <a:r>
              <a:rPr lang="fi-FI" sz="2400" b="1" dirty="0"/>
              <a:t>suodatin</a:t>
            </a:r>
            <a:r>
              <a:rPr lang="fi-FI" sz="2400" dirty="0"/>
              <a:t>, jonka läpi näkee maailman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i-FI" sz="2400" dirty="0"/>
              <a:t>Se on syntynyt vuosien varrella, on itselle </a:t>
            </a:r>
            <a:r>
              <a:rPr lang="fi-FI" sz="2400" b="1" dirty="0"/>
              <a:t>tosi</a:t>
            </a:r>
            <a:r>
              <a:rPr lang="fi-FI" sz="2400" dirty="0"/>
              <a:t>, usein </a:t>
            </a:r>
            <a:r>
              <a:rPr lang="fi-FI" sz="2400" b="1" dirty="0"/>
              <a:t>piiloss</a:t>
            </a:r>
            <a:r>
              <a:rPr lang="fi-FI" sz="2400" dirty="0"/>
              <a:t>a ja voi olla myös </a:t>
            </a:r>
            <a:r>
              <a:rPr lang="fi-FI" sz="2400" b="1" dirty="0"/>
              <a:t>ryhmän yhteinen</a:t>
            </a:r>
          </a:p>
        </p:txBody>
      </p:sp>
      <p:pic>
        <p:nvPicPr>
          <p:cNvPr id="10" name="Kuvan paikkamerkki 9" descr="Kuva, joka sisältää kohteen rakennus, sisä, puinen, puu&#10;&#10;Kuvaus luotu automaattisesti">
            <a:extLst>
              <a:ext uri="{FF2B5EF4-FFF2-40B4-BE49-F238E27FC236}">
                <a16:creationId xmlns:a16="http://schemas.microsoft.com/office/drawing/2014/main" id="{1F67B4B1-E7F4-8744-B817-8AC3FA4CAF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4969936" y="3007870"/>
            <a:ext cx="3639451" cy="2741805"/>
          </a:xfrm>
          <a:prstGeom prst="rect">
            <a:avLst/>
          </a:prstGeom>
        </p:spPr>
      </p:pic>
      <p:pic>
        <p:nvPicPr>
          <p:cNvPr id="2" name="Kuva 1" descr="Vahojärvi kuurainen ikkuna.JPG">
            <a:extLst>
              <a:ext uri="{FF2B5EF4-FFF2-40B4-BE49-F238E27FC236}">
                <a16:creationId xmlns:a16="http://schemas.microsoft.com/office/drawing/2014/main" id="{BAFEC814-3702-F45B-AA7B-AC8D7FA8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79CEBD7-5D87-BB4E-B7C1-87DC8A05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282091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201955BE-302F-9B4E-B852-228FB8BC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Tampereen yliopisto, Koulutus- ja tutkimuskeskus Synergos, HyWin-Työhyvinvointi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5B7E73E4-108A-974D-9B6F-1AE6C610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DF87-65A1-E148-8125-39F114AD481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F552FD8-A95F-C843-A573-39778C9C0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solidFill>
                  <a:schemeClr val="accent2"/>
                </a:solidFill>
              </a:rPr>
              <a:t>Suhtaudumme eri tavoin muutoksiin</a:t>
            </a:r>
            <a:endParaRPr lang="en-US" altLang="fi-FI" b="1" dirty="0">
              <a:solidFill>
                <a:schemeClr val="accent2"/>
              </a:solidFill>
            </a:endParaRPr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6A93523F-5A34-434A-A17A-D2D3BAFD8F6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874" y="1380332"/>
            <a:ext cx="8150575" cy="55019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9" name="Text Box 5">
            <a:extLst>
              <a:ext uri="{FF2B5EF4-FFF2-40B4-BE49-F238E27FC236}">
                <a16:creationId xmlns:a16="http://schemas.microsoft.com/office/drawing/2014/main" id="{0E788F97-4089-5448-A1A0-A6DF8D34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196976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altLang="fi-FI"/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D1A441F3-57B7-F440-965A-A99795346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876926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altLang="fi-FI"/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6C95D8B9-C777-D54E-8B93-C7E27FBBC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949951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1600"/>
              <a:t>Kotter J. &amp; Rathgeber H. 2008. Jäävuoremme sulaa. Helsinki: Wsoypro</a:t>
            </a:r>
            <a:endParaRPr lang="en-US" altLang="fi-FI" sz="1600"/>
          </a:p>
        </p:txBody>
      </p:sp>
    </p:spTree>
    <p:extLst>
      <p:ext uri="{BB962C8B-B14F-4D97-AF65-F5344CB8AC3E}">
        <p14:creationId xmlns:p14="http://schemas.microsoft.com/office/powerpoint/2010/main" val="2020586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55317" y="-323271"/>
            <a:ext cx="6404040" cy="49370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15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</a:br>
            <a:endParaRPr lang="fi-FI" sz="1500" b="1" kern="12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Hattivatt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29068" y="1527356"/>
            <a:ext cx="6013452" cy="3463245"/>
          </a:xfrm>
          <a:prstGeom prst="rect">
            <a:avLst/>
          </a:prstGeom>
          <a:effectLst/>
        </p:spPr>
      </p:pic>
      <p:sp>
        <p:nvSpPr>
          <p:cNvPr id="2252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949759" y="6356350"/>
            <a:ext cx="505690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kern="1200" dirty="0"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048BD23-5EFC-2C40-9ECE-26B8E6241FF5}"/>
              </a:ext>
            </a:extLst>
          </p:cNvPr>
          <p:cNvSpPr txBox="1"/>
          <p:nvPr/>
        </p:nvSpPr>
        <p:spPr>
          <a:xfrm>
            <a:off x="795647" y="6472052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Tove Jansson Kuinkas sitten kävikään</a:t>
            </a:r>
          </a:p>
        </p:txBody>
      </p:sp>
      <p:sp>
        <p:nvSpPr>
          <p:cNvPr id="5" name="Pilvi 4">
            <a:extLst>
              <a:ext uri="{FF2B5EF4-FFF2-40B4-BE49-F238E27FC236}">
                <a16:creationId xmlns:a16="http://schemas.microsoft.com/office/drawing/2014/main" id="{6D134124-36A3-4140-BC2A-EF578E60C85F}"/>
              </a:ext>
            </a:extLst>
          </p:cNvPr>
          <p:cNvSpPr/>
          <p:nvPr/>
        </p:nvSpPr>
        <p:spPr>
          <a:xfrm>
            <a:off x="3860996" y="2570169"/>
            <a:ext cx="6404040" cy="34769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rgbClr val="FFFFFF"/>
                </a:solidFill>
              </a:rPr>
              <a:t>”Miksei hattivateilla ole suuta, mummu?” kysyi pikkumies 2,5 v.</a:t>
            </a:r>
          </a:p>
          <a:p>
            <a:pPr algn="ctr"/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D70BF0A-B12D-9247-AF3E-4E3BD465F42E}"/>
              </a:ext>
            </a:extLst>
          </p:cNvPr>
          <p:cNvSpPr txBox="1"/>
          <p:nvPr/>
        </p:nvSpPr>
        <p:spPr>
          <a:xfrm>
            <a:off x="4399519" y="338515"/>
            <a:ext cx="7146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2"/>
                </a:solidFill>
                <a:latin typeface="+mj-lt"/>
              </a:rPr>
              <a:t>Mutta miten avata silmät: työpaikan ja omat ajattelutottumukset/rutiinit tarkasteluun</a:t>
            </a:r>
          </a:p>
        </p:txBody>
      </p:sp>
    </p:spTree>
    <p:extLst>
      <p:ext uri="{BB962C8B-B14F-4D97-AF65-F5344CB8AC3E}">
        <p14:creationId xmlns:p14="http://schemas.microsoft.com/office/powerpoint/2010/main" val="1945048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Työn voimavarat ja sen syöjät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Dosentti Marja-Liisa Manka, Tampereen yliopisto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C1E40C5-ED08-0BD7-9105-378558695ABA}"/>
              </a:ext>
            </a:extLst>
          </p:cNvPr>
          <p:cNvSpPr txBox="1"/>
          <p:nvPr/>
        </p:nvSpPr>
        <p:spPr>
          <a:xfrm>
            <a:off x="6931378" y="802676"/>
            <a:ext cx="347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Perhe ja ystävät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8177DC-B7DD-ECFD-8986-89841BD24A36}"/>
              </a:ext>
            </a:extLst>
          </p:cNvPr>
          <p:cNvSpPr txBox="1"/>
          <p:nvPr/>
        </p:nvSpPr>
        <p:spPr>
          <a:xfrm>
            <a:off x="6931378" y="1638455"/>
            <a:ext cx="290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Työ lasten parissa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7DB2830-F26E-A726-4DB2-1E07A2510E2D}"/>
              </a:ext>
            </a:extLst>
          </p:cNvPr>
          <p:cNvSpPr txBox="1"/>
          <p:nvPr/>
        </p:nvSpPr>
        <p:spPr>
          <a:xfrm>
            <a:off x="6931378" y="2427817"/>
            <a:ext cx="6186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Hyvä työyhteisö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81411E-76FC-95B2-D4AC-C3C26B3212E8}"/>
              </a:ext>
            </a:extLst>
          </p:cNvPr>
          <p:cNvSpPr txBox="1"/>
          <p:nvPr/>
        </p:nvSpPr>
        <p:spPr>
          <a:xfrm>
            <a:off x="6931378" y="3300998"/>
            <a:ext cx="417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Vapaa-aika ja  harrastukset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354CB32-3ADB-4997-7C2C-703278462652}"/>
              </a:ext>
            </a:extLst>
          </p:cNvPr>
          <p:cNvSpPr txBox="1"/>
          <p:nvPr/>
        </p:nvSpPr>
        <p:spPr>
          <a:xfrm>
            <a:off x="711200" y="820961"/>
            <a:ext cx="665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Henkilöstövaje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CB25E8A-7BED-9AE9-29AB-B287B51B22C6}"/>
              </a:ext>
            </a:extLst>
          </p:cNvPr>
          <p:cNvSpPr txBox="1"/>
          <p:nvPr/>
        </p:nvSpPr>
        <p:spPr>
          <a:xfrm>
            <a:off x="711200" y="1565935"/>
            <a:ext cx="6654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Riittämätön aika lasten yksilölliseen tukemiseen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C0D9E75-96BB-54CB-7F34-ACFE478BABEE}"/>
              </a:ext>
            </a:extLst>
          </p:cNvPr>
          <p:cNvSpPr txBox="1"/>
          <p:nvPr/>
        </p:nvSpPr>
        <p:spPr>
          <a:xfrm>
            <a:off x="711200" y="2527552"/>
            <a:ext cx="665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Palkka ei vastaa työnkuvaa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27BE828-7779-7CE8-12D6-1DD544E0F322}"/>
              </a:ext>
            </a:extLst>
          </p:cNvPr>
          <p:cNvSpPr txBox="1"/>
          <p:nvPr/>
        </p:nvSpPr>
        <p:spPr>
          <a:xfrm>
            <a:off x="711200" y="3349308"/>
            <a:ext cx="665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Riittämätön aika työn suunnitteluun 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71B9FE1-B4A1-E5CF-EB72-6619D52C1184}"/>
              </a:ext>
            </a:extLst>
          </p:cNvPr>
          <p:cNvSpPr txBox="1"/>
          <p:nvPr/>
        </p:nvSpPr>
        <p:spPr>
          <a:xfrm>
            <a:off x="4826000" y="4440077"/>
            <a:ext cx="665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hlinkClick r:id="rId3"/>
              </a:rPr>
              <a:t>https://www.jhl.fi/app/uploads/2023/05/vaka-kysely_2022-1.pdf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447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9544" name="Rectangle 4495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546" name="Freeform: Shape 4495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Voimavara-lähtöisyys  ajattelu-tavaksi</a:t>
            </a:r>
          </a:p>
        </p:txBody>
      </p:sp>
      <p:sp>
        <p:nvSpPr>
          <p:cNvPr id="449548" name="Arc 4495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b="1" dirty="0"/>
              <a:t>työn voimavarat:</a:t>
            </a:r>
          </a:p>
          <a:p>
            <a:pPr lvl="1"/>
            <a:r>
              <a:rPr lang="fi-FI" b="1" dirty="0"/>
              <a:t>organisaatiokulttuuri</a:t>
            </a:r>
            <a:r>
              <a:rPr lang="fi-FI" dirty="0"/>
              <a:t>n tunnistaminen</a:t>
            </a:r>
          </a:p>
          <a:p>
            <a:pPr lvl="1"/>
            <a:r>
              <a:rPr lang="fi-FI" dirty="0"/>
              <a:t>oman työn </a:t>
            </a:r>
            <a:r>
              <a:rPr lang="fi-FI" b="1" dirty="0"/>
              <a:t>tuunaaminen</a:t>
            </a:r>
            <a:r>
              <a:rPr lang="fi-FI" dirty="0"/>
              <a:t>?</a:t>
            </a:r>
          </a:p>
          <a:p>
            <a:pPr lvl="1"/>
            <a:r>
              <a:rPr lang="fi-FI" b="1" dirty="0"/>
              <a:t>yhteisöllisyyden </a:t>
            </a:r>
            <a:r>
              <a:rPr lang="fi-FI" dirty="0"/>
              <a:t>edistäminen: johtaminen ja työyhteisötaidot</a:t>
            </a:r>
            <a:r>
              <a:rPr lang="fi-FI" b="1" dirty="0"/>
              <a:t> </a:t>
            </a:r>
            <a:endParaRPr lang="fi-FI" dirty="0"/>
          </a:p>
          <a:p>
            <a:r>
              <a:rPr lang="fi-FI" b="1" dirty="0"/>
              <a:t>omat voimavarat:  </a:t>
            </a:r>
          </a:p>
          <a:p>
            <a:pPr lvl="1"/>
            <a:r>
              <a:rPr lang="fi-FI" dirty="0"/>
              <a:t>Itsensä johtamisen taitojen edistäminen – </a:t>
            </a:r>
            <a:r>
              <a:rPr lang="fi-FI" b="1" dirty="0"/>
              <a:t>asenteet</a:t>
            </a:r>
            <a:r>
              <a:rPr lang="fi-FI" dirty="0"/>
              <a:t>, omien </a:t>
            </a:r>
            <a:r>
              <a:rPr lang="fi-FI" b="1" dirty="0"/>
              <a:t>hiostajien</a:t>
            </a:r>
            <a:r>
              <a:rPr lang="fi-FI" dirty="0"/>
              <a:t> tunnistaminen, </a:t>
            </a:r>
            <a:r>
              <a:rPr lang="fi-FI" b="1" dirty="0"/>
              <a:t>psykologinen pääoma ja palautuminen</a:t>
            </a:r>
            <a:endParaRPr lang="fi-FI" dirty="0"/>
          </a:p>
          <a:p>
            <a:pPr lvl="1"/>
            <a:r>
              <a:rPr lang="fi-FI" dirty="0"/>
              <a:t>Ammattitaidon laajentuminen – </a:t>
            </a:r>
            <a:r>
              <a:rPr lang="fi-FI" b="1" dirty="0"/>
              <a:t>jatkuvan kehittymisen ja aktiivisuuden</a:t>
            </a:r>
            <a:r>
              <a:rPr lang="fi-FI" dirty="0"/>
              <a:t> ylläpitäminen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256821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C62BD-DAB2-934F-BBF4-2088DD75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fi-FI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Ergonomia laajenee perinteisestä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7C86E2-C68A-2B4B-BE88-5C9C961C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1287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t>Dosentti Marja-Liisa Manka, Tampereen yliopisto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C6D0CD-8924-9840-A355-FFFEE483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757362"/>
            <a:ext cx="6646713" cy="4225635"/>
          </a:xfrm>
        </p:spPr>
        <p:txBody>
          <a:bodyPr anchor="t">
            <a:normAutofit lnSpcReduction="10000"/>
          </a:bodyPr>
          <a:lstStyle/>
          <a:p>
            <a:r>
              <a:rPr lang="fi-FI" sz="2000" dirty="0"/>
              <a:t>Perinteisesti se on käsitetty </a:t>
            </a:r>
            <a:r>
              <a:rPr lang="fi-FI" sz="2000" b="1" dirty="0"/>
              <a:t>fyysisen ympäristön </a:t>
            </a:r>
            <a:r>
              <a:rPr lang="fi-FI" sz="2000" dirty="0"/>
              <a:t>toimivuutena</a:t>
            </a:r>
          </a:p>
          <a:p>
            <a:r>
              <a:rPr lang="fi-FI" sz="2000" b="1" dirty="0"/>
              <a:t>Kognitiivinen ergonomia</a:t>
            </a:r>
            <a:r>
              <a:rPr lang="fi-FI" sz="2000" dirty="0"/>
              <a:t>: näkö- ja kuuloergonomia, muistikuorma, kommunikointi ja ohjeistukset, päätöksenteko, osaaminen, uuden oppiminen, työympäristön häiriötekijät, keskeytykset, tietotulva ja monitehtävävaatimukset sekä työvälineet. </a:t>
            </a:r>
          </a:p>
          <a:p>
            <a:r>
              <a:rPr lang="fi-FI" sz="2000" b="1" dirty="0"/>
              <a:t>Informaatioergonomia</a:t>
            </a:r>
            <a:r>
              <a:rPr lang="fi-FI" sz="2000" dirty="0"/>
              <a:t>: huomio työntekijän ja digitaalisen työympäristön </a:t>
            </a:r>
            <a:r>
              <a:rPr lang="fi-FI" sz="2000" b="1" dirty="0"/>
              <a:t>vuorovaikutuksen</a:t>
            </a:r>
            <a:r>
              <a:rPr lang="fi-FI" sz="2000" dirty="0"/>
              <a:t> edistämiseen (työn organisoinnilla, organisaatiokulttuurilla, johtamisella sekä työtiimien käytännöillä)</a:t>
            </a:r>
          </a:p>
          <a:p>
            <a:r>
              <a:rPr lang="fi-FI" sz="2000" b="1" dirty="0"/>
              <a:t>Affektiivinen ergonomia</a:t>
            </a:r>
            <a:r>
              <a:rPr lang="fi-FI" sz="2000" dirty="0"/>
              <a:t>: huomio arvostavassa, oikeudenmukaisessa ja tunnetasolla turvallisessa työilmapiirissä, eettinen näkökulma: en voi tehdä työtäni niin hyvin kuin haluaisin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75B4CDD-0234-8248-87F8-74E3A6322D49}"/>
              </a:ext>
            </a:extLst>
          </p:cNvPr>
          <p:cNvSpPr/>
          <p:nvPr/>
        </p:nvSpPr>
        <p:spPr>
          <a:xfrm>
            <a:off x="1336567" y="5895529"/>
            <a:ext cx="6547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>
                <a:latin typeface="Helvetica" pitchFamily="2" charset="0"/>
                <a:hlinkClick r:id="rId3"/>
              </a:rPr>
              <a:t>https://journal.fi/sla/article/download/102208/59794</a:t>
            </a:r>
            <a:br>
              <a:rPr lang="fi-FI"/>
            </a:b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241FBB2-1397-1B20-0F44-F6398C72A016}"/>
              </a:ext>
            </a:extLst>
          </p:cNvPr>
          <p:cNvSpPr txBox="1"/>
          <p:nvPr/>
        </p:nvSpPr>
        <p:spPr>
          <a:xfrm>
            <a:off x="7883905" y="2166534"/>
            <a:ext cx="38452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2"/>
                </a:solidFill>
              </a:rPr>
              <a:t>Kiireen taltutus</a:t>
            </a:r>
          </a:p>
          <a:p>
            <a:endParaRPr lang="fi-FI" sz="2400" b="1" dirty="0">
              <a:solidFill>
                <a:schemeClr val="accent2"/>
              </a:solidFill>
            </a:endParaRPr>
          </a:p>
          <a:p>
            <a:endParaRPr lang="fi-FI" sz="2400" b="1" dirty="0">
              <a:solidFill>
                <a:schemeClr val="accent2"/>
              </a:solidFill>
            </a:endParaRPr>
          </a:p>
          <a:p>
            <a:r>
              <a:rPr lang="fi-FI" sz="2400" b="1" dirty="0">
                <a:solidFill>
                  <a:schemeClr val="accent2"/>
                </a:solidFill>
              </a:rPr>
              <a:t>Vuorovaikutteinen johtaminen</a:t>
            </a:r>
          </a:p>
          <a:p>
            <a:endParaRPr lang="fi-FI" sz="2400" b="1" dirty="0">
              <a:solidFill>
                <a:schemeClr val="accent2"/>
              </a:solidFill>
            </a:endParaRPr>
          </a:p>
          <a:p>
            <a:endParaRPr lang="fi-FI" sz="2400" b="1" dirty="0">
              <a:solidFill>
                <a:schemeClr val="accent2"/>
              </a:solidFill>
            </a:endParaRPr>
          </a:p>
          <a:p>
            <a:r>
              <a:rPr lang="fi-FI" sz="2400" b="1" dirty="0">
                <a:solidFill>
                  <a:schemeClr val="accent2"/>
                </a:solidFill>
              </a:rPr>
              <a:t>Ilmapiirin kehittäminen</a:t>
            </a:r>
          </a:p>
          <a:p>
            <a:endParaRPr lang="fi-FI" sz="2400" b="1" dirty="0">
              <a:solidFill>
                <a:schemeClr val="accent2"/>
              </a:solidFill>
            </a:endParaRPr>
          </a:p>
          <a:p>
            <a:r>
              <a:rPr lang="fi-FI" sz="2400" b="1" dirty="0">
                <a:solidFill>
                  <a:schemeClr val="accent2"/>
                </a:solidFill>
              </a:rPr>
              <a:t>Omasta jaksamisesta huolehtiminen</a:t>
            </a:r>
          </a:p>
          <a:p>
            <a:endParaRPr lang="fi-FI" sz="2400" b="1" dirty="0">
              <a:solidFill>
                <a:schemeClr val="accent2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242AB3-DF5C-D2B9-2839-8C4EE2867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9306304" y="331282"/>
            <a:ext cx="1749298" cy="1695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44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879F9F-8660-F90B-520C-734E0F44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488" y="1045830"/>
            <a:ext cx="6761545" cy="1325563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chemeClr val="accent2"/>
                </a:solidFill>
              </a:rPr>
              <a:t>Mitä hyvää sinulle on tapahtunut tai mistä voit olla kiitollinen työssä tai vapaalla?</a:t>
            </a:r>
          </a:p>
        </p:txBody>
      </p:sp>
      <p:pic>
        <p:nvPicPr>
          <p:cNvPr id="5" name="Sisällön paikkamerkki 4" descr="Kuva, joka sisältää kohteen teksti, paperi, Paperituote, käsiala&#10;&#10;Kuvaus luotu automaattisesti">
            <a:extLst>
              <a:ext uri="{FF2B5EF4-FFF2-40B4-BE49-F238E27FC236}">
                <a16:creationId xmlns:a16="http://schemas.microsoft.com/office/drawing/2014/main" id="{3B4A3FD5-C701-3AD5-415D-ADD4BCB8E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63" y="1984442"/>
            <a:ext cx="3833354" cy="31447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7F6258-DE2B-EC5F-E3FF-4B2B530901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079" y="2940543"/>
            <a:ext cx="6254841" cy="3800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3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6E8C223D-3B72-9E0A-247C-5224C6CE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4000" b="1" dirty="0">
                <a:solidFill>
                  <a:schemeClr val="accent2"/>
                </a:solidFill>
              </a:rPr>
              <a:t>Tuunaamalla työstäsi innostavampi ja vähemmän kuormittava kiireessäkin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Suuri laskuvarjohyppääjien ryhmä taivaalla">
            <a:extLst>
              <a:ext uri="{FF2B5EF4-FFF2-40B4-BE49-F238E27FC236}">
                <a16:creationId xmlns:a16="http://schemas.microsoft.com/office/drawing/2014/main" id="{3C6EF8AC-32A0-FF14-53B5-699542555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92" y="1603530"/>
            <a:ext cx="3443686" cy="5094664"/>
          </a:xfrm>
          <a:prstGeom prst="rect">
            <a:avLst/>
          </a:prstGeom>
        </p:spPr>
      </p:pic>
      <p:pic>
        <p:nvPicPr>
          <p:cNvPr id="7" name="Kuva 6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2C20CF55-A600-94D1-6546-1A074B1C8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214" y="2301302"/>
            <a:ext cx="9775591" cy="37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aivas, ulko, vesi, auringonlasku&#10;&#10;Kuvaus luotu automaattisesti">
            <a:extLst>
              <a:ext uri="{FF2B5EF4-FFF2-40B4-BE49-F238E27FC236}">
                <a16:creationId xmlns:a16="http://schemas.microsoft.com/office/drawing/2014/main" id="{9C0FBC8F-B0DE-3D48-ABB3-2F7707C5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"/>
          <a:stretch/>
        </p:blipFill>
        <p:spPr>
          <a:xfrm>
            <a:off x="811884" y="1466882"/>
            <a:ext cx="9882489" cy="5254593"/>
          </a:xfrm>
          <a:prstGeom prst="rect">
            <a:avLst/>
          </a:prstGeom>
        </p:spPr>
      </p:pic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>
          <a:xfrm>
            <a:off x="770513" y="-225170"/>
            <a:ext cx="10196993" cy="153619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fi-FI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panose="020B0604020202020204" pitchFamily="34" charset="0"/>
              </a:rPr>
              <a:t>Tunnepöly tarttuu – tunnen samoin kuin sinä</a:t>
            </a:r>
            <a:endParaRPr lang="fi-FI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661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alt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847851" y="638175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i-FI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11884" y="6356350"/>
            <a:ext cx="5429693" cy="5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308A76-7979-7E4E-98F4-8F72121FEAE5}"/>
              </a:ext>
            </a:extLst>
          </p:cNvPr>
          <p:cNvGrpSpPr/>
          <p:nvPr/>
        </p:nvGrpSpPr>
        <p:grpSpPr>
          <a:xfrm>
            <a:off x="1862183" y="1599835"/>
            <a:ext cx="6141639" cy="1448165"/>
            <a:chOff x="0" y="541717"/>
            <a:chExt cx="5141708" cy="970861"/>
          </a:xfrm>
        </p:grpSpPr>
        <p:sp>
          <p:nvSpPr>
            <p:cNvPr id="14" name="Pyöristetty suorakulmio 13">
              <a:extLst>
                <a:ext uri="{FF2B5EF4-FFF2-40B4-BE49-F238E27FC236}">
                  <a16:creationId xmlns:a16="http://schemas.microsoft.com/office/drawing/2014/main" id="{ABEF04E8-E20F-A04D-B97B-775B787F650F}"/>
                </a:ext>
              </a:extLst>
            </p:cNvPr>
            <p:cNvSpPr/>
            <p:nvPr/>
          </p:nvSpPr>
          <p:spPr>
            <a:xfrm>
              <a:off x="0" y="541717"/>
              <a:ext cx="5141708" cy="9114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5" name="Pyöristetty suorakulmio 4">
              <a:extLst>
                <a:ext uri="{FF2B5EF4-FFF2-40B4-BE49-F238E27FC236}">
                  <a16:creationId xmlns:a16="http://schemas.microsoft.com/office/drawing/2014/main" id="{392EBB62-AC84-5749-A6FD-DA039CE34762}"/>
                </a:ext>
              </a:extLst>
            </p:cNvPr>
            <p:cNvSpPr txBox="1"/>
            <p:nvPr/>
          </p:nvSpPr>
          <p:spPr>
            <a:xfrm>
              <a:off x="59399" y="601117"/>
              <a:ext cx="5082309" cy="911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b="1" kern="1200" dirty="0"/>
                <a:t>Myötätunto </a:t>
              </a:r>
              <a:r>
                <a:rPr lang="fi-FI" sz="2400" kern="1200" dirty="0"/>
                <a:t>– toisen pahassa paikassa mukana oleminen ja tuen tarjoaminen</a:t>
              </a: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280D5CE1-A8E5-7C47-BE50-2C5F6B30C835}"/>
              </a:ext>
            </a:extLst>
          </p:cNvPr>
          <p:cNvGrpSpPr/>
          <p:nvPr/>
        </p:nvGrpSpPr>
        <p:grpSpPr>
          <a:xfrm>
            <a:off x="1898914" y="5103644"/>
            <a:ext cx="6104908" cy="1359562"/>
            <a:chOff x="0" y="2358962"/>
            <a:chExt cx="5384800" cy="1216800"/>
          </a:xfrm>
        </p:grpSpPr>
        <p:sp>
          <p:nvSpPr>
            <p:cNvPr id="17" name="Pyöristetty suorakulmio 16">
              <a:extLst>
                <a:ext uri="{FF2B5EF4-FFF2-40B4-BE49-F238E27FC236}">
                  <a16:creationId xmlns:a16="http://schemas.microsoft.com/office/drawing/2014/main" id="{77FCB0A2-2CB6-8946-B06B-B87A8AB41A03}"/>
                </a:ext>
              </a:extLst>
            </p:cNvPr>
            <p:cNvSpPr/>
            <p:nvPr/>
          </p:nvSpPr>
          <p:spPr>
            <a:xfrm>
              <a:off x="0" y="2358962"/>
              <a:ext cx="538480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8" name="Pyöristetty suorakulmio 4">
              <a:extLst>
                <a:ext uri="{FF2B5EF4-FFF2-40B4-BE49-F238E27FC236}">
                  <a16:creationId xmlns:a16="http://schemas.microsoft.com/office/drawing/2014/main" id="{39E7F874-E5F6-BB4C-9473-ADB6512E7E1C}"/>
                </a:ext>
              </a:extLst>
            </p:cNvPr>
            <p:cNvSpPr txBox="1"/>
            <p:nvPr/>
          </p:nvSpPr>
          <p:spPr>
            <a:xfrm>
              <a:off x="59399" y="2418361"/>
              <a:ext cx="526600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b="1" kern="1200" dirty="0" err="1"/>
                <a:t>Myötäinto</a:t>
              </a:r>
              <a:r>
                <a:rPr lang="fi-FI" sz="2400" kern="1200" dirty="0"/>
                <a:t> – toisen onnistumisessa mukana oleminen kiitoksin ja kehuin</a:t>
              </a:r>
              <a:endParaRPr lang="en-US" sz="2400" kern="1200" dirty="0"/>
            </a:p>
          </p:txBody>
        </p:sp>
      </p:grp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30F30B3-7AA6-51FB-0250-9AF0A316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7C624-5F82-9B47-9610-AE33AD0582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A6AF631-D53E-FD16-D713-B44D23327DFF}"/>
              </a:ext>
            </a:extLst>
          </p:cNvPr>
          <p:cNvSpPr txBox="1"/>
          <p:nvPr/>
        </p:nvSpPr>
        <p:spPr>
          <a:xfrm>
            <a:off x="5712178" y="3318933"/>
            <a:ext cx="428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Minkälaista puhetta pidetään yllä työpaikallasi?</a:t>
            </a:r>
          </a:p>
        </p:txBody>
      </p:sp>
    </p:spTree>
    <p:extLst>
      <p:ext uri="{BB962C8B-B14F-4D97-AF65-F5344CB8AC3E}">
        <p14:creationId xmlns:p14="http://schemas.microsoft.com/office/powerpoint/2010/main" val="245087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C23A71F-B370-D1DA-1520-80445D71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Psykologinen turvallisuus tärkeätä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ADD58A0-B7FD-F122-A2A5-A6C8B78C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Psykologisesti turvallisessa ympäristössä  </a:t>
            </a:r>
            <a:r>
              <a:rPr lang="fi-FI" b="1" dirty="0"/>
              <a:t>muutokset onnistuvat</a:t>
            </a:r>
            <a:r>
              <a:rPr lang="fi-FI" dirty="0"/>
              <a:t> paremmin</a:t>
            </a:r>
          </a:p>
          <a:p>
            <a:r>
              <a:rPr lang="fi-FI" dirty="0"/>
              <a:t>Mitä se on? Yhteisössä kaikkien on turvallista ottaa sosiaalisia riskejä kuten </a:t>
            </a:r>
            <a:r>
              <a:rPr lang="fi-FI" b="1" dirty="0"/>
              <a:t>sanoa eriävä mielipiteensä, kertoa huolenaiheistaan tai iloita saavutuksistaan</a:t>
            </a:r>
            <a:r>
              <a:rPr lang="fi-FI" dirty="0"/>
              <a:t>. Siis ilmaista ja kohdata tunteita turvallisesti.</a:t>
            </a:r>
          </a:p>
          <a:p>
            <a:r>
              <a:rPr lang="fi-FI" dirty="0"/>
              <a:t>Sitä voi lisätä </a:t>
            </a:r>
            <a:r>
              <a:rPr lang="fi-FI" b="1" dirty="0"/>
              <a:t>arvostavalla kuuntelulla ja palautteen annolla, myötätunnolla itseä ja muita kohtaan sekä </a:t>
            </a:r>
            <a:r>
              <a:rPr lang="fi-FI" b="1" dirty="0" err="1"/>
              <a:t>myötäilolla</a:t>
            </a:r>
            <a:r>
              <a:rPr lang="fi-FI" dirty="0"/>
              <a:t>.</a:t>
            </a:r>
          </a:p>
          <a:p>
            <a:r>
              <a:rPr lang="fi-FI" dirty="0"/>
              <a:t>Vaatii kykyä </a:t>
            </a:r>
            <a:r>
              <a:rPr lang="fi-FI" b="1" dirty="0"/>
              <a:t>tunnistaa</a:t>
            </a:r>
            <a:r>
              <a:rPr lang="fi-FI" dirty="0"/>
              <a:t> omia ja muiden tunteita, </a:t>
            </a:r>
            <a:r>
              <a:rPr lang="fi-FI" b="1" dirty="0"/>
              <a:t>ilmaista</a:t>
            </a:r>
            <a:r>
              <a:rPr lang="fi-FI" dirty="0"/>
              <a:t> niitä sekä </a:t>
            </a:r>
            <a:r>
              <a:rPr lang="fi-FI" b="1" dirty="0"/>
              <a:t>käsitellä</a:t>
            </a:r>
            <a:r>
              <a:rPr lang="fi-FI" dirty="0"/>
              <a:t> niitä rakentavasti.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194B5A-F600-9C85-3E4C-49B030F8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E940DC4-41E7-628B-9F1F-2E996EA35717}"/>
              </a:ext>
            </a:extLst>
          </p:cNvPr>
          <p:cNvSpPr txBox="1"/>
          <p:nvPr/>
        </p:nvSpPr>
        <p:spPr>
          <a:xfrm>
            <a:off x="1149927" y="5846544"/>
            <a:ext cx="908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https://www.tsr.fi/hankkeet-ja-tutkimustieto/psykologisen-turvallisuuden-voima-tyoyhteison-uudistumisessa/</a:t>
            </a:r>
            <a:r>
              <a:rPr lang="fi-FI" dirty="0"/>
              <a:t> 26.1.2024</a:t>
            </a:r>
          </a:p>
        </p:txBody>
      </p:sp>
    </p:spTree>
    <p:extLst>
      <p:ext uri="{BB962C8B-B14F-4D97-AF65-F5344CB8AC3E}">
        <p14:creationId xmlns:p14="http://schemas.microsoft.com/office/powerpoint/2010/main" val="2786164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40079" y="325369"/>
            <a:ext cx="4921271" cy="1956841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Yhteenkuuluvuuden tunne on tärkeä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515067" y="2647335"/>
            <a:ext cx="5428534" cy="423213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000" dirty="0"/>
              <a:t>mitä </a:t>
            </a:r>
            <a:r>
              <a:rPr lang="fi-FI" sz="2000" b="1" dirty="0"/>
              <a:t>enempi kontakteja ja kohtaamista</a:t>
            </a:r>
            <a:r>
              <a:rPr lang="fi-FI" sz="2000" dirty="0"/>
              <a:t>, sitä paksumpi aivokuori, ”harmaa massa”, (esim. apinoiden sukimisryhmät) </a:t>
            </a:r>
          </a:p>
          <a:p>
            <a:r>
              <a:rPr lang="fi-FI" sz="2000" b="1" dirty="0"/>
              <a:t>katsekontakti</a:t>
            </a:r>
            <a:r>
              <a:rPr lang="fi-FI" sz="2000" dirty="0"/>
              <a:t> (ja hymy) käynnistää lähestymisreaktion, ohi katsominen välttämisreaktion</a:t>
            </a:r>
          </a:p>
          <a:p>
            <a:r>
              <a:rPr lang="fi-FI" sz="2000" dirty="0"/>
              <a:t>ryhmän </a:t>
            </a:r>
            <a:r>
              <a:rPr lang="fi-FI" sz="2000" b="1" dirty="0"/>
              <a:t>ulkopuolelle jääminen </a:t>
            </a:r>
            <a:r>
              <a:rPr lang="fi-FI" sz="2000" dirty="0"/>
              <a:t>alentaa mielialaa, </a:t>
            </a:r>
            <a:r>
              <a:rPr lang="fi-FI" sz="2000" b="1" dirty="0"/>
              <a:t>aiheuttaa</a:t>
            </a:r>
            <a:r>
              <a:rPr lang="fi-FI" sz="2000" dirty="0"/>
              <a:t> fyysiseen kipuun verrattavissa olevaa </a:t>
            </a:r>
            <a:r>
              <a:rPr lang="fi-FI" sz="2000" b="1" dirty="0"/>
              <a:t>sosiaalista kipua  </a:t>
            </a:r>
            <a:r>
              <a:rPr lang="fi-FI" sz="2000" dirty="0"/>
              <a:t>ja voi johtaa masennukseen, vieraantumisen tunteeseen ja väkivaltaiseen käyttäytymiseen – </a:t>
            </a:r>
            <a:r>
              <a:rPr lang="fi-FI" sz="2000" b="1" dirty="0"/>
              <a:t>hyökkää tai pakene!</a:t>
            </a:r>
          </a:p>
          <a:p>
            <a:pPr marL="344470" lvl="1"/>
            <a:endParaRPr lang="en-US" sz="1700" dirty="0"/>
          </a:p>
        </p:txBody>
      </p:sp>
      <p:pic>
        <p:nvPicPr>
          <p:cNvPr id="1026" name="Picture 2" descr="Simpanssit, Apina, Apinat, Äidit, Vuoropuhelu">
            <a:extLst>
              <a:ext uri="{FF2B5EF4-FFF2-40B4-BE49-F238E27FC236}">
                <a16:creationId xmlns:a16="http://schemas.microsoft.com/office/drawing/2014/main" id="{09BAD516-AE7A-2644-B3F6-638EFA97F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418404"/>
            <a:ext cx="5955943" cy="593794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alt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90BDE286-824B-CF40-827E-D1A61B3435F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81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9696" y="6165304"/>
            <a:ext cx="460851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Dosentti Marja-Liisa Manka, Tampereen yliopisto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02339"/>
            <a:ext cx="8229600" cy="59093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i-FI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Työyhteisötaidot - jokaisen keinot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latin typeface="Arial" charset="0"/>
            </a:endParaRPr>
          </a:p>
          <a:p>
            <a:pPr>
              <a:buFont typeface="Wingdings" charset="0"/>
              <a:buNone/>
            </a:pPr>
            <a:endParaRPr lang="fi-FI">
              <a:latin typeface="Arial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847851" y="638175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chemeClr val="bg1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74825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defRPr/>
            </a:pPr>
            <a:endParaRPr lang="fi-FI" sz="4200" b="1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97E9E-6D29-9244-8674-9492E30278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628" y="907504"/>
            <a:ext cx="3479800" cy="5486400"/>
          </a:xfrm>
          <a:prstGeom prst="rect">
            <a:avLst/>
          </a:prstGeom>
        </p:spPr>
      </p:pic>
      <p:graphicFrame>
        <p:nvGraphicFramePr>
          <p:cNvPr id="56330" name="Text Box 8">
            <a:extLst>
              <a:ext uri="{FF2B5EF4-FFF2-40B4-BE49-F238E27FC236}">
                <a16:creationId xmlns:a16="http://schemas.microsoft.com/office/drawing/2014/main" id="{A9F0CCAF-4C3B-4DC6-8A5B-633284096682}"/>
              </a:ext>
            </a:extLst>
          </p:cNvPr>
          <p:cNvGraphicFramePr/>
          <p:nvPr/>
        </p:nvGraphicFramePr>
        <p:xfrm>
          <a:off x="838200" y="893269"/>
          <a:ext cx="7035800" cy="528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49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Keinoja yhteisöllisyyden edistämiseksi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3943" y="1825625"/>
            <a:ext cx="5705444" cy="4530724"/>
          </a:xfrm>
        </p:spPr>
        <p:txBody>
          <a:bodyPr>
            <a:normAutofit/>
          </a:bodyPr>
          <a:lstStyle/>
          <a:p>
            <a:r>
              <a:rPr lang="fi-FI" sz="2000" b="1" dirty="0">
                <a:latin typeface="Arial" charset="0"/>
              </a:rPr>
              <a:t>positiivinen vuorovaikutus</a:t>
            </a:r>
            <a:r>
              <a:rPr lang="fi-FI" sz="2000" dirty="0">
                <a:latin typeface="Arial" charset="0"/>
              </a:rPr>
              <a:t>: tähtihetket, ystävällisyys, kiitollisuus, hyvien uutisten jakaminen, aktiivinen auttaminen</a:t>
            </a:r>
          </a:p>
          <a:p>
            <a:r>
              <a:rPr lang="fi-FI" sz="2000" b="1" dirty="0">
                <a:latin typeface="Arial" charset="0"/>
              </a:rPr>
              <a:t>vastavuoroisuus:</a:t>
            </a:r>
            <a:r>
              <a:rPr lang="fi-FI" sz="2000" dirty="0">
                <a:latin typeface="Arial" charset="0"/>
              </a:rPr>
              <a:t> palautteen antaminen ja toisilta oppiminen, jokaisen vastuu</a:t>
            </a:r>
          </a:p>
          <a:p>
            <a:r>
              <a:rPr lang="fi-FI" sz="2000" b="1" dirty="0">
                <a:latin typeface="Arial" charset="0"/>
              </a:rPr>
              <a:t>otan puheeksi: </a:t>
            </a:r>
            <a:r>
              <a:rPr lang="fi-FI" sz="2000" dirty="0">
                <a:latin typeface="Arial" charset="0"/>
              </a:rPr>
              <a:t>jos huomaan toisen väsymyksen, pahan mielen tai häirinnän </a:t>
            </a:r>
            <a:endParaRPr lang="fi-FI" sz="2000" b="1" dirty="0">
              <a:latin typeface="Arial" charset="0"/>
            </a:endParaRPr>
          </a:p>
          <a:p>
            <a:r>
              <a:rPr lang="fi-FI" sz="2000" b="1" dirty="0">
                <a:latin typeface="Arial" charset="0"/>
              </a:rPr>
              <a:t>yhteiset ”sukimishetket”</a:t>
            </a:r>
            <a:r>
              <a:rPr lang="fi-FI" sz="2000" dirty="0">
                <a:latin typeface="Arial" charset="0"/>
              </a:rPr>
              <a:t>, yhdessäolo muulloinkin kuin työtä tehden</a:t>
            </a:r>
          </a:p>
          <a:p>
            <a:r>
              <a:rPr lang="fi-FI" sz="2000" b="1" dirty="0">
                <a:latin typeface="Arial" charset="0"/>
              </a:rPr>
              <a:t>verkostoituminen</a:t>
            </a:r>
            <a:r>
              <a:rPr lang="fi-FI" sz="2000" dirty="0">
                <a:latin typeface="Arial" charset="0"/>
              </a:rPr>
              <a:t> eri tahojen kanssa</a:t>
            </a:r>
          </a:p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myös ongelmat esiin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: hernetunti, tuskapurkki, turhautumatunti, huutohetki, rypyt pois-vihko, höyryvartti</a:t>
            </a:r>
          </a:p>
        </p:txBody>
      </p:sp>
      <p:pic>
        <p:nvPicPr>
          <p:cNvPr id="5" name="Kuva 4" descr="Kuva, joka sisältää kohteen ruoho, ketju, ulko, lintu&#10;&#10;Kuvaus luotu automaattisesti">
            <a:extLst>
              <a:ext uri="{FF2B5EF4-FFF2-40B4-BE49-F238E27FC236}">
                <a16:creationId xmlns:a16="http://schemas.microsoft.com/office/drawing/2014/main" id="{66770D78-55F3-514E-878E-EB2D60664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Dosentti Marja-Liisa Manka, Tampereen yliopisto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A19BF78-9C0A-8742-9BB5-A9AB9A491DB0}"/>
              </a:ext>
            </a:extLst>
          </p:cNvPr>
          <p:cNvSpPr/>
          <p:nvPr/>
        </p:nvSpPr>
        <p:spPr>
          <a:xfrm>
            <a:off x="5958762" y="5950380"/>
            <a:ext cx="5603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/>
                <a:cs typeface="Arial Narrow"/>
                <a:hlinkClick r:id="rId4"/>
              </a:rPr>
              <a:t>https://docplayer.fi/309314-Yhteisollisyydella-menestykseen.html</a:t>
            </a:r>
            <a:endParaRPr lang="en-US" dirty="0">
              <a:latin typeface="Arial Narrow"/>
              <a:cs typeface="Arial Narrow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610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4225CA6-2238-C942-97B4-DC7F8B11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Mikä lisäisi omaa hyvinvointiasi myllerryksessä?</a:t>
            </a:r>
          </a:p>
        </p:txBody>
      </p:sp>
      <p:pic>
        <p:nvPicPr>
          <p:cNvPr id="7" name="Kuva 6" descr="Kuva, joka sisältää kohteen teksti, puu, ulko, merkki&#10;&#10;Kuvaus luotu automaattisesti">
            <a:extLst>
              <a:ext uri="{FF2B5EF4-FFF2-40B4-BE49-F238E27FC236}">
                <a16:creationId xmlns:a16="http://schemas.microsoft.com/office/drawing/2014/main" id="{E4601073-D230-D14F-877A-676E7F3F5B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544" y="585851"/>
            <a:ext cx="4087368" cy="5449824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A5E3CE-88BA-664E-A986-01A34C0F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27FDAE-F509-D844-9E8A-88CE5047D310}"/>
              </a:ext>
            </a:extLst>
          </p:cNvPr>
          <p:cNvSpPr txBox="1"/>
          <p:nvPr/>
        </p:nvSpPr>
        <p:spPr>
          <a:xfrm>
            <a:off x="9339263" y="822325"/>
            <a:ext cx="237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Pirkan hölkkä jonain vuonna</a:t>
            </a:r>
          </a:p>
        </p:txBody>
      </p:sp>
    </p:spTree>
    <p:extLst>
      <p:ext uri="{BB962C8B-B14F-4D97-AF65-F5344CB8AC3E}">
        <p14:creationId xmlns:p14="http://schemas.microsoft.com/office/powerpoint/2010/main" val="3092862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A51E1B-F2A0-7F4A-96F9-29CECE52D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Että</a:t>
            </a: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saisi olla oma itsensä!”</a:t>
            </a:r>
            <a:b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”Olemme kaikki tähtiä! ”</a:t>
            </a:r>
            <a:b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i-FI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”Mikä saa poskesi hehkumaan?”</a:t>
            </a:r>
            <a:endParaRPr lang="fi-FI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8FAD5D-7350-DF43-9D0F-9CCB0892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9" name="6-kärkinen tähti 8">
            <a:extLst>
              <a:ext uri="{FF2B5EF4-FFF2-40B4-BE49-F238E27FC236}">
                <a16:creationId xmlns:a16="http://schemas.microsoft.com/office/drawing/2014/main" id="{12FF68D6-519A-F543-B14E-1530737B7F92}"/>
              </a:ext>
            </a:extLst>
          </p:cNvPr>
          <p:cNvSpPr/>
          <p:nvPr/>
        </p:nvSpPr>
        <p:spPr>
          <a:xfrm>
            <a:off x="1232744" y="1230289"/>
            <a:ext cx="914400" cy="914400"/>
          </a:xfrm>
          <a:prstGeom prst="star6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3259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9642C-3D7A-4F4F-8655-11202469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478213"/>
            <a:ext cx="10393581" cy="13116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Psykologinen pääoma – enemmän kuin asenne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90B6B6-EA63-4493-BB7F-FBDA6FBA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6" y="1789878"/>
            <a:ext cx="7053130" cy="4433824"/>
          </a:xfr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fi-FI" sz="3200" b="1" dirty="0">
                <a:solidFill>
                  <a:srgbClr val="92D050"/>
                </a:solidFill>
                <a:latin typeface="+mj-lt"/>
              </a:rPr>
              <a:t>Kyky hyväksyä ja säilyttää mielenrauha</a:t>
            </a:r>
          </a:p>
          <a:p>
            <a:pPr lvl="1">
              <a:spcBef>
                <a:spcPct val="50000"/>
              </a:spcBef>
              <a:defRPr/>
            </a:pPr>
            <a:r>
              <a:rPr lang="fi-FI" dirty="0"/>
              <a:t>Henkinen tasapainomme ja hyvinvointimme on paljolti kiinni siitä, miten tulkitsemme eteemme tulevia tilanteita ja miten reagoimme niihin</a:t>
            </a:r>
          </a:p>
          <a:p>
            <a:pPr lvl="1">
              <a:spcBef>
                <a:spcPct val="50000"/>
              </a:spcBef>
              <a:defRPr/>
            </a:pPr>
            <a:r>
              <a:rPr lang="fi-FI" dirty="0"/>
              <a:t>Jokaisen eteen tulee paljon sellaista, mihin ei voi vaikuttaa</a:t>
            </a:r>
          </a:p>
          <a:p>
            <a:pPr>
              <a:defRPr/>
            </a:pPr>
            <a:r>
              <a:rPr lang="fi-FI" sz="3200" b="1" dirty="0">
                <a:solidFill>
                  <a:srgbClr val="92D050"/>
                </a:solidFill>
                <a:latin typeface="+mj-lt"/>
              </a:rPr>
              <a:t>Kyky olla oman elämänsä ohjaksissa</a:t>
            </a:r>
          </a:p>
          <a:p>
            <a:pPr lvl="1">
              <a:defRPr/>
            </a:pPr>
            <a:r>
              <a:rPr lang="fi-FI" dirty="0"/>
              <a:t>Uskallus ja kysy tarttua mahdollisuuksiin</a:t>
            </a:r>
          </a:p>
          <a:p>
            <a:pPr lvl="1">
              <a:defRPr/>
            </a:pPr>
            <a:r>
              <a:rPr lang="fi-FI" dirty="0"/>
              <a:t>Rohkeus tehdä valintoja ja elää omien arvojen mukaista elämää</a:t>
            </a:r>
          </a:p>
          <a:p>
            <a:pPr>
              <a:spcBef>
                <a:spcPct val="50000"/>
              </a:spcBef>
            </a:pPr>
            <a:r>
              <a:rPr lang="fi-FI" sz="3200" b="1" dirty="0">
                <a:solidFill>
                  <a:srgbClr val="92D050"/>
                </a:solidFill>
                <a:latin typeface="+mj-lt"/>
              </a:rPr>
              <a:t>On opittavissa ja vaikuttaa myönteisesti</a:t>
            </a:r>
          </a:p>
          <a:p>
            <a:pPr lvl="1">
              <a:spcBef>
                <a:spcPct val="50000"/>
              </a:spcBef>
            </a:pPr>
            <a:r>
              <a:rPr lang="fi-FI" dirty="0"/>
              <a:t>Suorituksiin, terveyteen, hyvinvointiin, elämäntyytyväisyyteen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B05863-EDAB-B340-80F3-16A44F65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100">
                <a:solidFill>
                  <a:srgbClr val="898989"/>
                </a:solidFill>
              </a:rPr>
              <a:t>Dosentti Marja-Liisa Manka, Tampereen yliopisto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57522E4-2295-9148-8182-40BFA17986F2}"/>
              </a:ext>
            </a:extLst>
          </p:cNvPr>
          <p:cNvSpPr txBox="1"/>
          <p:nvPr/>
        </p:nvSpPr>
        <p:spPr>
          <a:xfrm>
            <a:off x="8372104" y="5427023"/>
            <a:ext cx="22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Kaisa 95 v.</a:t>
            </a:r>
          </a:p>
        </p:txBody>
      </p:sp>
      <p:graphicFrame>
        <p:nvGraphicFramePr>
          <p:cNvPr id="8" name="Sisällön paikkamerkki 3">
            <a:extLst>
              <a:ext uri="{FF2B5EF4-FFF2-40B4-BE49-F238E27FC236}">
                <a16:creationId xmlns:a16="http://schemas.microsoft.com/office/drawing/2014/main" id="{97969D00-FD04-D646-B9D4-EAB5B5F6B261}"/>
              </a:ext>
            </a:extLst>
          </p:cNvPr>
          <p:cNvGraphicFramePr>
            <a:graphicFrameLocks/>
          </p:cNvGraphicFramePr>
          <p:nvPr/>
        </p:nvGraphicFramePr>
        <p:xfrm>
          <a:off x="7872412" y="2110108"/>
          <a:ext cx="3919292" cy="35687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59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4350">
                <a:tc>
                  <a:txBody>
                    <a:bodyPr/>
                    <a:lstStyle/>
                    <a:p>
                      <a:endParaRPr lang="fi-FI" sz="1800" dirty="0"/>
                    </a:p>
                    <a:p>
                      <a:endParaRPr lang="fi-FI" sz="1800" dirty="0"/>
                    </a:p>
                    <a:p>
                      <a:r>
                        <a:rPr lang="fi-FI" sz="2400" dirty="0"/>
                        <a:t>Itseluottamus</a:t>
                      </a:r>
                    </a:p>
                    <a:p>
                      <a:endParaRPr lang="fi-FI" sz="1800" dirty="0"/>
                    </a:p>
                  </a:txBody>
                  <a:tcPr marL="91456" marR="91456" marT="45722" marB="4572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  <a:p>
                      <a:endParaRPr lang="fi-FI" sz="1800" dirty="0"/>
                    </a:p>
                    <a:p>
                      <a:pPr marL="0" algn="l" defTabSz="914400" rtl="0" eaLnBrk="1" latinLnBrk="0" hangingPunct="1"/>
                      <a:r>
                        <a:rPr lang="fi-FI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Toiveikkuus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350">
                <a:tc>
                  <a:txBody>
                    <a:bodyPr/>
                    <a:lstStyle/>
                    <a:p>
                      <a:endParaRPr lang="fi-FI" sz="1800" dirty="0"/>
                    </a:p>
                    <a:p>
                      <a:endParaRPr lang="fi-FI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i-FI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Optimismi</a:t>
                      </a:r>
                    </a:p>
                    <a:p>
                      <a:endParaRPr lang="fi-FI" sz="1800" dirty="0"/>
                    </a:p>
                  </a:txBody>
                  <a:tcPr marL="91456" marR="91456" marT="45722" marB="4572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  <a:p>
                      <a:endParaRPr lang="fi-FI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i-FI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Sitkeys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Suorakulmio 10">
            <a:extLst>
              <a:ext uri="{FF2B5EF4-FFF2-40B4-BE49-F238E27FC236}">
                <a16:creationId xmlns:a16="http://schemas.microsoft.com/office/drawing/2014/main" id="{E08D63C4-028F-814A-8524-226C9A216403}"/>
              </a:ext>
            </a:extLst>
          </p:cNvPr>
          <p:cNvSpPr/>
          <p:nvPr/>
        </p:nvSpPr>
        <p:spPr>
          <a:xfrm>
            <a:off x="7914450" y="5887537"/>
            <a:ext cx="3753510" cy="4396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Linkki oppaaseen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E419B88-105D-AC45-AA8D-22F84D70A9B5}"/>
              </a:ext>
            </a:extLst>
          </p:cNvPr>
          <p:cNvSpPr txBox="1"/>
          <p:nvPr/>
        </p:nvSpPr>
        <p:spPr>
          <a:xfrm>
            <a:off x="3278891" y="621750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6CBA89-0508-45C3-C090-8C9F7AFE87D9}"/>
              </a:ext>
            </a:extLst>
          </p:cNvPr>
          <p:cNvSpPr txBox="1"/>
          <p:nvPr/>
        </p:nvSpPr>
        <p:spPr>
          <a:xfrm>
            <a:off x="7159925" y="6217509"/>
            <a:ext cx="438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Manka ym. Voimavarat käyttöön, miten kehittää psykologista pääomaa</a:t>
            </a:r>
          </a:p>
        </p:txBody>
      </p:sp>
    </p:spTree>
    <p:extLst>
      <p:ext uri="{BB962C8B-B14F-4D97-AF65-F5344CB8AC3E}">
        <p14:creationId xmlns:p14="http://schemas.microsoft.com/office/powerpoint/2010/main" val="345559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1AB8FE-B80C-A848-BBF1-31EF52FB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Itseluottamus</a:t>
            </a:r>
            <a:br>
              <a:rPr lang="fi-FI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fi-FI" sz="3100" dirty="0">
                <a:solidFill>
                  <a:srgbClr val="000000"/>
                </a:solidFill>
              </a:rPr>
              <a:t>uskon onnistumiseeni vaikeissakin tilanteissa= </a:t>
            </a:r>
            <a:r>
              <a:rPr lang="fi-FI" sz="3100" b="1" dirty="0">
                <a:solidFill>
                  <a:srgbClr val="000000"/>
                </a:solidFill>
              </a:rPr>
              <a:t>hallinnan tunne</a:t>
            </a:r>
            <a:b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E6D0EE-7C56-EF4B-AC5F-165191B1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7DD680-3513-CE44-8246-C3A077593E5D}"/>
              </a:ext>
            </a:extLst>
          </p:cNvPr>
          <p:cNvSpPr txBox="1"/>
          <p:nvPr/>
        </p:nvSpPr>
        <p:spPr>
          <a:xfrm>
            <a:off x="384094" y="3831768"/>
            <a:ext cx="7183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Mikä on johtanut onnistumisiin, mallintaminen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Palautteen pyytäminen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Voimavaralistaus: miten olen aiemmin selvinnyt ongelmistani?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fi-FI" sz="2400" dirty="0"/>
              <a:t>Fysiologinen ja psykologinen virittyneisyys ja hyvinvointi sekä huomion kiinnittäminen työhyvinvointia lisääviin tekijöihin</a:t>
            </a:r>
            <a:endParaRPr lang="fi-FI" sz="24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D955339-6A4F-7F4B-97E8-36F85C94A83E}"/>
              </a:ext>
            </a:extLst>
          </p:cNvPr>
          <p:cNvSpPr txBox="1"/>
          <p:nvPr/>
        </p:nvSpPr>
        <p:spPr>
          <a:xfrm>
            <a:off x="9386888" y="5600700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Kaisa 95 vuotta</a:t>
            </a:r>
          </a:p>
        </p:txBody>
      </p:sp>
      <p:pic>
        <p:nvPicPr>
          <p:cNvPr id="10" name="Sisällön paikkamerkki 9" descr="Kuva, joka sisältää kohteen henkilö, sisä, hymyileminen&#10;&#10;Kuvaus luotu automaattisesti">
            <a:extLst>
              <a:ext uri="{FF2B5EF4-FFF2-40B4-BE49-F238E27FC236}">
                <a16:creationId xmlns:a16="http://schemas.microsoft.com/office/drawing/2014/main" id="{7BDD1F5B-CED6-4F45-8639-B0E712A89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662" y="2553653"/>
            <a:ext cx="3556000" cy="3860800"/>
          </a:xfrm>
        </p:spPr>
      </p:pic>
      <p:sp>
        <p:nvSpPr>
          <p:cNvPr id="11" name="Pilvi 10">
            <a:extLst>
              <a:ext uri="{FF2B5EF4-FFF2-40B4-BE49-F238E27FC236}">
                <a16:creationId xmlns:a16="http://schemas.microsoft.com/office/drawing/2014/main" id="{4DE3BC91-F918-6847-9684-62759709A6D4}"/>
              </a:ext>
            </a:extLst>
          </p:cNvPr>
          <p:cNvSpPr/>
          <p:nvPr/>
        </p:nvSpPr>
        <p:spPr>
          <a:xfrm>
            <a:off x="5452021" y="640080"/>
            <a:ext cx="5421313" cy="1971675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Olen Kaisa, 95 vuotta, ja otin kuntoutusjaksolla eka kerran väriä päähäni.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AFBF1CE-0AE1-A486-9781-2541660D3B0D}"/>
              </a:ext>
            </a:extLst>
          </p:cNvPr>
          <p:cNvSpPr/>
          <p:nvPr/>
        </p:nvSpPr>
        <p:spPr>
          <a:xfrm>
            <a:off x="7395336" y="6014105"/>
            <a:ext cx="3753510" cy="4396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Linkki oppaaseen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EBEC6E3-9667-2848-9FAF-27C29737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60978"/>
            <a:ext cx="3627120" cy="3085593"/>
          </a:xfrm>
          <a:prstGeom prst="ellipse">
            <a:avLst/>
          </a:prstGeom>
          <a:solidFill>
            <a:schemeClr val="accent2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fi-FI" sz="2600" b="1" dirty="0">
                <a:solidFill>
                  <a:schemeClr val="bg1"/>
                </a:solidFill>
              </a:rPr>
              <a:t>Tällä motolla rakennettiin maailman onnellisin maa ja hyvinvointivaltio: Suomi!</a:t>
            </a:r>
          </a:p>
        </p:txBody>
      </p:sp>
      <p:pic>
        <p:nvPicPr>
          <p:cNvPr id="7" name="Sisällön paikkamerkki 6" descr="Kuva, joka sisältää kohteen pyyhe, laukku, paita&#10;&#10;Kuvaus luotu automaattisesti">
            <a:extLst>
              <a:ext uri="{FF2B5EF4-FFF2-40B4-BE49-F238E27FC236}">
                <a16:creationId xmlns:a16="http://schemas.microsoft.com/office/drawing/2014/main" id="{E3E47767-AE88-214E-8625-F8BA9D3EE8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73511" y="1328713"/>
            <a:ext cx="6347002" cy="4347694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FD6DE7-F60D-5146-970E-CEB5F6F5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D194FA5-12D8-AB4E-ADAB-7D7AE567A7F4}"/>
              </a:ext>
            </a:extLst>
          </p:cNvPr>
          <p:cNvSpPr txBox="1"/>
          <p:nvPr/>
        </p:nvSpPr>
        <p:spPr>
          <a:xfrm>
            <a:off x="580310" y="4607222"/>
            <a:ext cx="479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b="1" dirty="0"/>
              <a:t>Henkilökohtainen hyvinvointi - </a:t>
            </a:r>
            <a:r>
              <a:rPr lang="fi-FI" sz="2000" dirty="0"/>
              <a:t>elämäntyytyväisyys</a:t>
            </a:r>
          </a:p>
          <a:p>
            <a:pPr marL="285750" indent="-285750">
              <a:buFontTx/>
              <a:buChar char="-"/>
            </a:pPr>
            <a:r>
              <a:rPr lang="fi-FI" sz="2000" b="1" dirty="0"/>
              <a:t>Luottamus</a:t>
            </a:r>
            <a:r>
              <a:rPr lang="fi-FI" sz="2000" dirty="0"/>
              <a:t> ihmisten hyväntahtoisuuteen ja viranomaisiin/instituutioihin</a:t>
            </a:r>
          </a:p>
          <a:p>
            <a:pPr marL="285750" indent="-285750">
              <a:buFontTx/>
              <a:buChar char="-"/>
            </a:pP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806D82A-EF3A-2C2B-90AB-2CFDD6370005}"/>
              </a:ext>
            </a:extLst>
          </p:cNvPr>
          <p:cNvSpPr txBox="1"/>
          <p:nvPr/>
        </p:nvSpPr>
        <p:spPr>
          <a:xfrm>
            <a:off x="471487" y="405383"/>
            <a:ext cx="105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accent2"/>
                </a:solidFill>
                <a:latin typeface="+mj-lt"/>
              </a:rPr>
              <a:t>Hyvinvointivaltio – mainio perusta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670513-E99C-1791-8673-04BC2E39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3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25BF661-C330-6CB2-DAD9-63290080247A}"/>
              </a:ext>
            </a:extLst>
          </p:cNvPr>
          <p:cNvSpPr txBox="1"/>
          <p:nvPr/>
        </p:nvSpPr>
        <p:spPr>
          <a:xfrm>
            <a:off x="717495" y="5869106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https://worldhappiness.report/</a:t>
            </a:r>
            <a:endParaRPr lang="fi-FI" dirty="0"/>
          </a:p>
        </p:txBody>
      </p:sp>
      <p:pic>
        <p:nvPicPr>
          <p:cNvPr id="8" name="Kuva 7" descr="Kuva, joka sisältää kohteen ulko, musta, vanha, talo&#10;&#10;Kuvaus luotu automaattisesti">
            <a:extLst>
              <a:ext uri="{FF2B5EF4-FFF2-40B4-BE49-F238E27FC236}">
                <a16:creationId xmlns:a16="http://schemas.microsoft.com/office/drawing/2014/main" id="{2CF3A2D5-0EFB-B927-0AA4-020D178FD8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776" y="4192110"/>
            <a:ext cx="4067737" cy="2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338" y="1157287"/>
            <a:ext cx="4419838" cy="32519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Toiveikkuus</a:t>
            </a:r>
            <a:b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fi-FI" sz="3600" dirty="0">
                <a:solidFill>
                  <a:srgbClr val="000000"/>
                </a:solidFill>
              </a:rPr>
              <a:t>haluan kulkea tavoitteita kohti (”tahtovoima”) ja tarvittaessa löydän vaihtoehtoisia polkuja niihin (”keinovoima”</a:t>
            </a:r>
            <a:r>
              <a:rPr lang="fi-FI" altLang="ja-JP" sz="3600" dirty="0">
                <a:solidFill>
                  <a:srgbClr val="000000"/>
                </a:solidFill>
              </a:rPr>
              <a:t>)</a:t>
            </a:r>
            <a:br>
              <a:rPr lang="fi-FI" altLang="ja-JP" sz="4000" dirty="0">
                <a:solidFill>
                  <a:srgbClr val="000000"/>
                </a:solidFill>
              </a:rPr>
            </a:br>
            <a:endParaRPr lang="en-US" sz="4200" b="1" dirty="0"/>
          </a:p>
        </p:txBody>
      </p:sp>
      <p:pic>
        <p:nvPicPr>
          <p:cNvPr id="5" name="Kuva 4" descr="Thaimaa 18.4 Labyrintt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779" y="10"/>
            <a:ext cx="655122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alt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80FDB79-8AF4-AD4A-B66B-A788FCD3CF3E}"/>
              </a:ext>
            </a:extLst>
          </p:cNvPr>
          <p:cNvSpPr txBox="1"/>
          <p:nvPr/>
        </p:nvSpPr>
        <p:spPr>
          <a:xfrm>
            <a:off x="169212" y="4409266"/>
            <a:ext cx="5564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Mikä on elämässäni merkityksellistä?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Uudet ja vaihtoehtoiset reitit siihen?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Tavoitteiden pilkkominen ja seuraaminen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Miten palkitsen itseäni, kun olen saavuttanut tavoitteen?</a:t>
            </a:r>
          </a:p>
          <a:p>
            <a:endParaRPr lang="fi-FI" dirty="0"/>
          </a:p>
        </p:txBody>
      </p:sp>
      <p:sp>
        <p:nvSpPr>
          <p:cNvPr id="4" name="Pilvi 3">
            <a:extLst>
              <a:ext uri="{FF2B5EF4-FFF2-40B4-BE49-F238E27FC236}">
                <a16:creationId xmlns:a16="http://schemas.microsoft.com/office/drawing/2014/main" id="{6240D244-E442-8946-8597-94558A1B96BA}"/>
              </a:ext>
            </a:extLst>
          </p:cNvPr>
          <p:cNvSpPr/>
          <p:nvPr/>
        </p:nvSpPr>
        <p:spPr>
          <a:xfrm>
            <a:off x="6643688" y="1157287"/>
            <a:ext cx="4372963" cy="19431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Elämä ei ole labyrintti, vaan meillä on vaihtoehtoisia polkuja!</a:t>
            </a:r>
          </a:p>
        </p:txBody>
      </p:sp>
    </p:spTree>
    <p:extLst>
      <p:ext uri="{BB962C8B-B14F-4D97-AF65-F5344CB8AC3E}">
        <p14:creationId xmlns:p14="http://schemas.microsoft.com/office/powerpoint/2010/main" val="26393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7B269-F68D-0441-80DD-39B0BCB5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000" b="1" dirty="0">
                <a:solidFill>
                  <a:schemeClr val="accent2"/>
                </a:solidFill>
                <a:cs typeface="Arial" panose="020B0604020202020204" pitchFamily="34" charset="0"/>
              </a:rPr>
              <a:t>Realistinen optimismi </a:t>
            </a:r>
            <a:br>
              <a:rPr lang="fi-FI" sz="3800" dirty="0"/>
            </a:br>
            <a:r>
              <a:rPr lang="fi-FI" sz="3800" dirty="0"/>
              <a:t>näen asioiden myönteiset puolet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BA456F-CA89-884A-9C0D-1322915F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665" y="641832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56F8664-9AF8-4540-9EEE-7A2A129C9972}"/>
              </a:ext>
            </a:extLst>
          </p:cNvPr>
          <p:cNvSpPr/>
          <p:nvPr/>
        </p:nvSpPr>
        <p:spPr>
          <a:xfrm>
            <a:off x="784155" y="3736463"/>
            <a:ext cx="59309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fi-FI" altLang="fi-FI" sz="2400" dirty="0"/>
              <a:t>Menneisyyden armollinen tulkinta – omien juurien tunteminen, mitä taakkoja sieltä kantaa?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Mistä voin olla kiitollinen?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Elämän/työn tähtihetket ja onnistumiset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Rentoutuminen, mindfullnes, mikä toisi voimia?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Positiivisten odotusten luominen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A48DDBC-EAA7-5F46-BC57-37C26E54E83D}"/>
              </a:ext>
            </a:extLst>
          </p:cNvPr>
          <p:cNvSpPr txBox="1"/>
          <p:nvPr/>
        </p:nvSpPr>
        <p:spPr>
          <a:xfrm>
            <a:off x="6915150" y="18288"/>
            <a:ext cx="4957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”Ihmisen kannattaa välillä laittaa roskasilmä kiinni ja katsella maailmaa satusilmillä, niin maailma näyttää paljon hauskemmalta paikalta elää." Kylli-täti</a:t>
            </a:r>
          </a:p>
          <a:p>
            <a:endParaRPr lang="fi-FI" dirty="0"/>
          </a:p>
        </p:txBody>
      </p:sp>
      <p:sp>
        <p:nvSpPr>
          <p:cNvPr id="4" name="Pilvi 3">
            <a:extLst>
              <a:ext uri="{FF2B5EF4-FFF2-40B4-BE49-F238E27FC236}">
                <a16:creationId xmlns:a16="http://schemas.microsoft.com/office/drawing/2014/main" id="{51E39187-6E10-7D41-9946-5E392630E03F}"/>
              </a:ext>
            </a:extLst>
          </p:cNvPr>
          <p:cNvSpPr/>
          <p:nvPr/>
        </p:nvSpPr>
        <p:spPr>
          <a:xfrm>
            <a:off x="5308544" y="638387"/>
            <a:ext cx="6115812" cy="2934547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bg1"/>
                </a:solidFill>
              </a:rPr>
              <a:t>Ihmisen kannattaa välillä laittaa roskasilmä kiinni ja katsella maailmaa satusilmillä, niin maailma näyttää paljon hauskemmalta paikalta elää." </a:t>
            </a:r>
            <a:r>
              <a:rPr lang="fi-FI" sz="2000" dirty="0">
                <a:solidFill>
                  <a:schemeClr val="bg1"/>
                </a:solidFill>
              </a:rPr>
              <a:t>Kylli-täti</a:t>
            </a:r>
          </a:p>
        </p:txBody>
      </p:sp>
      <p:pic>
        <p:nvPicPr>
          <p:cNvPr id="8" name="Kuva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90FB9C29-5EBE-DF45-85CE-8753022FDF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317" y="3572934"/>
            <a:ext cx="2971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7658" y="2725737"/>
            <a:ext cx="5004044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fi-FI" sz="2000" dirty="0"/>
              <a:t>Voimavaroihin suuntautuvan ajattelutavan omaksuminen ja osaamisen, yhteenkuuluvuuden tai asenteiden kehittäminen. </a:t>
            </a:r>
          </a:p>
          <a:p>
            <a:pPr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fi-FI" sz="2000" dirty="0"/>
              <a:t>Luottamuksen, avoimuuden ja läpinäkyvyyden kehittäminen Työpaikalla l</a:t>
            </a:r>
            <a:endParaRPr lang="en-US" sz="2000" dirty="0"/>
          </a:p>
          <a:p>
            <a:pPr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Opin takapakeista, en lannistu. Ne antavat tietoa, mitä seuraavalla kerralla pitäisi tehdä toisin.</a:t>
            </a:r>
          </a:p>
          <a:p>
            <a:pPr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Etsin uusia tulkintoja mokilleni: löysin tavan, mikä ei toimi.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altLang="en-US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470BEE92-B4C8-D543-BBA5-D52B2E49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26757"/>
            <a:ext cx="4721152" cy="13255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/>
                </a:solidFill>
                <a:cs typeface="Arial" panose="020B0604020202020204" pitchFamily="34" charset="0"/>
              </a:rPr>
              <a:t>Sitkeys, </a:t>
            </a:r>
            <a:r>
              <a:rPr lang="fi-FI" b="1" dirty="0" err="1">
                <a:solidFill>
                  <a:schemeClr val="accent2"/>
                </a:solidFill>
                <a:cs typeface="Arial" panose="020B0604020202020204" pitchFamily="34" charset="0"/>
              </a:rPr>
              <a:t>resilienssi</a:t>
            </a:r>
            <a:br>
              <a:rPr lang="fi-FI" dirty="0"/>
            </a:br>
            <a:r>
              <a:rPr lang="fi-FI" sz="3600" dirty="0">
                <a:solidFill>
                  <a:srgbClr val="000000"/>
                </a:solidFill>
              </a:rPr>
              <a:t>esteet eivät lannista, vaan kestän ne ja aloitan alusta, jos tarpeen</a:t>
            </a:r>
            <a:r>
              <a:rPr lang="fi-FI" sz="4000" dirty="0">
                <a:solidFill>
                  <a:srgbClr val="000000"/>
                </a:solidFill>
              </a:rPr>
              <a:t>.</a:t>
            </a:r>
            <a:endParaRPr lang="fi-FI" dirty="0"/>
          </a:p>
        </p:txBody>
      </p:sp>
      <p:sp>
        <p:nvSpPr>
          <p:cNvPr id="6" name="Pilvi 5">
            <a:extLst>
              <a:ext uri="{FF2B5EF4-FFF2-40B4-BE49-F238E27FC236}">
                <a16:creationId xmlns:a16="http://schemas.microsoft.com/office/drawing/2014/main" id="{C47BF77E-967D-9046-A3CF-3CD45125A5E6}"/>
              </a:ext>
            </a:extLst>
          </p:cNvPr>
          <p:cNvSpPr/>
          <p:nvPr/>
        </p:nvSpPr>
        <p:spPr>
          <a:xfrm>
            <a:off x="5950689" y="2076080"/>
            <a:ext cx="5933653" cy="428027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/>
              <a:t>”</a:t>
            </a:r>
            <a:r>
              <a:rPr lang="fi-FI" dirty="0"/>
              <a:t>Sa</a:t>
            </a:r>
            <a:r>
              <a:rPr lang="fi-FI" sz="2000" dirty="0"/>
              <a:t>irastuin 9-vuotiaana sidekudossairauteen. Lääkärit totesivat joidenkin asioiden olevan minulle mahdottomia. Vanhempani ostivat kiellosta huolimatta minulle balettipuvun ja laittoivat kurssille. Olen nyt viidenkymmenen ikäinen, osa-aikatyössä edelleen ja tottunut aina luovimaan.”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975B3A-6149-3186-7D09-78C6C27A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32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62F8D2-FBD4-E53F-15AA-182FBA7F6B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67" y="604229"/>
            <a:ext cx="2495892" cy="21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5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C66D42D-8224-198C-259F-CA947BEA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Riittämättömyys </a:t>
            </a:r>
          </a:p>
        </p:txBody>
      </p:sp>
      <p:pic>
        <p:nvPicPr>
          <p:cNvPr id="8" name="Sisällön paikkamerkki 7" descr="Kuva, joka sisältää kohteen teksti, sisä-, huonekalu, tietokone&#10;&#10;Kuvaus luotu automaattisesti">
            <a:extLst>
              <a:ext uri="{FF2B5EF4-FFF2-40B4-BE49-F238E27FC236}">
                <a16:creationId xmlns:a16="http://schemas.microsoft.com/office/drawing/2014/main" id="{5E4EBB1F-628B-1919-6557-2EC9B595F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926" y="1410935"/>
            <a:ext cx="5169106" cy="4351338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7D74213-8273-22EA-888C-4357257C527F}"/>
              </a:ext>
            </a:extLst>
          </p:cNvPr>
          <p:cNvSpPr txBox="1"/>
          <p:nvPr/>
        </p:nvSpPr>
        <p:spPr>
          <a:xfrm>
            <a:off x="838200" y="2628900"/>
            <a:ext cx="469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”Äiti, minä olen kuin liian pieni pizzataikina, jota kiskotaan pellin kokoiseksi. Ei riitä, sitko loppuu, möykky repeää. Varhain alkaneet vastuuhommat ovat kasvaneet sisimpiin syihini asti.” Sirpa Kähkönen</a:t>
            </a:r>
          </a:p>
          <a:p>
            <a:r>
              <a:rPr lang="fi-FI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36 uurnaa – Väärässä olemisen historia</a:t>
            </a:r>
            <a:endParaRPr lang="fi-FI" sz="2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E35E46C-4DFC-893E-FC5E-CAA1E38C3C13}"/>
              </a:ext>
            </a:extLst>
          </p:cNvPr>
          <p:cNvSpPr txBox="1"/>
          <p:nvPr/>
        </p:nvSpPr>
        <p:spPr>
          <a:xfrm>
            <a:off x="6286926" y="612354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i-FI" sz="1400" dirty="0">
                <a:solidFill>
                  <a:srgbClr val="898989"/>
                </a:solidFill>
              </a:rPr>
              <a:t>Dosentti Marja-Liisa Manka, Tampereen yliopisto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D20D23C-8D97-D548-AB71-93EBC474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387079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AB5756-ABF0-8346-8C2C-5716E491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4100" b="1" dirty="0">
                <a:solidFill>
                  <a:schemeClr val="accent2"/>
                </a:solidFill>
              </a:rPr>
              <a:t>Tunnista hiostajasi, jotka vievät sinulta voimia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A72A2F0-4A0B-A440-A366-5436E835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257800" cy="3843666"/>
          </a:xfrm>
        </p:spPr>
        <p:txBody>
          <a:bodyPr>
            <a:normAutofit fontScale="92500"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täydellisyys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kilttiys 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vahvuus, läpi harmaan kiven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pessimismi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kiire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taakkasiirtymä menneisyydestä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50D4BFE-E20D-9343-B9BA-588E81BE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Dosentti Marja-Liisa Manka, Tampereen yliopisto</a:t>
            </a:r>
          </a:p>
        </p:txBody>
      </p:sp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7CFF45ED-4AFF-E3C0-454A-F806A22272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26" y="0"/>
            <a:ext cx="3277017" cy="672147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CEBDF75-486B-7EE0-0C09-C8569EEED023}"/>
              </a:ext>
            </a:extLst>
          </p:cNvPr>
          <p:cNvSpPr txBox="1"/>
          <p:nvPr/>
        </p:nvSpPr>
        <p:spPr>
          <a:xfrm>
            <a:off x="6157496" y="5987018"/>
            <a:ext cx="327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HS 5.2.2024</a:t>
            </a:r>
          </a:p>
        </p:txBody>
      </p:sp>
    </p:spTree>
    <p:extLst>
      <p:ext uri="{BB962C8B-B14F-4D97-AF65-F5344CB8AC3E}">
        <p14:creationId xmlns:p14="http://schemas.microsoft.com/office/powerpoint/2010/main" val="139149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i-FI" sz="3600" b="1" dirty="0">
                <a:solidFill>
                  <a:schemeClr val="accent2"/>
                </a:solidFill>
                <a:cs typeface="Arial" panose="020B0604020202020204" pitchFamily="34" charset="0"/>
              </a:rPr>
              <a:t>Stressi  - ponnistelun ja palautumisen epäsuhta</a:t>
            </a:r>
          </a:p>
        </p:txBody>
      </p:sp>
      <p:sp>
        <p:nvSpPr>
          <p:cNvPr id="3" name="Pyöristetty suorakulmio 2"/>
          <p:cNvSpPr/>
          <p:nvPr/>
        </p:nvSpPr>
        <p:spPr>
          <a:xfrm>
            <a:off x="2374900" y="2171700"/>
            <a:ext cx="18923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Työn vaatimukset</a:t>
            </a:r>
          </a:p>
        </p:txBody>
      </p:sp>
      <p:sp>
        <p:nvSpPr>
          <p:cNvPr id="4" name="Pyöristetty suorakulmio 3"/>
          <p:cNvSpPr/>
          <p:nvPr/>
        </p:nvSpPr>
        <p:spPr>
          <a:xfrm>
            <a:off x="7683500" y="2171700"/>
            <a:ext cx="18923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Työn voimavarat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080000" y="2362203"/>
            <a:ext cx="1778000" cy="571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Ponnistelut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080000" y="3327403"/>
            <a:ext cx="1778000" cy="571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Stressireaktiot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080000" y="4305303"/>
            <a:ext cx="1778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Palautuminen</a:t>
            </a:r>
          </a:p>
        </p:txBody>
      </p:sp>
      <p:sp>
        <p:nvSpPr>
          <p:cNvPr id="8" name="Suorakulmio 7"/>
          <p:cNvSpPr/>
          <p:nvPr/>
        </p:nvSpPr>
        <p:spPr>
          <a:xfrm>
            <a:off x="4871864" y="5765803"/>
            <a:ext cx="2232248" cy="571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Kasaantuminen</a:t>
            </a:r>
          </a:p>
        </p:txBody>
      </p:sp>
      <p:cxnSp>
        <p:nvCxnSpPr>
          <p:cNvPr id="13" name="Suora nuoliyhdysviiva 12"/>
          <p:cNvCxnSpPr>
            <a:endCxn id="5" idx="0"/>
          </p:cNvCxnSpPr>
          <p:nvPr/>
        </p:nvCxnSpPr>
        <p:spPr>
          <a:xfrm>
            <a:off x="5969000" y="1968503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5969000" y="2933703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>
            <a:off x="5969000" y="3898903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5943600" y="5372103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4559300" y="4964668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Jos palautuminen ei onnistu</a:t>
            </a:r>
          </a:p>
        </p:txBody>
      </p:sp>
      <p:cxnSp>
        <p:nvCxnSpPr>
          <p:cNvPr id="20" name="Suora yhdysviiva 19"/>
          <p:cNvCxnSpPr/>
          <p:nvPr/>
        </p:nvCxnSpPr>
        <p:spPr>
          <a:xfrm>
            <a:off x="3302000" y="1943100"/>
            <a:ext cx="52832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endCxn id="3" idx="0"/>
          </p:cNvCxnSpPr>
          <p:nvPr/>
        </p:nvCxnSpPr>
        <p:spPr>
          <a:xfrm>
            <a:off x="3321050" y="1968500"/>
            <a:ext cx="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>
            <a:off x="8594725" y="19431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>
            <a:stCxn id="8" idx="1"/>
          </p:cNvCxnSpPr>
          <p:nvPr/>
        </p:nvCxnSpPr>
        <p:spPr>
          <a:xfrm flipH="1">
            <a:off x="3302000" y="6051562"/>
            <a:ext cx="1569864" cy="6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>
            <a:endCxn id="3" idx="2"/>
          </p:cNvCxnSpPr>
          <p:nvPr/>
        </p:nvCxnSpPr>
        <p:spPr>
          <a:xfrm flipV="1">
            <a:off x="3302000" y="3086102"/>
            <a:ext cx="19050" cy="2965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>
            <a:stCxn id="8" idx="3"/>
          </p:cNvCxnSpPr>
          <p:nvPr/>
        </p:nvCxnSpPr>
        <p:spPr>
          <a:xfrm>
            <a:off x="7104112" y="6051551"/>
            <a:ext cx="1481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 flipV="1">
            <a:off x="8585200" y="3086100"/>
            <a:ext cx="61912" cy="297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>
            <a:stCxn id="7" idx="1"/>
          </p:cNvCxnSpPr>
          <p:nvPr/>
        </p:nvCxnSpPr>
        <p:spPr>
          <a:xfrm flipH="1" flipV="1">
            <a:off x="4102100" y="4584712"/>
            <a:ext cx="977900" cy="6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/>
          <p:cNvCxnSpPr/>
          <p:nvPr/>
        </p:nvCxnSpPr>
        <p:spPr>
          <a:xfrm flipH="1" flipV="1">
            <a:off x="6858000" y="4559312"/>
            <a:ext cx="977900" cy="6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/>
          <p:cNvCxnSpPr/>
          <p:nvPr/>
        </p:nvCxnSpPr>
        <p:spPr>
          <a:xfrm flipV="1">
            <a:off x="4102100" y="3086112"/>
            <a:ext cx="0" cy="147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/>
          <p:cNvCxnSpPr/>
          <p:nvPr/>
        </p:nvCxnSpPr>
        <p:spPr>
          <a:xfrm flipV="1">
            <a:off x="7835900" y="3086100"/>
            <a:ext cx="0" cy="147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orakulmio 8"/>
          <p:cNvSpPr/>
          <p:nvPr/>
        </p:nvSpPr>
        <p:spPr>
          <a:xfrm>
            <a:off x="7683500" y="6246846"/>
            <a:ext cx="324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Mejman</a:t>
            </a:r>
            <a:r>
              <a:rPr lang="fi-FI" dirty="0"/>
              <a:t>, T. F. &amp; </a:t>
            </a:r>
            <a:r>
              <a:rPr lang="fi-FI" dirty="0" err="1"/>
              <a:t>Mulder</a:t>
            </a:r>
            <a:r>
              <a:rPr lang="fi-FI" dirty="0"/>
              <a:t>, G. 1998 </a:t>
            </a: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Dosentti Marja-Liisa Manka, Tampereen yliopisto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17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5015880" y="1993901"/>
            <a:ext cx="2275508" cy="89873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800" b="1" dirty="0"/>
              <a:t>Tuntuu hyvältä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73338" y="549275"/>
            <a:ext cx="75549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fi-FI" sz="4400" b="1" dirty="0">
                <a:solidFill>
                  <a:schemeClr val="accent2"/>
                </a:solidFill>
                <a:latin typeface="+mj-lt"/>
              </a:rPr>
              <a:t>Tunnista hyvä ja paha stressi</a:t>
            </a:r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 flipV="1">
            <a:off x="2639616" y="5805265"/>
            <a:ext cx="7446962" cy="301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dirty="0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 flipV="1">
            <a:off x="2635250" y="1755786"/>
            <a:ext cx="0" cy="4060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4649985" y="4692217"/>
            <a:ext cx="3110709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i-FI" sz="2000" b="1" dirty="0">
                <a:solidFill>
                  <a:srgbClr val="008000"/>
                </a:solidFill>
                <a:latin typeface="Helvetica" charset="0"/>
              </a:rPr>
              <a:t>Positiivinen paine</a:t>
            </a:r>
          </a:p>
          <a:p>
            <a:pPr eaLnBrk="0" hangingPunct="0">
              <a:defRPr/>
            </a:pPr>
            <a:endParaRPr lang="fi-FI" sz="2000" b="1" dirty="0">
              <a:solidFill>
                <a:schemeClr val="tx2"/>
              </a:solidFill>
              <a:latin typeface="Helvetica" charset="0"/>
            </a:endParaRPr>
          </a:p>
          <a:p>
            <a:pPr eaLnBrk="0" hangingPunct="0">
              <a:defRPr/>
            </a:pPr>
            <a:r>
              <a:rPr lang="fi-FI" sz="2000" b="1" dirty="0">
                <a:solidFill>
                  <a:srgbClr val="FF0000"/>
                </a:solidFill>
                <a:latin typeface="Helvetica" charset="0"/>
              </a:rPr>
              <a:t>Negatiivinen paine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 rot="16200000">
            <a:off x="1173580" y="3194327"/>
            <a:ext cx="244137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i-FI" sz="2800" b="1" dirty="0">
                <a:solidFill>
                  <a:schemeClr val="tx2"/>
                </a:solidFill>
                <a:latin typeface="Helvetica" charset="0"/>
              </a:rPr>
              <a:t>Suorituskyky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2573352" y="5013335"/>
            <a:ext cx="18274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2638429" y="3429010"/>
            <a:ext cx="18274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2506663" y="407670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2706688" y="299720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3503613" y="234950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09947" name="Rectangle 27"/>
          <p:cNvSpPr>
            <a:spLocks noChangeArrowheads="1"/>
          </p:cNvSpPr>
          <p:nvPr/>
        </p:nvSpPr>
        <p:spPr bwMode="auto">
          <a:xfrm>
            <a:off x="3703652" y="4652974"/>
            <a:ext cx="18274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fi-FI" sz="2000" b="1" dirty="0">
              <a:solidFill>
                <a:srgbClr val="009999"/>
              </a:solidFill>
            </a:endParaRPr>
          </a:p>
        </p:txBody>
      </p:sp>
      <p:sp>
        <p:nvSpPr>
          <p:cNvPr id="7" name="Puolivapaa piirto 6"/>
          <p:cNvSpPr/>
          <p:nvPr/>
        </p:nvSpPr>
        <p:spPr>
          <a:xfrm>
            <a:off x="2890838" y="1993902"/>
            <a:ext cx="6494462" cy="3822700"/>
          </a:xfrm>
          <a:custGeom>
            <a:avLst/>
            <a:gdLst>
              <a:gd name="connsiteX0" fmla="*/ 0 w 6527800"/>
              <a:gd name="connsiteY0" fmla="*/ 4076700 h 4114800"/>
              <a:gd name="connsiteX1" fmla="*/ 50800 w 6527800"/>
              <a:gd name="connsiteY1" fmla="*/ 4013200 h 4114800"/>
              <a:gd name="connsiteX2" fmla="*/ 88900 w 6527800"/>
              <a:gd name="connsiteY2" fmla="*/ 4000500 h 4114800"/>
              <a:gd name="connsiteX3" fmla="*/ 114300 w 6527800"/>
              <a:gd name="connsiteY3" fmla="*/ 3949700 h 4114800"/>
              <a:gd name="connsiteX4" fmla="*/ 165100 w 6527800"/>
              <a:gd name="connsiteY4" fmla="*/ 3873500 h 4114800"/>
              <a:gd name="connsiteX5" fmla="*/ 190500 w 6527800"/>
              <a:gd name="connsiteY5" fmla="*/ 3835400 h 4114800"/>
              <a:gd name="connsiteX6" fmla="*/ 228600 w 6527800"/>
              <a:gd name="connsiteY6" fmla="*/ 3797300 h 4114800"/>
              <a:gd name="connsiteX7" fmla="*/ 279400 w 6527800"/>
              <a:gd name="connsiteY7" fmla="*/ 3721100 h 4114800"/>
              <a:gd name="connsiteX8" fmla="*/ 292100 w 6527800"/>
              <a:gd name="connsiteY8" fmla="*/ 3683000 h 4114800"/>
              <a:gd name="connsiteX9" fmla="*/ 355600 w 6527800"/>
              <a:gd name="connsiteY9" fmla="*/ 3594100 h 4114800"/>
              <a:gd name="connsiteX10" fmla="*/ 444500 w 6527800"/>
              <a:gd name="connsiteY10" fmla="*/ 3454400 h 4114800"/>
              <a:gd name="connsiteX11" fmla="*/ 482600 w 6527800"/>
              <a:gd name="connsiteY11" fmla="*/ 3416300 h 4114800"/>
              <a:gd name="connsiteX12" fmla="*/ 546100 w 6527800"/>
              <a:gd name="connsiteY12" fmla="*/ 3302000 h 4114800"/>
              <a:gd name="connsiteX13" fmla="*/ 622300 w 6527800"/>
              <a:gd name="connsiteY13" fmla="*/ 3213100 h 4114800"/>
              <a:gd name="connsiteX14" fmla="*/ 635000 w 6527800"/>
              <a:gd name="connsiteY14" fmla="*/ 3175000 h 4114800"/>
              <a:gd name="connsiteX15" fmla="*/ 673100 w 6527800"/>
              <a:gd name="connsiteY15" fmla="*/ 3111500 h 4114800"/>
              <a:gd name="connsiteX16" fmla="*/ 698500 w 6527800"/>
              <a:gd name="connsiteY16" fmla="*/ 3073400 h 4114800"/>
              <a:gd name="connsiteX17" fmla="*/ 711200 w 6527800"/>
              <a:gd name="connsiteY17" fmla="*/ 3035300 h 4114800"/>
              <a:gd name="connsiteX18" fmla="*/ 736600 w 6527800"/>
              <a:gd name="connsiteY18" fmla="*/ 2997200 h 4114800"/>
              <a:gd name="connsiteX19" fmla="*/ 762000 w 6527800"/>
              <a:gd name="connsiteY19" fmla="*/ 2933700 h 4114800"/>
              <a:gd name="connsiteX20" fmla="*/ 774700 w 6527800"/>
              <a:gd name="connsiteY20" fmla="*/ 2895600 h 4114800"/>
              <a:gd name="connsiteX21" fmla="*/ 850900 w 6527800"/>
              <a:gd name="connsiteY21" fmla="*/ 2768600 h 4114800"/>
              <a:gd name="connsiteX22" fmla="*/ 863600 w 6527800"/>
              <a:gd name="connsiteY22" fmla="*/ 2730500 h 4114800"/>
              <a:gd name="connsiteX23" fmla="*/ 901700 w 6527800"/>
              <a:gd name="connsiteY23" fmla="*/ 2667000 h 4114800"/>
              <a:gd name="connsiteX24" fmla="*/ 939800 w 6527800"/>
              <a:gd name="connsiteY24" fmla="*/ 2590800 h 4114800"/>
              <a:gd name="connsiteX25" fmla="*/ 977900 w 6527800"/>
              <a:gd name="connsiteY25" fmla="*/ 2565400 h 4114800"/>
              <a:gd name="connsiteX26" fmla="*/ 1028700 w 6527800"/>
              <a:gd name="connsiteY26" fmla="*/ 2451100 h 4114800"/>
              <a:gd name="connsiteX27" fmla="*/ 1066800 w 6527800"/>
              <a:gd name="connsiteY27" fmla="*/ 2413000 h 4114800"/>
              <a:gd name="connsiteX28" fmla="*/ 1092200 w 6527800"/>
              <a:gd name="connsiteY28" fmla="*/ 2374900 h 4114800"/>
              <a:gd name="connsiteX29" fmla="*/ 1130300 w 6527800"/>
              <a:gd name="connsiteY29" fmla="*/ 2311400 h 4114800"/>
              <a:gd name="connsiteX30" fmla="*/ 1168400 w 6527800"/>
              <a:gd name="connsiteY30" fmla="*/ 2298700 h 4114800"/>
              <a:gd name="connsiteX31" fmla="*/ 1181100 w 6527800"/>
              <a:gd name="connsiteY31" fmla="*/ 2260600 h 4114800"/>
              <a:gd name="connsiteX32" fmla="*/ 1244600 w 6527800"/>
              <a:gd name="connsiteY32" fmla="*/ 2159000 h 4114800"/>
              <a:gd name="connsiteX33" fmla="*/ 1320800 w 6527800"/>
              <a:gd name="connsiteY33" fmla="*/ 2032000 h 4114800"/>
              <a:gd name="connsiteX34" fmla="*/ 1358900 w 6527800"/>
              <a:gd name="connsiteY34" fmla="*/ 1981200 h 4114800"/>
              <a:gd name="connsiteX35" fmla="*/ 1397000 w 6527800"/>
              <a:gd name="connsiteY35" fmla="*/ 1917700 h 4114800"/>
              <a:gd name="connsiteX36" fmla="*/ 1473200 w 6527800"/>
              <a:gd name="connsiteY36" fmla="*/ 1803400 h 4114800"/>
              <a:gd name="connsiteX37" fmla="*/ 1498600 w 6527800"/>
              <a:gd name="connsiteY37" fmla="*/ 1739900 h 4114800"/>
              <a:gd name="connsiteX38" fmla="*/ 1536700 w 6527800"/>
              <a:gd name="connsiteY38" fmla="*/ 1676400 h 4114800"/>
              <a:gd name="connsiteX39" fmla="*/ 1549400 w 6527800"/>
              <a:gd name="connsiteY39" fmla="*/ 1638300 h 4114800"/>
              <a:gd name="connsiteX40" fmla="*/ 1587500 w 6527800"/>
              <a:gd name="connsiteY40" fmla="*/ 1587500 h 4114800"/>
              <a:gd name="connsiteX41" fmla="*/ 1612900 w 6527800"/>
              <a:gd name="connsiteY41" fmla="*/ 1549400 h 4114800"/>
              <a:gd name="connsiteX42" fmla="*/ 1638300 w 6527800"/>
              <a:gd name="connsiteY42" fmla="*/ 1498600 h 4114800"/>
              <a:gd name="connsiteX43" fmla="*/ 1689100 w 6527800"/>
              <a:gd name="connsiteY43" fmla="*/ 1422400 h 4114800"/>
              <a:gd name="connsiteX44" fmla="*/ 1727200 w 6527800"/>
              <a:gd name="connsiteY44" fmla="*/ 1346200 h 4114800"/>
              <a:gd name="connsiteX45" fmla="*/ 1752600 w 6527800"/>
              <a:gd name="connsiteY45" fmla="*/ 1295400 h 4114800"/>
              <a:gd name="connsiteX46" fmla="*/ 1790700 w 6527800"/>
              <a:gd name="connsiteY46" fmla="*/ 1257300 h 4114800"/>
              <a:gd name="connsiteX47" fmla="*/ 1841500 w 6527800"/>
              <a:gd name="connsiteY47" fmla="*/ 1181100 h 4114800"/>
              <a:gd name="connsiteX48" fmla="*/ 1866900 w 6527800"/>
              <a:gd name="connsiteY48" fmla="*/ 1130300 h 4114800"/>
              <a:gd name="connsiteX49" fmla="*/ 1905000 w 6527800"/>
              <a:gd name="connsiteY49" fmla="*/ 1092200 h 4114800"/>
              <a:gd name="connsiteX50" fmla="*/ 1968500 w 6527800"/>
              <a:gd name="connsiteY50" fmla="*/ 1003300 h 4114800"/>
              <a:gd name="connsiteX51" fmla="*/ 1981200 w 6527800"/>
              <a:gd name="connsiteY51" fmla="*/ 952500 h 4114800"/>
              <a:gd name="connsiteX52" fmla="*/ 2006600 w 6527800"/>
              <a:gd name="connsiteY52" fmla="*/ 914400 h 4114800"/>
              <a:gd name="connsiteX53" fmla="*/ 2070100 w 6527800"/>
              <a:gd name="connsiteY53" fmla="*/ 812800 h 4114800"/>
              <a:gd name="connsiteX54" fmla="*/ 2120900 w 6527800"/>
              <a:gd name="connsiteY54" fmla="*/ 736600 h 4114800"/>
              <a:gd name="connsiteX55" fmla="*/ 2146300 w 6527800"/>
              <a:gd name="connsiteY55" fmla="*/ 685800 h 4114800"/>
              <a:gd name="connsiteX56" fmla="*/ 2184400 w 6527800"/>
              <a:gd name="connsiteY56" fmla="*/ 647700 h 4114800"/>
              <a:gd name="connsiteX57" fmla="*/ 2209800 w 6527800"/>
              <a:gd name="connsiteY57" fmla="*/ 609600 h 4114800"/>
              <a:gd name="connsiteX58" fmla="*/ 2286000 w 6527800"/>
              <a:gd name="connsiteY58" fmla="*/ 533400 h 4114800"/>
              <a:gd name="connsiteX59" fmla="*/ 2349500 w 6527800"/>
              <a:gd name="connsiteY59" fmla="*/ 482600 h 4114800"/>
              <a:gd name="connsiteX60" fmla="*/ 2413000 w 6527800"/>
              <a:gd name="connsiteY60" fmla="*/ 406400 h 4114800"/>
              <a:gd name="connsiteX61" fmla="*/ 2438400 w 6527800"/>
              <a:gd name="connsiteY61" fmla="*/ 368300 h 4114800"/>
              <a:gd name="connsiteX62" fmla="*/ 2489200 w 6527800"/>
              <a:gd name="connsiteY62" fmla="*/ 342900 h 4114800"/>
              <a:gd name="connsiteX63" fmla="*/ 2552700 w 6527800"/>
              <a:gd name="connsiteY63" fmla="*/ 254000 h 4114800"/>
              <a:gd name="connsiteX64" fmla="*/ 2628900 w 6527800"/>
              <a:gd name="connsiteY64" fmla="*/ 190500 h 4114800"/>
              <a:gd name="connsiteX65" fmla="*/ 2667000 w 6527800"/>
              <a:gd name="connsiteY65" fmla="*/ 152400 h 4114800"/>
              <a:gd name="connsiteX66" fmla="*/ 2768600 w 6527800"/>
              <a:gd name="connsiteY66" fmla="*/ 114300 h 4114800"/>
              <a:gd name="connsiteX67" fmla="*/ 2806700 w 6527800"/>
              <a:gd name="connsiteY67" fmla="*/ 76200 h 4114800"/>
              <a:gd name="connsiteX68" fmla="*/ 2882900 w 6527800"/>
              <a:gd name="connsiteY68" fmla="*/ 50800 h 4114800"/>
              <a:gd name="connsiteX69" fmla="*/ 2959100 w 6527800"/>
              <a:gd name="connsiteY69" fmla="*/ 25400 h 4114800"/>
              <a:gd name="connsiteX70" fmla="*/ 2997200 w 6527800"/>
              <a:gd name="connsiteY70" fmla="*/ 12700 h 4114800"/>
              <a:gd name="connsiteX71" fmla="*/ 3149600 w 6527800"/>
              <a:gd name="connsiteY71" fmla="*/ 0 h 4114800"/>
              <a:gd name="connsiteX72" fmla="*/ 3556000 w 6527800"/>
              <a:gd name="connsiteY72" fmla="*/ 25400 h 4114800"/>
              <a:gd name="connsiteX73" fmla="*/ 3657600 w 6527800"/>
              <a:gd name="connsiteY73" fmla="*/ 50800 h 4114800"/>
              <a:gd name="connsiteX74" fmla="*/ 3721100 w 6527800"/>
              <a:gd name="connsiteY74" fmla="*/ 63500 h 4114800"/>
              <a:gd name="connsiteX75" fmla="*/ 3911600 w 6527800"/>
              <a:gd name="connsiteY75" fmla="*/ 101600 h 4114800"/>
              <a:gd name="connsiteX76" fmla="*/ 3949700 w 6527800"/>
              <a:gd name="connsiteY76" fmla="*/ 114300 h 4114800"/>
              <a:gd name="connsiteX77" fmla="*/ 4025900 w 6527800"/>
              <a:gd name="connsiteY77" fmla="*/ 165100 h 4114800"/>
              <a:gd name="connsiteX78" fmla="*/ 4064000 w 6527800"/>
              <a:gd name="connsiteY78" fmla="*/ 177800 h 4114800"/>
              <a:gd name="connsiteX79" fmla="*/ 4140200 w 6527800"/>
              <a:gd name="connsiteY79" fmla="*/ 215900 h 4114800"/>
              <a:gd name="connsiteX80" fmla="*/ 4203700 w 6527800"/>
              <a:gd name="connsiteY80" fmla="*/ 279400 h 4114800"/>
              <a:gd name="connsiteX81" fmla="*/ 4229100 w 6527800"/>
              <a:gd name="connsiteY81" fmla="*/ 317500 h 4114800"/>
              <a:gd name="connsiteX82" fmla="*/ 4318000 w 6527800"/>
              <a:gd name="connsiteY82" fmla="*/ 355600 h 4114800"/>
              <a:gd name="connsiteX83" fmla="*/ 4368800 w 6527800"/>
              <a:gd name="connsiteY83" fmla="*/ 444500 h 4114800"/>
              <a:gd name="connsiteX84" fmla="*/ 4394200 w 6527800"/>
              <a:gd name="connsiteY84" fmla="*/ 495300 h 4114800"/>
              <a:gd name="connsiteX85" fmla="*/ 4419600 w 6527800"/>
              <a:gd name="connsiteY85" fmla="*/ 533400 h 4114800"/>
              <a:gd name="connsiteX86" fmla="*/ 4470400 w 6527800"/>
              <a:gd name="connsiteY86" fmla="*/ 596900 h 4114800"/>
              <a:gd name="connsiteX87" fmla="*/ 4495800 w 6527800"/>
              <a:gd name="connsiteY87" fmla="*/ 660400 h 4114800"/>
              <a:gd name="connsiteX88" fmla="*/ 4521200 w 6527800"/>
              <a:gd name="connsiteY88" fmla="*/ 698500 h 4114800"/>
              <a:gd name="connsiteX89" fmla="*/ 4533900 w 6527800"/>
              <a:gd name="connsiteY89" fmla="*/ 736600 h 4114800"/>
              <a:gd name="connsiteX90" fmla="*/ 4559300 w 6527800"/>
              <a:gd name="connsiteY90" fmla="*/ 774700 h 4114800"/>
              <a:gd name="connsiteX91" fmla="*/ 4622800 w 6527800"/>
              <a:gd name="connsiteY91" fmla="*/ 863600 h 4114800"/>
              <a:gd name="connsiteX92" fmla="*/ 4648200 w 6527800"/>
              <a:gd name="connsiteY92" fmla="*/ 914400 h 4114800"/>
              <a:gd name="connsiteX93" fmla="*/ 4673600 w 6527800"/>
              <a:gd name="connsiteY93" fmla="*/ 952500 h 4114800"/>
              <a:gd name="connsiteX94" fmla="*/ 4724400 w 6527800"/>
              <a:gd name="connsiteY94" fmla="*/ 1054100 h 4114800"/>
              <a:gd name="connsiteX95" fmla="*/ 4762500 w 6527800"/>
              <a:gd name="connsiteY95" fmla="*/ 1092200 h 4114800"/>
              <a:gd name="connsiteX96" fmla="*/ 4800600 w 6527800"/>
              <a:gd name="connsiteY96" fmla="*/ 1168400 h 4114800"/>
              <a:gd name="connsiteX97" fmla="*/ 4826000 w 6527800"/>
              <a:gd name="connsiteY97" fmla="*/ 1219200 h 4114800"/>
              <a:gd name="connsiteX98" fmla="*/ 4838700 w 6527800"/>
              <a:gd name="connsiteY98" fmla="*/ 1257300 h 4114800"/>
              <a:gd name="connsiteX99" fmla="*/ 4902200 w 6527800"/>
              <a:gd name="connsiteY99" fmla="*/ 1346200 h 4114800"/>
              <a:gd name="connsiteX100" fmla="*/ 4914900 w 6527800"/>
              <a:gd name="connsiteY100" fmla="*/ 1384300 h 4114800"/>
              <a:gd name="connsiteX101" fmla="*/ 4953000 w 6527800"/>
              <a:gd name="connsiteY101" fmla="*/ 1422400 h 4114800"/>
              <a:gd name="connsiteX102" fmla="*/ 4978400 w 6527800"/>
              <a:gd name="connsiteY102" fmla="*/ 1460500 h 4114800"/>
              <a:gd name="connsiteX103" fmla="*/ 4991100 w 6527800"/>
              <a:gd name="connsiteY103" fmla="*/ 1511300 h 4114800"/>
              <a:gd name="connsiteX104" fmla="*/ 5029200 w 6527800"/>
              <a:gd name="connsiteY104" fmla="*/ 1524000 h 4114800"/>
              <a:gd name="connsiteX105" fmla="*/ 5054600 w 6527800"/>
              <a:gd name="connsiteY105" fmla="*/ 1562100 h 4114800"/>
              <a:gd name="connsiteX106" fmla="*/ 5105400 w 6527800"/>
              <a:gd name="connsiteY106" fmla="*/ 1663700 h 4114800"/>
              <a:gd name="connsiteX107" fmla="*/ 5156200 w 6527800"/>
              <a:gd name="connsiteY107" fmla="*/ 1739900 h 4114800"/>
              <a:gd name="connsiteX108" fmla="*/ 5194300 w 6527800"/>
              <a:gd name="connsiteY108" fmla="*/ 1828800 h 4114800"/>
              <a:gd name="connsiteX109" fmla="*/ 5232400 w 6527800"/>
              <a:gd name="connsiteY109" fmla="*/ 1866900 h 4114800"/>
              <a:gd name="connsiteX110" fmla="*/ 5257800 w 6527800"/>
              <a:gd name="connsiteY110" fmla="*/ 1917700 h 4114800"/>
              <a:gd name="connsiteX111" fmla="*/ 5308600 w 6527800"/>
              <a:gd name="connsiteY111" fmla="*/ 1993900 h 4114800"/>
              <a:gd name="connsiteX112" fmla="*/ 5334000 w 6527800"/>
              <a:gd name="connsiteY112" fmla="*/ 2032000 h 4114800"/>
              <a:gd name="connsiteX113" fmla="*/ 5359400 w 6527800"/>
              <a:gd name="connsiteY113" fmla="*/ 2070100 h 4114800"/>
              <a:gd name="connsiteX114" fmla="*/ 5397500 w 6527800"/>
              <a:gd name="connsiteY114" fmla="*/ 2108200 h 4114800"/>
              <a:gd name="connsiteX115" fmla="*/ 5422900 w 6527800"/>
              <a:gd name="connsiteY115" fmla="*/ 2146300 h 4114800"/>
              <a:gd name="connsiteX116" fmla="*/ 5499100 w 6527800"/>
              <a:gd name="connsiteY116" fmla="*/ 2222500 h 4114800"/>
              <a:gd name="connsiteX117" fmla="*/ 5537200 w 6527800"/>
              <a:gd name="connsiteY117" fmla="*/ 2298700 h 4114800"/>
              <a:gd name="connsiteX118" fmla="*/ 5613400 w 6527800"/>
              <a:gd name="connsiteY118" fmla="*/ 2374900 h 4114800"/>
              <a:gd name="connsiteX119" fmla="*/ 5664200 w 6527800"/>
              <a:gd name="connsiteY119" fmla="*/ 2476500 h 4114800"/>
              <a:gd name="connsiteX120" fmla="*/ 5676900 w 6527800"/>
              <a:gd name="connsiteY120" fmla="*/ 2514600 h 4114800"/>
              <a:gd name="connsiteX121" fmla="*/ 5715000 w 6527800"/>
              <a:gd name="connsiteY121" fmla="*/ 2565400 h 4114800"/>
              <a:gd name="connsiteX122" fmla="*/ 5765800 w 6527800"/>
              <a:gd name="connsiteY122" fmla="*/ 2641600 h 4114800"/>
              <a:gd name="connsiteX123" fmla="*/ 5803900 w 6527800"/>
              <a:gd name="connsiteY123" fmla="*/ 2768600 h 4114800"/>
              <a:gd name="connsiteX124" fmla="*/ 5854700 w 6527800"/>
              <a:gd name="connsiteY124" fmla="*/ 2844800 h 4114800"/>
              <a:gd name="connsiteX125" fmla="*/ 5880100 w 6527800"/>
              <a:gd name="connsiteY125" fmla="*/ 2933700 h 4114800"/>
              <a:gd name="connsiteX126" fmla="*/ 5930900 w 6527800"/>
              <a:gd name="connsiteY126" fmla="*/ 3009900 h 4114800"/>
              <a:gd name="connsiteX127" fmla="*/ 5943600 w 6527800"/>
              <a:gd name="connsiteY127" fmla="*/ 3048000 h 4114800"/>
              <a:gd name="connsiteX128" fmla="*/ 5994400 w 6527800"/>
              <a:gd name="connsiteY128" fmla="*/ 3124200 h 4114800"/>
              <a:gd name="connsiteX129" fmla="*/ 6019800 w 6527800"/>
              <a:gd name="connsiteY129" fmla="*/ 3162300 h 4114800"/>
              <a:gd name="connsiteX130" fmla="*/ 6032500 w 6527800"/>
              <a:gd name="connsiteY130" fmla="*/ 3200400 h 4114800"/>
              <a:gd name="connsiteX131" fmla="*/ 6057900 w 6527800"/>
              <a:gd name="connsiteY131" fmla="*/ 3251200 h 4114800"/>
              <a:gd name="connsiteX132" fmla="*/ 6083300 w 6527800"/>
              <a:gd name="connsiteY132" fmla="*/ 3340100 h 4114800"/>
              <a:gd name="connsiteX133" fmla="*/ 6121400 w 6527800"/>
              <a:gd name="connsiteY133" fmla="*/ 3365500 h 4114800"/>
              <a:gd name="connsiteX134" fmla="*/ 6146800 w 6527800"/>
              <a:gd name="connsiteY134" fmla="*/ 3403600 h 4114800"/>
              <a:gd name="connsiteX135" fmla="*/ 6159500 w 6527800"/>
              <a:gd name="connsiteY135" fmla="*/ 3441700 h 4114800"/>
              <a:gd name="connsiteX136" fmla="*/ 6197600 w 6527800"/>
              <a:gd name="connsiteY136" fmla="*/ 3479800 h 4114800"/>
              <a:gd name="connsiteX137" fmla="*/ 6261100 w 6527800"/>
              <a:gd name="connsiteY137" fmla="*/ 3606800 h 4114800"/>
              <a:gd name="connsiteX138" fmla="*/ 6261100 w 6527800"/>
              <a:gd name="connsiteY138" fmla="*/ 3606800 h 4114800"/>
              <a:gd name="connsiteX139" fmla="*/ 6273800 w 6527800"/>
              <a:gd name="connsiteY139" fmla="*/ 3644900 h 4114800"/>
              <a:gd name="connsiteX140" fmla="*/ 6324600 w 6527800"/>
              <a:gd name="connsiteY140" fmla="*/ 3721100 h 4114800"/>
              <a:gd name="connsiteX141" fmla="*/ 6337300 w 6527800"/>
              <a:gd name="connsiteY141" fmla="*/ 3771900 h 4114800"/>
              <a:gd name="connsiteX142" fmla="*/ 6388100 w 6527800"/>
              <a:gd name="connsiteY142" fmla="*/ 3860800 h 4114800"/>
              <a:gd name="connsiteX143" fmla="*/ 6400800 w 6527800"/>
              <a:gd name="connsiteY143" fmla="*/ 3898900 h 4114800"/>
              <a:gd name="connsiteX144" fmla="*/ 6426200 w 6527800"/>
              <a:gd name="connsiteY144" fmla="*/ 3937000 h 4114800"/>
              <a:gd name="connsiteX145" fmla="*/ 6451600 w 6527800"/>
              <a:gd name="connsiteY145" fmla="*/ 3987800 h 4114800"/>
              <a:gd name="connsiteX146" fmla="*/ 6489700 w 6527800"/>
              <a:gd name="connsiteY146" fmla="*/ 4025900 h 4114800"/>
              <a:gd name="connsiteX147" fmla="*/ 6515100 w 6527800"/>
              <a:gd name="connsiteY147" fmla="*/ 4064000 h 4114800"/>
              <a:gd name="connsiteX148" fmla="*/ 6527800 w 6527800"/>
              <a:gd name="connsiteY148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527800" h="4114800">
                <a:moveTo>
                  <a:pt x="0" y="4076700"/>
                </a:moveTo>
                <a:cubicBezTo>
                  <a:pt x="16933" y="4055533"/>
                  <a:pt x="30219" y="4030841"/>
                  <a:pt x="50800" y="4013200"/>
                </a:cubicBezTo>
                <a:cubicBezTo>
                  <a:pt x="60964" y="4004488"/>
                  <a:pt x="79434" y="4009966"/>
                  <a:pt x="88900" y="4000500"/>
                </a:cubicBezTo>
                <a:cubicBezTo>
                  <a:pt x="102287" y="3987113"/>
                  <a:pt x="104560" y="3965934"/>
                  <a:pt x="114300" y="3949700"/>
                </a:cubicBezTo>
                <a:cubicBezTo>
                  <a:pt x="130006" y="3923523"/>
                  <a:pt x="148167" y="3898900"/>
                  <a:pt x="165100" y="3873500"/>
                </a:cubicBezTo>
                <a:cubicBezTo>
                  <a:pt x="173567" y="3860800"/>
                  <a:pt x="179707" y="3846193"/>
                  <a:pt x="190500" y="3835400"/>
                </a:cubicBezTo>
                <a:lnTo>
                  <a:pt x="228600" y="3797300"/>
                </a:lnTo>
                <a:cubicBezTo>
                  <a:pt x="258797" y="3706708"/>
                  <a:pt x="215979" y="3816232"/>
                  <a:pt x="279400" y="3721100"/>
                </a:cubicBezTo>
                <a:cubicBezTo>
                  <a:pt x="286826" y="3709961"/>
                  <a:pt x="286113" y="3694974"/>
                  <a:pt x="292100" y="3683000"/>
                </a:cubicBezTo>
                <a:cubicBezTo>
                  <a:pt x="301385" y="3664429"/>
                  <a:pt x="346971" y="3605605"/>
                  <a:pt x="355600" y="3594100"/>
                </a:cubicBezTo>
                <a:cubicBezTo>
                  <a:pt x="377248" y="3529157"/>
                  <a:pt x="374307" y="3524593"/>
                  <a:pt x="444500" y="3454400"/>
                </a:cubicBezTo>
                <a:cubicBezTo>
                  <a:pt x="457200" y="3441700"/>
                  <a:pt x="471824" y="3430668"/>
                  <a:pt x="482600" y="3416300"/>
                </a:cubicBezTo>
                <a:cubicBezTo>
                  <a:pt x="541906" y="3337225"/>
                  <a:pt x="500867" y="3374373"/>
                  <a:pt x="546100" y="3302000"/>
                </a:cubicBezTo>
                <a:cubicBezTo>
                  <a:pt x="573254" y="3258554"/>
                  <a:pt x="587665" y="3247735"/>
                  <a:pt x="622300" y="3213100"/>
                </a:cubicBezTo>
                <a:cubicBezTo>
                  <a:pt x="626533" y="3200400"/>
                  <a:pt x="629013" y="3186974"/>
                  <a:pt x="635000" y="3175000"/>
                </a:cubicBezTo>
                <a:cubicBezTo>
                  <a:pt x="646039" y="3152922"/>
                  <a:pt x="660017" y="3132432"/>
                  <a:pt x="673100" y="3111500"/>
                </a:cubicBezTo>
                <a:cubicBezTo>
                  <a:pt x="681190" y="3098557"/>
                  <a:pt x="691674" y="3087052"/>
                  <a:pt x="698500" y="3073400"/>
                </a:cubicBezTo>
                <a:cubicBezTo>
                  <a:pt x="704487" y="3061426"/>
                  <a:pt x="705213" y="3047274"/>
                  <a:pt x="711200" y="3035300"/>
                </a:cubicBezTo>
                <a:cubicBezTo>
                  <a:pt x="718026" y="3021648"/>
                  <a:pt x="729774" y="3010852"/>
                  <a:pt x="736600" y="2997200"/>
                </a:cubicBezTo>
                <a:cubicBezTo>
                  <a:pt x="746795" y="2976810"/>
                  <a:pt x="753995" y="2955046"/>
                  <a:pt x="762000" y="2933700"/>
                </a:cubicBezTo>
                <a:cubicBezTo>
                  <a:pt x="766700" y="2921165"/>
                  <a:pt x="768199" y="2907302"/>
                  <a:pt x="774700" y="2895600"/>
                </a:cubicBezTo>
                <a:cubicBezTo>
                  <a:pt x="831128" y="2794030"/>
                  <a:pt x="814871" y="2852669"/>
                  <a:pt x="850900" y="2768600"/>
                </a:cubicBezTo>
                <a:cubicBezTo>
                  <a:pt x="856173" y="2756295"/>
                  <a:pt x="857613" y="2742474"/>
                  <a:pt x="863600" y="2730500"/>
                </a:cubicBezTo>
                <a:cubicBezTo>
                  <a:pt x="874639" y="2708422"/>
                  <a:pt x="890661" y="2689078"/>
                  <a:pt x="901700" y="2667000"/>
                </a:cubicBezTo>
                <a:cubicBezTo>
                  <a:pt x="922358" y="2625683"/>
                  <a:pt x="903404" y="2627196"/>
                  <a:pt x="939800" y="2590800"/>
                </a:cubicBezTo>
                <a:cubicBezTo>
                  <a:pt x="950593" y="2580007"/>
                  <a:pt x="965200" y="2573867"/>
                  <a:pt x="977900" y="2565400"/>
                </a:cubicBezTo>
                <a:cubicBezTo>
                  <a:pt x="996359" y="2510023"/>
                  <a:pt x="995157" y="2491352"/>
                  <a:pt x="1028700" y="2451100"/>
                </a:cubicBezTo>
                <a:cubicBezTo>
                  <a:pt x="1040198" y="2437302"/>
                  <a:pt x="1055302" y="2426798"/>
                  <a:pt x="1066800" y="2413000"/>
                </a:cubicBezTo>
                <a:cubicBezTo>
                  <a:pt x="1076571" y="2401274"/>
                  <a:pt x="1084110" y="2387843"/>
                  <a:pt x="1092200" y="2374900"/>
                </a:cubicBezTo>
                <a:cubicBezTo>
                  <a:pt x="1105283" y="2353968"/>
                  <a:pt x="1112846" y="2328854"/>
                  <a:pt x="1130300" y="2311400"/>
                </a:cubicBezTo>
                <a:cubicBezTo>
                  <a:pt x="1139766" y="2301934"/>
                  <a:pt x="1155700" y="2302933"/>
                  <a:pt x="1168400" y="2298700"/>
                </a:cubicBezTo>
                <a:cubicBezTo>
                  <a:pt x="1172633" y="2286000"/>
                  <a:pt x="1175113" y="2272574"/>
                  <a:pt x="1181100" y="2260600"/>
                </a:cubicBezTo>
                <a:cubicBezTo>
                  <a:pt x="1207280" y="2208241"/>
                  <a:pt x="1217734" y="2202656"/>
                  <a:pt x="1244600" y="2159000"/>
                </a:cubicBezTo>
                <a:cubicBezTo>
                  <a:pt x="1270474" y="2116955"/>
                  <a:pt x="1291179" y="2071495"/>
                  <a:pt x="1320800" y="2032000"/>
                </a:cubicBezTo>
                <a:cubicBezTo>
                  <a:pt x="1333500" y="2015067"/>
                  <a:pt x="1347159" y="1998812"/>
                  <a:pt x="1358900" y="1981200"/>
                </a:cubicBezTo>
                <a:cubicBezTo>
                  <a:pt x="1372592" y="1960661"/>
                  <a:pt x="1383308" y="1938239"/>
                  <a:pt x="1397000" y="1917700"/>
                </a:cubicBezTo>
                <a:cubicBezTo>
                  <a:pt x="1439542" y="1853887"/>
                  <a:pt x="1436302" y="1877196"/>
                  <a:pt x="1473200" y="1803400"/>
                </a:cubicBezTo>
                <a:cubicBezTo>
                  <a:pt x="1483395" y="1783010"/>
                  <a:pt x="1488405" y="1760290"/>
                  <a:pt x="1498600" y="1739900"/>
                </a:cubicBezTo>
                <a:cubicBezTo>
                  <a:pt x="1509639" y="1717822"/>
                  <a:pt x="1525661" y="1698478"/>
                  <a:pt x="1536700" y="1676400"/>
                </a:cubicBezTo>
                <a:cubicBezTo>
                  <a:pt x="1542687" y="1664426"/>
                  <a:pt x="1542758" y="1649923"/>
                  <a:pt x="1549400" y="1638300"/>
                </a:cubicBezTo>
                <a:cubicBezTo>
                  <a:pt x="1559902" y="1619922"/>
                  <a:pt x="1575197" y="1604724"/>
                  <a:pt x="1587500" y="1587500"/>
                </a:cubicBezTo>
                <a:cubicBezTo>
                  <a:pt x="1596372" y="1575080"/>
                  <a:pt x="1605327" y="1562652"/>
                  <a:pt x="1612900" y="1549400"/>
                </a:cubicBezTo>
                <a:cubicBezTo>
                  <a:pt x="1622293" y="1532962"/>
                  <a:pt x="1628560" y="1514834"/>
                  <a:pt x="1638300" y="1498600"/>
                </a:cubicBezTo>
                <a:cubicBezTo>
                  <a:pt x="1654006" y="1472423"/>
                  <a:pt x="1679447" y="1451360"/>
                  <a:pt x="1689100" y="1422400"/>
                </a:cubicBezTo>
                <a:cubicBezTo>
                  <a:pt x="1712385" y="1352546"/>
                  <a:pt x="1687809" y="1415134"/>
                  <a:pt x="1727200" y="1346200"/>
                </a:cubicBezTo>
                <a:cubicBezTo>
                  <a:pt x="1736593" y="1329762"/>
                  <a:pt x="1741596" y="1310806"/>
                  <a:pt x="1752600" y="1295400"/>
                </a:cubicBezTo>
                <a:cubicBezTo>
                  <a:pt x="1763039" y="1280785"/>
                  <a:pt x="1779673" y="1271477"/>
                  <a:pt x="1790700" y="1257300"/>
                </a:cubicBezTo>
                <a:cubicBezTo>
                  <a:pt x="1809442" y="1233203"/>
                  <a:pt x="1827848" y="1208404"/>
                  <a:pt x="1841500" y="1181100"/>
                </a:cubicBezTo>
                <a:cubicBezTo>
                  <a:pt x="1849967" y="1164167"/>
                  <a:pt x="1855896" y="1145706"/>
                  <a:pt x="1866900" y="1130300"/>
                </a:cubicBezTo>
                <a:cubicBezTo>
                  <a:pt x="1877339" y="1115685"/>
                  <a:pt x="1894561" y="1106815"/>
                  <a:pt x="1905000" y="1092200"/>
                </a:cubicBezTo>
                <a:cubicBezTo>
                  <a:pt x="1988580" y="975187"/>
                  <a:pt x="1869438" y="1102362"/>
                  <a:pt x="1968500" y="1003300"/>
                </a:cubicBezTo>
                <a:cubicBezTo>
                  <a:pt x="1972733" y="986367"/>
                  <a:pt x="1974324" y="968543"/>
                  <a:pt x="1981200" y="952500"/>
                </a:cubicBezTo>
                <a:cubicBezTo>
                  <a:pt x="1987213" y="938471"/>
                  <a:pt x="1999027" y="927652"/>
                  <a:pt x="2006600" y="914400"/>
                </a:cubicBezTo>
                <a:cubicBezTo>
                  <a:pt x="2062386" y="816775"/>
                  <a:pt x="1997252" y="909931"/>
                  <a:pt x="2070100" y="812800"/>
                </a:cubicBezTo>
                <a:cubicBezTo>
                  <a:pt x="2097343" y="731071"/>
                  <a:pt x="2061442" y="819841"/>
                  <a:pt x="2120900" y="736600"/>
                </a:cubicBezTo>
                <a:cubicBezTo>
                  <a:pt x="2131904" y="721194"/>
                  <a:pt x="2135296" y="701206"/>
                  <a:pt x="2146300" y="685800"/>
                </a:cubicBezTo>
                <a:cubicBezTo>
                  <a:pt x="2156739" y="671185"/>
                  <a:pt x="2172902" y="661498"/>
                  <a:pt x="2184400" y="647700"/>
                </a:cubicBezTo>
                <a:cubicBezTo>
                  <a:pt x="2194171" y="635974"/>
                  <a:pt x="2199659" y="621008"/>
                  <a:pt x="2209800" y="609600"/>
                </a:cubicBezTo>
                <a:cubicBezTo>
                  <a:pt x="2233665" y="582752"/>
                  <a:pt x="2266075" y="563288"/>
                  <a:pt x="2286000" y="533400"/>
                </a:cubicBezTo>
                <a:cubicBezTo>
                  <a:pt x="2318826" y="484161"/>
                  <a:pt x="2296920" y="500127"/>
                  <a:pt x="2349500" y="482600"/>
                </a:cubicBezTo>
                <a:cubicBezTo>
                  <a:pt x="2412563" y="388005"/>
                  <a:pt x="2331512" y="504186"/>
                  <a:pt x="2413000" y="406400"/>
                </a:cubicBezTo>
                <a:cubicBezTo>
                  <a:pt x="2422771" y="394674"/>
                  <a:pt x="2426674" y="378071"/>
                  <a:pt x="2438400" y="368300"/>
                </a:cubicBezTo>
                <a:cubicBezTo>
                  <a:pt x="2452944" y="356180"/>
                  <a:pt x="2472267" y="351367"/>
                  <a:pt x="2489200" y="342900"/>
                </a:cubicBezTo>
                <a:cubicBezTo>
                  <a:pt x="2518833" y="254000"/>
                  <a:pt x="2489200" y="275167"/>
                  <a:pt x="2552700" y="254000"/>
                </a:cubicBezTo>
                <a:cubicBezTo>
                  <a:pt x="2664010" y="142690"/>
                  <a:pt x="2522812" y="278907"/>
                  <a:pt x="2628900" y="190500"/>
                </a:cubicBezTo>
                <a:cubicBezTo>
                  <a:pt x="2642698" y="179002"/>
                  <a:pt x="2651406" y="161311"/>
                  <a:pt x="2667000" y="152400"/>
                </a:cubicBezTo>
                <a:cubicBezTo>
                  <a:pt x="2799949" y="76429"/>
                  <a:pt x="2633007" y="211152"/>
                  <a:pt x="2768600" y="114300"/>
                </a:cubicBezTo>
                <a:cubicBezTo>
                  <a:pt x="2783215" y="103861"/>
                  <a:pt x="2791000" y="84922"/>
                  <a:pt x="2806700" y="76200"/>
                </a:cubicBezTo>
                <a:cubicBezTo>
                  <a:pt x="2830105" y="63197"/>
                  <a:pt x="2857500" y="59267"/>
                  <a:pt x="2882900" y="50800"/>
                </a:cubicBezTo>
                <a:lnTo>
                  <a:pt x="2959100" y="25400"/>
                </a:lnTo>
                <a:cubicBezTo>
                  <a:pt x="2971800" y="21167"/>
                  <a:pt x="2983859" y="13812"/>
                  <a:pt x="2997200" y="12700"/>
                </a:cubicBezTo>
                <a:lnTo>
                  <a:pt x="3149600" y="0"/>
                </a:lnTo>
                <a:cubicBezTo>
                  <a:pt x="3199004" y="2353"/>
                  <a:pt x="3466364" y="11247"/>
                  <a:pt x="3556000" y="25400"/>
                </a:cubicBezTo>
                <a:cubicBezTo>
                  <a:pt x="3590482" y="30844"/>
                  <a:pt x="3623585" y="42950"/>
                  <a:pt x="3657600" y="50800"/>
                </a:cubicBezTo>
                <a:cubicBezTo>
                  <a:pt x="3678633" y="55654"/>
                  <a:pt x="3699808" y="59951"/>
                  <a:pt x="3721100" y="63500"/>
                </a:cubicBezTo>
                <a:cubicBezTo>
                  <a:pt x="3806183" y="77681"/>
                  <a:pt x="3825712" y="72971"/>
                  <a:pt x="3911600" y="101600"/>
                </a:cubicBezTo>
                <a:cubicBezTo>
                  <a:pt x="3924300" y="105833"/>
                  <a:pt x="3937998" y="107799"/>
                  <a:pt x="3949700" y="114300"/>
                </a:cubicBezTo>
                <a:cubicBezTo>
                  <a:pt x="3976385" y="129125"/>
                  <a:pt x="3996940" y="155447"/>
                  <a:pt x="4025900" y="165100"/>
                </a:cubicBezTo>
                <a:cubicBezTo>
                  <a:pt x="4038600" y="169333"/>
                  <a:pt x="4052026" y="171813"/>
                  <a:pt x="4064000" y="177800"/>
                </a:cubicBezTo>
                <a:cubicBezTo>
                  <a:pt x="4162477" y="227039"/>
                  <a:pt x="4044435" y="183978"/>
                  <a:pt x="4140200" y="215900"/>
                </a:cubicBezTo>
                <a:cubicBezTo>
                  <a:pt x="4207933" y="317500"/>
                  <a:pt x="4119033" y="194733"/>
                  <a:pt x="4203700" y="279400"/>
                </a:cubicBezTo>
                <a:cubicBezTo>
                  <a:pt x="4214493" y="290193"/>
                  <a:pt x="4217374" y="307729"/>
                  <a:pt x="4229100" y="317500"/>
                </a:cubicBezTo>
                <a:cubicBezTo>
                  <a:pt x="4250025" y="334937"/>
                  <a:pt x="4291531" y="346777"/>
                  <a:pt x="4318000" y="355600"/>
                </a:cubicBezTo>
                <a:cubicBezTo>
                  <a:pt x="4394757" y="509113"/>
                  <a:pt x="4296997" y="318844"/>
                  <a:pt x="4368800" y="444500"/>
                </a:cubicBezTo>
                <a:cubicBezTo>
                  <a:pt x="4378193" y="460938"/>
                  <a:pt x="4384807" y="478862"/>
                  <a:pt x="4394200" y="495300"/>
                </a:cubicBezTo>
                <a:cubicBezTo>
                  <a:pt x="4401773" y="508552"/>
                  <a:pt x="4412774" y="519748"/>
                  <a:pt x="4419600" y="533400"/>
                </a:cubicBezTo>
                <a:cubicBezTo>
                  <a:pt x="4450272" y="594744"/>
                  <a:pt x="4406174" y="554082"/>
                  <a:pt x="4470400" y="596900"/>
                </a:cubicBezTo>
                <a:cubicBezTo>
                  <a:pt x="4478867" y="618067"/>
                  <a:pt x="4485605" y="640010"/>
                  <a:pt x="4495800" y="660400"/>
                </a:cubicBezTo>
                <a:cubicBezTo>
                  <a:pt x="4502626" y="674052"/>
                  <a:pt x="4514374" y="684848"/>
                  <a:pt x="4521200" y="698500"/>
                </a:cubicBezTo>
                <a:cubicBezTo>
                  <a:pt x="4527187" y="710474"/>
                  <a:pt x="4527913" y="724626"/>
                  <a:pt x="4533900" y="736600"/>
                </a:cubicBezTo>
                <a:cubicBezTo>
                  <a:pt x="4540726" y="750252"/>
                  <a:pt x="4550428" y="762280"/>
                  <a:pt x="4559300" y="774700"/>
                </a:cubicBezTo>
                <a:cubicBezTo>
                  <a:pt x="4578770" y="801958"/>
                  <a:pt x="4605697" y="833670"/>
                  <a:pt x="4622800" y="863600"/>
                </a:cubicBezTo>
                <a:cubicBezTo>
                  <a:pt x="4632193" y="880038"/>
                  <a:pt x="4638807" y="897962"/>
                  <a:pt x="4648200" y="914400"/>
                </a:cubicBezTo>
                <a:cubicBezTo>
                  <a:pt x="4655773" y="927652"/>
                  <a:pt x="4666774" y="938848"/>
                  <a:pt x="4673600" y="952500"/>
                </a:cubicBezTo>
                <a:cubicBezTo>
                  <a:pt x="4702778" y="1010855"/>
                  <a:pt x="4687621" y="1009965"/>
                  <a:pt x="4724400" y="1054100"/>
                </a:cubicBezTo>
                <a:cubicBezTo>
                  <a:pt x="4735898" y="1067898"/>
                  <a:pt x="4749800" y="1079500"/>
                  <a:pt x="4762500" y="1092200"/>
                </a:cubicBezTo>
                <a:cubicBezTo>
                  <a:pt x="4785785" y="1162054"/>
                  <a:pt x="4761209" y="1099466"/>
                  <a:pt x="4800600" y="1168400"/>
                </a:cubicBezTo>
                <a:cubicBezTo>
                  <a:pt x="4809993" y="1184838"/>
                  <a:pt x="4818542" y="1201799"/>
                  <a:pt x="4826000" y="1219200"/>
                </a:cubicBezTo>
                <a:cubicBezTo>
                  <a:pt x="4831273" y="1231505"/>
                  <a:pt x="4832713" y="1245326"/>
                  <a:pt x="4838700" y="1257300"/>
                </a:cubicBezTo>
                <a:cubicBezTo>
                  <a:pt x="4847985" y="1275871"/>
                  <a:pt x="4893571" y="1334695"/>
                  <a:pt x="4902200" y="1346200"/>
                </a:cubicBezTo>
                <a:cubicBezTo>
                  <a:pt x="4906433" y="1358900"/>
                  <a:pt x="4907474" y="1373161"/>
                  <a:pt x="4914900" y="1384300"/>
                </a:cubicBezTo>
                <a:cubicBezTo>
                  <a:pt x="4924863" y="1399244"/>
                  <a:pt x="4941502" y="1408602"/>
                  <a:pt x="4953000" y="1422400"/>
                </a:cubicBezTo>
                <a:cubicBezTo>
                  <a:pt x="4962771" y="1434126"/>
                  <a:pt x="4969933" y="1447800"/>
                  <a:pt x="4978400" y="1460500"/>
                </a:cubicBezTo>
                <a:cubicBezTo>
                  <a:pt x="4982633" y="1477433"/>
                  <a:pt x="4980196" y="1497670"/>
                  <a:pt x="4991100" y="1511300"/>
                </a:cubicBezTo>
                <a:cubicBezTo>
                  <a:pt x="4999463" y="1521753"/>
                  <a:pt x="5018747" y="1515637"/>
                  <a:pt x="5029200" y="1524000"/>
                </a:cubicBezTo>
                <a:cubicBezTo>
                  <a:pt x="5041119" y="1533535"/>
                  <a:pt x="5047291" y="1548700"/>
                  <a:pt x="5054600" y="1562100"/>
                </a:cubicBezTo>
                <a:cubicBezTo>
                  <a:pt x="5072731" y="1595341"/>
                  <a:pt x="5084397" y="1632195"/>
                  <a:pt x="5105400" y="1663700"/>
                </a:cubicBezTo>
                <a:cubicBezTo>
                  <a:pt x="5122333" y="1689100"/>
                  <a:pt x="5146547" y="1710940"/>
                  <a:pt x="5156200" y="1739900"/>
                </a:cubicBezTo>
                <a:cubicBezTo>
                  <a:pt x="5166564" y="1770992"/>
                  <a:pt x="5174683" y="1801337"/>
                  <a:pt x="5194300" y="1828800"/>
                </a:cubicBezTo>
                <a:cubicBezTo>
                  <a:pt x="5204739" y="1843415"/>
                  <a:pt x="5221961" y="1852285"/>
                  <a:pt x="5232400" y="1866900"/>
                </a:cubicBezTo>
                <a:cubicBezTo>
                  <a:pt x="5243404" y="1882306"/>
                  <a:pt x="5248060" y="1901466"/>
                  <a:pt x="5257800" y="1917700"/>
                </a:cubicBezTo>
                <a:cubicBezTo>
                  <a:pt x="5273506" y="1943877"/>
                  <a:pt x="5291667" y="1968500"/>
                  <a:pt x="5308600" y="1993900"/>
                </a:cubicBezTo>
                <a:lnTo>
                  <a:pt x="5334000" y="2032000"/>
                </a:lnTo>
                <a:cubicBezTo>
                  <a:pt x="5342467" y="2044700"/>
                  <a:pt x="5348607" y="2059307"/>
                  <a:pt x="5359400" y="2070100"/>
                </a:cubicBezTo>
                <a:cubicBezTo>
                  <a:pt x="5372100" y="2082800"/>
                  <a:pt x="5386002" y="2094402"/>
                  <a:pt x="5397500" y="2108200"/>
                </a:cubicBezTo>
                <a:cubicBezTo>
                  <a:pt x="5407271" y="2119926"/>
                  <a:pt x="5412759" y="2134892"/>
                  <a:pt x="5422900" y="2146300"/>
                </a:cubicBezTo>
                <a:cubicBezTo>
                  <a:pt x="5446765" y="2173148"/>
                  <a:pt x="5499100" y="2222500"/>
                  <a:pt x="5499100" y="2222500"/>
                </a:cubicBezTo>
                <a:cubicBezTo>
                  <a:pt x="5510869" y="2257806"/>
                  <a:pt x="5510939" y="2269157"/>
                  <a:pt x="5537200" y="2298700"/>
                </a:cubicBezTo>
                <a:cubicBezTo>
                  <a:pt x="5561065" y="2325548"/>
                  <a:pt x="5597336" y="2342771"/>
                  <a:pt x="5613400" y="2374900"/>
                </a:cubicBezTo>
                <a:cubicBezTo>
                  <a:pt x="5630333" y="2408767"/>
                  <a:pt x="5652226" y="2440579"/>
                  <a:pt x="5664200" y="2476500"/>
                </a:cubicBezTo>
                <a:cubicBezTo>
                  <a:pt x="5668433" y="2489200"/>
                  <a:pt x="5670258" y="2502977"/>
                  <a:pt x="5676900" y="2514600"/>
                </a:cubicBezTo>
                <a:cubicBezTo>
                  <a:pt x="5687402" y="2532978"/>
                  <a:pt x="5702300" y="2548467"/>
                  <a:pt x="5715000" y="2565400"/>
                </a:cubicBezTo>
                <a:cubicBezTo>
                  <a:pt x="5754652" y="2684355"/>
                  <a:pt x="5689694" y="2508415"/>
                  <a:pt x="5765800" y="2641600"/>
                </a:cubicBezTo>
                <a:cubicBezTo>
                  <a:pt x="5836794" y="2765839"/>
                  <a:pt x="5693523" y="2603034"/>
                  <a:pt x="5803900" y="2768600"/>
                </a:cubicBezTo>
                <a:lnTo>
                  <a:pt x="5854700" y="2844800"/>
                </a:lnTo>
                <a:cubicBezTo>
                  <a:pt x="5857689" y="2856757"/>
                  <a:pt x="5871818" y="2918793"/>
                  <a:pt x="5880100" y="2933700"/>
                </a:cubicBezTo>
                <a:cubicBezTo>
                  <a:pt x="5894925" y="2960385"/>
                  <a:pt x="5921247" y="2980940"/>
                  <a:pt x="5930900" y="3009900"/>
                </a:cubicBezTo>
                <a:cubicBezTo>
                  <a:pt x="5935133" y="3022600"/>
                  <a:pt x="5937099" y="3036298"/>
                  <a:pt x="5943600" y="3048000"/>
                </a:cubicBezTo>
                <a:cubicBezTo>
                  <a:pt x="5958425" y="3074685"/>
                  <a:pt x="5977467" y="3098800"/>
                  <a:pt x="5994400" y="3124200"/>
                </a:cubicBezTo>
                <a:cubicBezTo>
                  <a:pt x="6002867" y="3136900"/>
                  <a:pt x="6014973" y="3147820"/>
                  <a:pt x="6019800" y="3162300"/>
                </a:cubicBezTo>
                <a:cubicBezTo>
                  <a:pt x="6024033" y="3175000"/>
                  <a:pt x="6027227" y="3188095"/>
                  <a:pt x="6032500" y="3200400"/>
                </a:cubicBezTo>
                <a:cubicBezTo>
                  <a:pt x="6039958" y="3217801"/>
                  <a:pt x="6051253" y="3233473"/>
                  <a:pt x="6057900" y="3251200"/>
                </a:cubicBezTo>
                <a:cubicBezTo>
                  <a:pt x="6059511" y="3255495"/>
                  <a:pt x="6076076" y="3331070"/>
                  <a:pt x="6083300" y="3340100"/>
                </a:cubicBezTo>
                <a:cubicBezTo>
                  <a:pt x="6092835" y="3352019"/>
                  <a:pt x="6108700" y="3357033"/>
                  <a:pt x="6121400" y="3365500"/>
                </a:cubicBezTo>
                <a:cubicBezTo>
                  <a:pt x="6129867" y="3378200"/>
                  <a:pt x="6139974" y="3389948"/>
                  <a:pt x="6146800" y="3403600"/>
                </a:cubicBezTo>
                <a:cubicBezTo>
                  <a:pt x="6152787" y="3415574"/>
                  <a:pt x="6152074" y="3430561"/>
                  <a:pt x="6159500" y="3441700"/>
                </a:cubicBezTo>
                <a:cubicBezTo>
                  <a:pt x="6169463" y="3456644"/>
                  <a:pt x="6184900" y="3467100"/>
                  <a:pt x="6197600" y="3479800"/>
                </a:cubicBezTo>
                <a:cubicBezTo>
                  <a:pt x="6217704" y="3560216"/>
                  <a:pt x="6200618" y="3516077"/>
                  <a:pt x="6261100" y="3606800"/>
                </a:cubicBezTo>
                <a:lnTo>
                  <a:pt x="6261100" y="3606800"/>
                </a:lnTo>
                <a:cubicBezTo>
                  <a:pt x="6265333" y="3619500"/>
                  <a:pt x="6267299" y="3633198"/>
                  <a:pt x="6273800" y="3644900"/>
                </a:cubicBezTo>
                <a:cubicBezTo>
                  <a:pt x="6288625" y="3671585"/>
                  <a:pt x="6324600" y="3721100"/>
                  <a:pt x="6324600" y="3721100"/>
                </a:cubicBezTo>
                <a:cubicBezTo>
                  <a:pt x="6328833" y="3738033"/>
                  <a:pt x="6331171" y="3755557"/>
                  <a:pt x="6337300" y="3771900"/>
                </a:cubicBezTo>
                <a:cubicBezTo>
                  <a:pt x="6370698" y="3860961"/>
                  <a:pt x="6351254" y="3787107"/>
                  <a:pt x="6388100" y="3860800"/>
                </a:cubicBezTo>
                <a:cubicBezTo>
                  <a:pt x="6394087" y="3872774"/>
                  <a:pt x="6394813" y="3886926"/>
                  <a:pt x="6400800" y="3898900"/>
                </a:cubicBezTo>
                <a:cubicBezTo>
                  <a:pt x="6407626" y="3912552"/>
                  <a:pt x="6418627" y="3923748"/>
                  <a:pt x="6426200" y="3937000"/>
                </a:cubicBezTo>
                <a:cubicBezTo>
                  <a:pt x="6435593" y="3953438"/>
                  <a:pt x="6440596" y="3972394"/>
                  <a:pt x="6451600" y="3987800"/>
                </a:cubicBezTo>
                <a:cubicBezTo>
                  <a:pt x="6462039" y="4002415"/>
                  <a:pt x="6478202" y="4012102"/>
                  <a:pt x="6489700" y="4025900"/>
                </a:cubicBezTo>
                <a:cubicBezTo>
                  <a:pt x="6499471" y="4037626"/>
                  <a:pt x="6506633" y="4051300"/>
                  <a:pt x="6515100" y="4064000"/>
                </a:cubicBezTo>
                <a:lnTo>
                  <a:pt x="6527800" y="41148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080000" y="1993902"/>
            <a:ext cx="2184400" cy="3822700"/>
          </a:xfrm>
          <a:prstGeom prst="rect">
            <a:avLst/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2665428" y="3429000"/>
            <a:ext cx="2441575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2800" b="1" dirty="0"/>
          </a:p>
          <a:p>
            <a:pPr algn="ctr">
              <a:defRPr/>
            </a:pPr>
            <a:r>
              <a:rPr lang="fi-FI" sz="2800" b="1" dirty="0"/>
              <a:t>Ikävystyminen</a:t>
            </a:r>
          </a:p>
          <a:p>
            <a:pPr algn="ctr">
              <a:defRPr/>
            </a:pPr>
            <a:endParaRPr lang="fi-FI" sz="2400" b="1" dirty="0"/>
          </a:p>
        </p:txBody>
      </p:sp>
      <p:sp>
        <p:nvSpPr>
          <p:cNvPr id="44" name="Pyöristetty suorakulmio 43"/>
          <p:cNvSpPr/>
          <p:nvPr/>
        </p:nvSpPr>
        <p:spPr>
          <a:xfrm>
            <a:off x="7264415" y="3429000"/>
            <a:ext cx="2441575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800" b="1" dirty="0"/>
              <a:t>Ylikuormitus</a:t>
            </a:r>
          </a:p>
        </p:txBody>
      </p:sp>
      <p:sp>
        <p:nvSpPr>
          <p:cNvPr id="68625" name="Tekstiruutu 10"/>
          <p:cNvSpPr txBox="1">
            <a:spLocks noChangeArrowheads="1"/>
          </p:cNvSpPr>
          <p:nvPr/>
        </p:nvSpPr>
        <p:spPr bwMode="auto">
          <a:xfrm>
            <a:off x="5029857" y="1523455"/>
            <a:ext cx="2679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b="1" dirty="0"/>
              <a:t>Huippusuoritus</a:t>
            </a:r>
          </a:p>
        </p:txBody>
      </p:sp>
      <p:cxnSp>
        <p:nvCxnSpPr>
          <p:cNvPr id="13" name="Suora nuoliyhdysviiva 12"/>
          <p:cNvCxnSpPr/>
          <p:nvPr/>
        </p:nvCxnSpPr>
        <p:spPr>
          <a:xfrm>
            <a:off x="4260850" y="5714096"/>
            <a:ext cx="36703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 flipH="1">
            <a:off x="6643206" y="5159920"/>
            <a:ext cx="14040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4305300" y="5172620"/>
            <a:ext cx="15494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>
            <a:off x="1932415" y="1651446"/>
            <a:ext cx="1039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Korkea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866046" y="5382544"/>
            <a:ext cx="1056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Matala</a:t>
            </a: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uorakulmio 4"/>
          <p:cNvSpPr/>
          <p:nvPr/>
        </p:nvSpPr>
        <p:spPr>
          <a:xfrm>
            <a:off x="8352206" y="1275175"/>
            <a:ext cx="3644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latin typeface="Arial" charset="0"/>
              </a:rPr>
              <a:t>Tunnistaminen: ensioireet 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Unihäiriöt ja väsymys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Tunteiden hallitsemattomuus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Fysiologiset oireet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Oppimiskyvyn heikkeneminen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Elämäntapojen rapautuminen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9222224" y="4258725"/>
            <a:ext cx="24835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latin typeface="Arial" charset="0"/>
              </a:rPr>
              <a:t>Toissijaiset oireet: 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Masennus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Kyynisyys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Muistikatkot</a:t>
            </a:r>
          </a:p>
          <a:p>
            <a:r>
              <a:rPr lang="fi-FI" sz="2000" dirty="0">
                <a:solidFill>
                  <a:schemeClr val="tx2"/>
                </a:solidFill>
                <a:latin typeface="Arial" charset="0"/>
              </a:rPr>
              <a:t>Uupumus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56802FF-B6B0-C94A-AD4A-47A323381F3F}"/>
              </a:ext>
            </a:extLst>
          </p:cNvPr>
          <p:cNvSpPr/>
          <p:nvPr/>
        </p:nvSpPr>
        <p:spPr>
          <a:xfrm>
            <a:off x="5557707" y="5787509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i-FI" sz="2800" b="1" dirty="0">
                <a:solidFill>
                  <a:schemeClr val="tx2"/>
                </a:solidFill>
                <a:latin typeface="Helvetica" charset="0"/>
              </a:rPr>
              <a:t>Paine</a:t>
            </a:r>
          </a:p>
        </p:txBody>
      </p:sp>
    </p:spTree>
    <p:extLst>
      <p:ext uri="{BB962C8B-B14F-4D97-AF65-F5344CB8AC3E}">
        <p14:creationId xmlns:p14="http://schemas.microsoft.com/office/powerpoint/2010/main" val="2853700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D1F249-817F-3AA4-923E-7A7050D7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Stressiä jaksaa, kunhan palautuu</a:t>
            </a:r>
          </a:p>
        </p:txBody>
      </p:sp>
      <p:pic>
        <p:nvPicPr>
          <p:cNvPr id="5" name="Picture 4" descr="Sydänsammal0480_10151103391665922_1814284328_n">
            <a:extLst>
              <a:ext uri="{FF2B5EF4-FFF2-40B4-BE49-F238E27FC236}">
                <a16:creationId xmlns:a16="http://schemas.microsoft.com/office/drawing/2014/main" id="{CD89A589-C1C8-A95C-32CB-75481B1F4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936" y="707762"/>
            <a:ext cx="5458968" cy="544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D17CD-3885-A3E3-80E2-1EC44343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756" y="2372868"/>
            <a:ext cx="5315260" cy="384280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fi-FI" sz="1200" dirty="0"/>
          </a:p>
          <a:p>
            <a:pPr marL="342900" indent="-342900">
              <a:buFontTx/>
              <a:buChar char="-"/>
            </a:pPr>
            <a:r>
              <a:rPr lang="fi-FI" sz="1900" dirty="0"/>
              <a:t>Palautumisen tavoitteena on saada elimistö </a:t>
            </a:r>
            <a:r>
              <a:rPr lang="fi-FI" sz="1900" b="1" dirty="0"/>
              <a:t>stressitilasta lepotilaan</a:t>
            </a:r>
            <a:r>
              <a:rPr lang="fi-FI" sz="1900" dirty="0"/>
              <a:t>, jolloin stressin aikana kulutetut voimavarat palaavat</a:t>
            </a:r>
          </a:p>
          <a:p>
            <a:pPr marL="342900" indent="-342900">
              <a:buFontTx/>
              <a:buChar char="-"/>
            </a:pPr>
            <a:r>
              <a:rPr lang="fi-FI" sz="1900" dirty="0"/>
              <a:t>Energiavarastojen ja hormonitasapainon palautuminen </a:t>
            </a:r>
            <a:r>
              <a:rPr lang="fi-FI" sz="1900" b="1" dirty="0"/>
              <a:t>edellyttää riittävän pitkää lepotilaa </a:t>
            </a:r>
            <a:r>
              <a:rPr lang="fi-FI" sz="1900" dirty="0"/>
              <a:t>öisin, vapaa-ajalla ja viikonloppuina</a:t>
            </a:r>
          </a:p>
          <a:p>
            <a:pPr marL="342900" indent="-342900">
              <a:buFontTx/>
              <a:buChar char="-"/>
            </a:pPr>
            <a:r>
              <a:rPr lang="fi-FI" sz="1900" dirty="0"/>
              <a:t>Vaativa työ onnistuu parhaiten virkeillä aivoilla. </a:t>
            </a:r>
            <a:r>
              <a:rPr lang="fi-FI" sz="1900" b="1" dirty="0"/>
              <a:t>Univaje vaikuttaa kielteises</a:t>
            </a:r>
            <a:r>
              <a:rPr lang="fi-FI" sz="1900" dirty="0"/>
              <a:t>ti muun muassa tarkkaavaisuuteen, muistiin, oppimiseen, mielialaan ja asioiden hallintaan, joten sitä kannattaa välttää. </a:t>
            </a:r>
          </a:p>
          <a:p>
            <a:pPr marL="342900" indent="-342900">
              <a:buFontTx/>
              <a:buChar char="-"/>
            </a:pPr>
            <a:r>
              <a:rPr lang="fi-FI" sz="1900" b="1" dirty="0"/>
              <a:t>Liikunta helpottaa </a:t>
            </a:r>
            <a:r>
              <a:rPr lang="fi-FI" sz="1900" dirty="0"/>
              <a:t>palautumista, mutta matalasykkeisenä, jos on kuormittunut olo</a:t>
            </a:r>
          </a:p>
          <a:p>
            <a:pPr marL="342900" indent="-342900">
              <a:buFontTx/>
              <a:buChar char="-"/>
            </a:pPr>
            <a:r>
              <a:rPr lang="fi-FI" sz="1900" b="1" dirty="0"/>
              <a:t>Ikääntyessä erityisesti naiset </a:t>
            </a:r>
            <a:r>
              <a:rPr lang="fi-FI" sz="1900" dirty="0"/>
              <a:t>tarvitsevat enemmän aikaa palautumiseen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2E9FAF-3E6E-3883-302A-AEF685F9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Dosentti Marja-Liisa Manka, Tampereen yliopisto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0D662DB-0ACA-8E73-D901-72AF2636D4EA}"/>
              </a:ext>
            </a:extLst>
          </p:cNvPr>
          <p:cNvSpPr txBox="1"/>
          <p:nvPr/>
        </p:nvSpPr>
        <p:spPr>
          <a:xfrm>
            <a:off x="1456266" y="29142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Nähdäkseen on pysähdyttävä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02542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8B6BCB-7FF8-C1C7-12A1-F679046A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 b="1" dirty="0">
                <a:solidFill>
                  <a:schemeClr val="accent2"/>
                </a:solidFill>
              </a:rPr>
              <a:t>Palautumisen keinoja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14929C-56F1-AF28-1694-BE4C1971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Työssä: </a:t>
            </a:r>
            <a:r>
              <a:rPr lang="fi-FI" sz="2000" dirty="0"/>
              <a:t>tärkeätä pitää työpäivän aikana pieniä taukoja. Lomat eivät riitä.</a:t>
            </a:r>
          </a:p>
          <a:p>
            <a:pPr marL="0" indent="0">
              <a:buNone/>
            </a:pPr>
            <a:r>
              <a:rPr lang="fi-FI" sz="2000" b="1" dirty="0"/>
              <a:t>Vapaalla:</a:t>
            </a:r>
          </a:p>
          <a:p>
            <a:r>
              <a:rPr lang="fi-FI" sz="2000" b="1" dirty="0"/>
              <a:t>Työstä irrottautuminen:</a:t>
            </a:r>
            <a:r>
              <a:rPr lang="fi-FI" sz="2000" dirty="0"/>
              <a:t> Tee asioita, jotka poikkeavat mahdollisimman paljon omasta työstäsi.</a:t>
            </a:r>
          </a:p>
          <a:p>
            <a:r>
              <a:rPr lang="fi-FI" sz="2000" b="1" dirty="0"/>
              <a:t>Rentoutuminen:</a:t>
            </a:r>
            <a:r>
              <a:rPr lang="fi-FI" sz="2000" dirty="0"/>
              <a:t> Ota rauhallisesti. Tee jotain sellaista, joka ei vaadi fyysisiä eikä älyllisiä ponnisteluja. </a:t>
            </a:r>
          </a:p>
          <a:p>
            <a:endParaRPr lang="fi-FI" sz="2000" dirty="0"/>
          </a:p>
        </p:txBody>
      </p:sp>
      <p:pic>
        <p:nvPicPr>
          <p:cNvPr id="5" name="Kuva 4" descr="Kuva, joka sisältää kohteen taivas, ulko, laite, mittari&#10;&#10;Kuvaus luotu automaattisesti">
            <a:extLst>
              <a:ext uri="{FF2B5EF4-FFF2-40B4-BE49-F238E27FC236}">
                <a16:creationId xmlns:a16="http://schemas.microsoft.com/office/drawing/2014/main" id="{5E43D8CC-4A91-ABC6-8FF0-AB40456CB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4F9B97-DEF2-FFBA-012B-1B123584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3301962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1D6E5-78F7-4FCE-BB90-87D0E7EA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fi-FI" b="1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EA8D18-4A0D-69C1-B098-106757AB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50546"/>
            <a:ext cx="4845943" cy="3872485"/>
          </a:xfrm>
        </p:spPr>
        <p:txBody>
          <a:bodyPr>
            <a:normAutofit lnSpcReduction="10000"/>
          </a:bodyPr>
          <a:lstStyle/>
          <a:p>
            <a:r>
              <a:rPr lang="fi-FI" sz="2400" b="1" dirty="0"/>
              <a:t>Omaehtoisuus, kontrolli vapaa-ajasta: </a:t>
            </a:r>
            <a:r>
              <a:rPr lang="fi-FI" sz="2400" dirty="0"/>
              <a:t>Järjestä itsellesi edes vähän omaa aikaa, jolloin voit tehdä mitä haluat eikä kukaan vaadi sinulta mitään. </a:t>
            </a:r>
          </a:p>
          <a:p>
            <a:r>
              <a:rPr lang="fi-FI" sz="2400" b="1" dirty="0"/>
              <a:t>Taidon hallinta</a:t>
            </a:r>
            <a:r>
              <a:rPr lang="fi-FI" sz="2400" dirty="0"/>
              <a:t>: Haasta itsesi hiomaan jotain taitoa – kunhan se ei liity työhön. Voit oppia uutta ja saada onnistumisen kokemuksia.</a:t>
            </a:r>
          </a:p>
          <a:p>
            <a:r>
              <a:rPr lang="fi-FI" sz="2400" b="1" dirty="0"/>
              <a:t>Yhteenkuuluvuuden tunne </a:t>
            </a:r>
            <a:r>
              <a:rPr lang="fi-FI" sz="2400" dirty="0"/>
              <a:t>ja oman työn </a:t>
            </a:r>
            <a:r>
              <a:rPr lang="fi-FI" sz="2400" b="1" dirty="0"/>
              <a:t>merkityksellisyys </a:t>
            </a:r>
            <a:r>
              <a:rPr lang="fi-FI" sz="2400" dirty="0"/>
              <a:t>edistävät palautumista</a:t>
            </a:r>
          </a:p>
          <a:p>
            <a:endParaRPr lang="fi-FI" sz="1700" dirty="0"/>
          </a:p>
        </p:txBody>
      </p:sp>
      <p:pic>
        <p:nvPicPr>
          <p:cNvPr id="6" name="Kuva 5" descr="Kuva, joka sisältää kohteen ruoho, ulko, neulepusero&#10;&#10;Kuvaus luotu automaattisesti">
            <a:extLst>
              <a:ext uri="{FF2B5EF4-FFF2-40B4-BE49-F238E27FC236}">
                <a16:creationId xmlns:a16="http://schemas.microsoft.com/office/drawing/2014/main" id="{BCD9D8A9-78F3-AF69-4119-E3936695D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CB8129-CA6D-C182-A9B7-F4B36A8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Dosentti Marja-Liisa Manka, Tampereen yliopisto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88EAE83-F99E-2474-2337-3194A84C4B8E}"/>
              </a:ext>
            </a:extLst>
          </p:cNvPr>
          <p:cNvSpPr/>
          <p:nvPr/>
        </p:nvSpPr>
        <p:spPr>
          <a:xfrm>
            <a:off x="6912025" y="3189917"/>
            <a:ext cx="3996267" cy="22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Lupakirja:</a:t>
            </a:r>
          </a:p>
          <a:p>
            <a:pPr algn="ctr"/>
            <a:r>
              <a:rPr lang="fi-FI" dirty="0">
                <a:latin typeface="+mj-lt"/>
                <a:cs typeface="Forte" panose="020F0502020204030204" pitchFamily="34" charset="0"/>
              </a:rPr>
              <a:t>Jokaisella on oltava omaa aikaa, jolloin voi tehdä, mitä haluaa. Se auttaa palautumaan paineista!</a:t>
            </a:r>
          </a:p>
        </p:txBody>
      </p:sp>
    </p:spTree>
    <p:extLst>
      <p:ext uri="{BB962C8B-B14F-4D97-AF65-F5344CB8AC3E}">
        <p14:creationId xmlns:p14="http://schemas.microsoft.com/office/powerpoint/2010/main" val="399532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99935-299F-774E-92FD-962638B4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Suorittajien sukupolvea</a:t>
            </a:r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46A3043-4FD2-D74E-AC94-AB201BB80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18" y="1675227"/>
            <a:ext cx="8318883" cy="343153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73B456-0149-B041-B415-ED3BF67A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81848D9-055A-214B-9397-1460AD729D37}"/>
              </a:ext>
            </a:extLst>
          </p:cNvPr>
          <p:cNvSpPr txBox="1"/>
          <p:nvPr/>
        </p:nvSpPr>
        <p:spPr>
          <a:xfrm>
            <a:off x="769698" y="570009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Äitini neuvo lapsilleen</a:t>
            </a:r>
          </a:p>
        </p:txBody>
      </p:sp>
    </p:spTree>
    <p:extLst>
      <p:ext uri="{BB962C8B-B14F-4D97-AF65-F5344CB8AC3E}">
        <p14:creationId xmlns:p14="http://schemas.microsoft.com/office/powerpoint/2010/main" val="3499782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 descr="Kuva, joka sisältää kohteen piha-, ruoho, kasvi, Luonnonsuojelualue&#10;&#10;Kuvaus luotu automaattisesti">
            <a:extLst>
              <a:ext uri="{FF2B5EF4-FFF2-40B4-BE49-F238E27FC236}">
                <a16:creationId xmlns:a16="http://schemas.microsoft.com/office/drawing/2014/main" id="{F7CEAFF7-30E7-5243-6FD0-9268C2C74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CF0E09F-EBAE-D02C-F318-2187B025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3600" b="1" dirty="0">
                <a:solidFill>
                  <a:schemeClr val="accent2"/>
                </a:solidFill>
              </a:rPr>
              <a:t>Luonto rauhoittaa automaattisesti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709878-38BC-11FA-F025-0ED89F6F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A2EB39F-C0ED-EF6E-8E42-C666434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79CD4928-CA19-C747-A0C6-198291DD3CA0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Tee mielipaikkaresepti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fi-FI" sz="2400" dirty="0"/>
              <a:t>Millä perusteilla valitset kävelylenkkisi reitin? </a:t>
            </a:r>
          </a:p>
          <a:p>
            <a:pPr>
              <a:defRPr/>
            </a:pPr>
            <a:r>
              <a:rPr lang="fi-FI" sz="2400" dirty="0"/>
              <a:t>Mitä paikkoja välttelet? </a:t>
            </a:r>
          </a:p>
          <a:p>
            <a:pPr>
              <a:defRPr/>
            </a:pPr>
            <a:r>
              <a:rPr lang="fi-FI" sz="2400" dirty="0"/>
              <a:t>Missä koet elpyväsi? </a:t>
            </a:r>
          </a:p>
          <a:p>
            <a:pPr>
              <a:defRPr/>
            </a:pPr>
            <a:r>
              <a:rPr lang="fi-FI" sz="2400" dirty="0"/>
              <a:t>Minne askeleesi vievät huomaamattasi? </a:t>
            </a:r>
          </a:p>
          <a:p>
            <a:pPr>
              <a:defRPr/>
            </a:pPr>
            <a:r>
              <a:rPr lang="fi-FI" sz="2400" dirty="0"/>
              <a:t>Voisitko löytää jonkin uuden paikan, kuvaile se itsellesi?</a:t>
            </a:r>
          </a:p>
          <a:p>
            <a:pPr marL="0" indent="0">
              <a:buNone/>
              <a:defRPr/>
            </a:pPr>
            <a:endParaRPr lang="fi-FI" sz="2400" dirty="0"/>
          </a:p>
          <a:p>
            <a:pPr>
              <a:defRPr/>
            </a:pPr>
            <a:endParaRPr lang="fi-FI" dirty="0"/>
          </a:p>
        </p:txBody>
      </p:sp>
      <p:pic>
        <p:nvPicPr>
          <p:cNvPr id="6" name="Sisällön paikkamerkki 5" descr="Koskelan kosk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2" y="1482725"/>
            <a:ext cx="5181600" cy="4351338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Dosentti Marja-Liisa Manka, 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446324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Magenta, avaruus, astronomia, valo&#10;&#10;Kuvaus luotu automaattisesti">
            <a:extLst>
              <a:ext uri="{FF2B5EF4-FFF2-40B4-BE49-F238E27FC236}">
                <a16:creationId xmlns:a16="http://schemas.microsoft.com/office/drawing/2014/main" id="{6EB07C2A-4D38-DA0C-C720-A3222E629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D778769-100F-1F16-C931-F61B4BEF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Dosentti Marja-Liisa Manka, Tampereen yliopisto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299DEF-691F-99D9-96B6-9B9C66CF4BDA}"/>
              </a:ext>
            </a:extLst>
          </p:cNvPr>
          <p:cNvSpPr txBox="1"/>
          <p:nvPr/>
        </p:nvSpPr>
        <p:spPr>
          <a:xfrm>
            <a:off x="2770910" y="5149333"/>
            <a:ext cx="6206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Nosta katseesi maasta, niin näet ihmeitä! 24.9.2023 klo 5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58375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28583-5D75-8C45-AC8D-C5F2822D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880" y="162242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 b="1" dirty="0">
                <a:solidFill>
                  <a:schemeClr val="accent2"/>
                </a:solidFill>
              </a:rPr>
              <a:t>Työnilon avaimia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72292-7745-8A46-A7B8-317719E8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1590634"/>
            <a:ext cx="6990402" cy="46234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Etsi merkityksellisiä tavoitteita elämällesi ja työllesi</a:t>
            </a:r>
            <a:r>
              <a:rPr lang="fi-FI" sz="20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Tuunaa työtäsi </a:t>
            </a:r>
            <a:r>
              <a:rPr lang="fi-FI" sz="2000" dirty="0"/>
              <a:t>yhdessä työkavereiden ja esihenkilön kanssa.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Yhteenkuuluvuuden tunne</a:t>
            </a:r>
            <a:r>
              <a:rPr lang="fi-FI" sz="2000" dirty="0"/>
              <a:t> on perustarve. Siihen tarvitaan myös sukimishetkiä.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Älä valita, vaikuta</a:t>
            </a:r>
            <a:r>
              <a:rPr lang="fi-FI" sz="2000" dirty="0"/>
              <a:t>. Elämä pitää huolen siitä, ettei huolenaiheista ole pulaa. Hyväksy se, mitä et voi muuttaa. Muuta se, mihin voit vaikuttaa.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Ota selvää juuristasi</a:t>
            </a:r>
            <a:r>
              <a:rPr lang="fi-FI" sz="2000" dirty="0"/>
              <a:t>. Olet kantanut menneestä mukanasi uskomuksia ja taakkoja, jotka voivat rajoittaa elämääsi. Sieltä olet saanut myös vahvuuksia, ilosiirtymiä.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Pidä silmäsi auki, </a:t>
            </a:r>
            <a:r>
              <a:rPr lang="fi-FI" sz="2000" dirty="0"/>
              <a:t>ällisty ja opi joka päivä ja kasvata psykologista pääomaasi. Puhu itsellesi kuin ystävälle.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Huolehdi palautumisestasi - </a:t>
            </a:r>
            <a:r>
              <a:rPr lang="fi-FI" sz="2000" dirty="0"/>
              <a:t>ei vain lomilla, vaan myös työpäivinä.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3D1234-2C58-274C-8533-E00BEF8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/>
              <a:t>Dosentti Marja-Liisa Manka, Tampereen yliopisto</a:t>
            </a:r>
          </a:p>
        </p:txBody>
      </p:sp>
      <p:pic>
        <p:nvPicPr>
          <p:cNvPr id="5" name="Sisällön paikkamerkki 7" descr="Kuva, joka sisältää kohteen sisä, laatikko, pöytä, karhu&#10;&#10;Kuvaus luotu automaattisesti">
            <a:extLst>
              <a:ext uri="{FF2B5EF4-FFF2-40B4-BE49-F238E27FC236}">
                <a16:creationId xmlns:a16="http://schemas.microsoft.com/office/drawing/2014/main" id="{52EFB703-4B92-81C5-F5BD-3C487647D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111204" y="1111204"/>
            <a:ext cx="6858000" cy="4635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530880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56C5791-9EED-0916-3276-29755773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Tavoitetähti -työskentely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9D368CB-8A7D-A655-6FA3-600D16EDD1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1" y="1309512"/>
            <a:ext cx="5226756" cy="513644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Mieti </a:t>
            </a:r>
            <a:r>
              <a:rPr lang="fi-FI" b="1" dirty="0"/>
              <a:t>ensin itseksesi</a:t>
            </a:r>
            <a:r>
              <a:rPr lang="fi-FI" dirty="0"/>
              <a:t>: jos sinulla olisi </a:t>
            </a:r>
            <a:r>
              <a:rPr lang="fi-FI" b="1" dirty="0"/>
              <a:t>yksi toive</a:t>
            </a:r>
            <a:r>
              <a:rPr lang="fi-FI" dirty="0"/>
              <a:t>, joka lisäisi innostusta ja jaksamista omassa työssäsi, mikä se olisi?</a:t>
            </a:r>
          </a:p>
          <a:p>
            <a:r>
              <a:rPr lang="fi-FI" b="1" dirty="0"/>
              <a:t>Valitkaa pienryhmissä yhdessä </a:t>
            </a:r>
            <a:r>
              <a:rPr lang="fi-FI" dirty="0"/>
              <a:t>eniten jaksamista lisäävä toive tavoitteeksi. </a:t>
            </a:r>
          </a:p>
          <a:p>
            <a:r>
              <a:rPr lang="fi-FI" b="1" dirty="0"/>
              <a:t>Aikataulu</a:t>
            </a:r>
            <a:r>
              <a:rPr lang="fi-FI" dirty="0"/>
              <a:t> sen saavuttamiseksi?</a:t>
            </a:r>
          </a:p>
          <a:p>
            <a:r>
              <a:rPr lang="fi-FI" b="1" dirty="0"/>
              <a:t>Mitä hyötyä </a:t>
            </a:r>
            <a:r>
              <a:rPr lang="fi-FI" dirty="0"/>
              <a:t>tavoitteen toteutumisesta on eri osapuolille?</a:t>
            </a:r>
          </a:p>
          <a:p>
            <a:r>
              <a:rPr lang="fi-FI" b="1" dirty="0"/>
              <a:t>Minkälaisia esteitä </a:t>
            </a:r>
            <a:r>
              <a:rPr lang="fi-FI" dirty="0"/>
              <a:t>on sen saavuttamiseksi?</a:t>
            </a:r>
          </a:p>
          <a:p>
            <a:r>
              <a:rPr lang="fi-FI" b="1" dirty="0"/>
              <a:t>Mitä tietoa, taitoa tai tukea </a:t>
            </a:r>
            <a:r>
              <a:rPr lang="fi-FI" dirty="0"/>
              <a:t>tarvitaan?</a:t>
            </a:r>
          </a:p>
          <a:p>
            <a:r>
              <a:rPr lang="fi-FI" dirty="0"/>
              <a:t>Minkälaisilla </a:t>
            </a:r>
            <a:r>
              <a:rPr lang="fi-FI" b="1" dirty="0"/>
              <a:t>toimenpiteillä</a:t>
            </a:r>
            <a:r>
              <a:rPr lang="fi-FI" dirty="0"/>
              <a:t> se on saavutettavissa? Kuka vastaa niistä? Mitä voit itse tehdä asialle? Miten seurataan?</a:t>
            </a:r>
          </a:p>
          <a:p>
            <a:r>
              <a:rPr lang="fi-FI" b="1" dirty="0"/>
              <a:t>Jos aikaa jää</a:t>
            </a:r>
            <a:r>
              <a:rPr lang="fi-FI" dirty="0"/>
              <a:t>, voitte ottaa käsittelyyn toisenkin tavoitteen.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D4B9963-5BEC-5E4C-65C9-E3AD170F0C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kuvakaappaus, teksti, diagrammi, viiva&#10;&#10;Kuvaus luotu automaattisesti">
            <a:extLst>
              <a:ext uri="{FF2B5EF4-FFF2-40B4-BE49-F238E27FC236}">
                <a16:creationId xmlns:a16="http://schemas.microsoft.com/office/drawing/2014/main" id="{BE94A0E1-E886-6944-CD8B-35FF635DC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0" y="277814"/>
            <a:ext cx="5956300" cy="62611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29AFB3E-1F6A-4B5D-D75E-98BF6DD662B7}"/>
              </a:ext>
            </a:extLst>
          </p:cNvPr>
          <p:cNvSpPr txBox="1"/>
          <p:nvPr/>
        </p:nvSpPr>
        <p:spPr>
          <a:xfrm>
            <a:off x="9123187" y="5362223"/>
            <a:ext cx="251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Toimenpiteet tästä eteenpäin?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D874E1F-EE39-B61F-D837-2B5293FF1881}"/>
              </a:ext>
            </a:extLst>
          </p:cNvPr>
          <p:cNvSpPr txBox="1"/>
          <p:nvPr/>
        </p:nvSpPr>
        <p:spPr>
          <a:xfrm>
            <a:off x="9021586" y="6159501"/>
            <a:ext cx="25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Manka &amp; Manka 2023</a:t>
            </a:r>
          </a:p>
        </p:txBody>
      </p:sp>
    </p:spTree>
    <p:extLst>
      <p:ext uri="{BB962C8B-B14F-4D97-AF65-F5344CB8AC3E}">
        <p14:creationId xmlns:p14="http://schemas.microsoft.com/office/powerpoint/2010/main" val="4058705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Työhyvinvoinnin</a:t>
            </a:r>
            <a:r>
              <a:rPr lang="fi-FI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kehittämisprosessi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Dosentti Marja-Liisa Manka, Tampereen yliopisto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94978"/>
            <a:ext cx="9144000" cy="54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89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Työhyvinvointisuunnitelma</a:t>
            </a:r>
            <a:endParaRPr lang="fi-FI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Dosentti Marja-Liisa Manka, Tampereen yliopisto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1239614"/>
            <a:ext cx="10515600" cy="58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82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 numeron paikkamerkki 3">
            <a:extLst>
              <a:ext uri="{FF2B5EF4-FFF2-40B4-BE49-F238E27FC236}">
                <a16:creationId xmlns:a16="http://schemas.microsoft.com/office/drawing/2014/main" id="{94117E6C-956F-6540-33C4-43BE9BA3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820D4D-A882-A54B-83B8-79781EF443B1}" type="slidenum">
              <a:rPr lang="en-US" altLang="fi-FI" sz="1200"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fi-FI" sz="1200">
              <a:latin typeface="Garamond" panose="02020404030301010803" pitchFamily="18" charset="0"/>
            </a:endParaRPr>
          </a:p>
        </p:txBody>
      </p:sp>
      <p:sp>
        <p:nvSpPr>
          <p:cNvPr id="72706" name="Alatunnisteen paikkamerkki 5">
            <a:extLst>
              <a:ext uri="{FF2B5EF4-FFF2-40B4-BE49-F238E27FC236}">
                <a16:creationId xmlns:a16="http://schemas.microsoft.com/office/drawing/2014/main" id="{ACE7C104-DCCD-65C2-BD7C-ACF65C88A9F7}"/>
              </a:ext>
            </a:extLst>
          </p:cNvPr>
          <p:cNvSpPr txBox="1">
            <a:spLocks noGrp="1"/>
          </p:cNvSpPr>
          <p:nvPr/>
        </p:nvSpPr>
        <p:spPr bwMode="auto">
          <a:xfrm>
            <a:off x="7175500" y="60213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i-FI" altLang="fi-FI" sz="1400">
              <a:latin typeface="Arial" panose="020B0604020202020204" pitchFamily="34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5B64870-3103-DBBD-3981-CE34AC6CA7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74638"/>
            <a:ext cx="8229600" cy="1143000"/>
          </a:xfrm>
        </p:spPr>
        <p:txBody>
          <a:bodyPr anchor="ctr"/>
          <a:lstStyle/>
          <a:p>
            <a:r>
              <a:rPr lang="fi-FI" altLang="fi-FI" sz="38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Työhyvinvointisuunnitelma 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2D7445FD-0C23-840B-EE8D-C87DF31D646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2314" y="1628776"/>
            <a:ext cx="4040187" cy="4530725"/>
          </a:xfrm>
        </p:spPr>
        <p:txBody>
          <a:bodyPr/>
          <a:lstStyle/>
          <a:p>
            <a:endParaRPr lang="fi-FI" altLang="fi-FI" sz="2600">
              <a:ea typeface="ＭＳ Ｐゴシック" panose="020B0600070205080204" pitchFamily="34" charset="-128"/>
            </a:endParaRPr>
          </a:p>
          <a:p>
            <a:endParaRPr lang="fi-FI" altLang="fi-FI" sz="2600">
              <a:ea typeface="ＭＳ Ｐゴシック" panose="020B0600070205080204" pitchFamily="34" charset="-128"/>
            </a:endParaRP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116369F8-5C65-A7F2-10C1-ADB439F7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638175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i-FI" altLang="fi-FI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10" name="Rectangle 7">
            <a:extLst>
              <a:ext uri="{FF2B5EF4-FFF2-40B4-BE49-F238E27FC236}">
                <a16:creationId xmlns:a16="http://schemas.microsoft.com/office/drawing/2014/main" id="{50039A7F-09AA-51E2-74B3-22DBF181E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i-FI" altLang="fi-FI" sz="4400" b="1"/>
          </a:p>
        </p:txBody>
      </p:sp>
      <p:graphicFrame>
        <p:nvGraphicFramePr>
          <p:cNvPr id="39943" name="Group 7">
            <a:extLst>
              <a:ext uri="{FF2B5EF4-FFF2-40B4-BE49-F238E27FC236}">
                <a16:creationId xmlns:a16="http://schemas.microsoft.com/office/drawing/2014/main" id="{A278A576-0CD2-A64D-77AC-CC5E722A6E5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42429729"/>
              </p:ext>
            </p:extLst>
          </p:nvPr>
        </p:nvGraphicFramePr>
        <p:xfrm>
          <a:off x="1088143" y="1613784"/>
          <a:ext cx="8982957" cy="3997415"/>
        </p:xfrm>
        <a:graphic>
          <a:graphicData uri="http://schemas.openxmlformats.org/drawingml/2006/table">
            <a:tbl>
              <a:tblPr/>
              <a:tblGrid>
                <a:gridCol w="2265725">
                  <a:extLst>
                    <a:ext uri="{9D8B030D-6E8A-4147-A177-3AD203B41FA5}">
                      <a16:colId xmlns:a16="http://schemas.microsoft.com/office/drawing/2014/main" val="2196000691"/>
                    </a:ext>
                  </a:extLst>
                </a:gridCol>
                <a:gridCol w="2956164">
                  <a:extLst>
                    <a:ext uri="{9D8B030D-6E8A-4147-A177-3AD203B41FA5}">
                      <a16:colId xmlns:a16="http://schemas.microsoft.com/office/drawing/2014/main" val="3852924024"/>
                    </a:ext>
                  </a:extLst>
                </a:gridCol>
                <a:gridCol w="2055035">
                  <a:extLst>
                    <a:ext uri="{9D8B030D-6E8A-4147-A177-3AD203B41FA5}">
                      <a16:colId xmlns:a16="http://schemas.microsoft.com/office/drawing/2014/main" val="1545228668"/>
                    </a:ext>
                  </a:extLst>
                </a:gridCol>
                <a:gridCol w="1706033">
                  <a:extLst>
                    <a:ext uri="{9D8B030D-6E8A-4147-A177-3AD203B41FA5}">
                      <a16:colId xmlns:a16="http://schemas.microsoft.com/office/drawing/2014/main" val="1629629859"/>
                    </a:ext>
                  </a:extLst>
                </a:gridCol>
              </a:tblGrid>
              <a:tr h="66375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Kehittämis-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kohde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Toimenpiteet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Vastuut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Aikataulu/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Seuranta/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tunnusluvut</a:t>
                      </a: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60689"/>
                  </a:ext>
                </a:extLst>
              </a:tr>
              <a:tr h="322015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i-FI" altLang="fi-FI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284197"/>
                  </a:ext>
                </a:extLst>
              </a:tr>
            </a:tbl>
          </a:graphicData>
        </a:graphic>
      </p:graphicFrame>
      <p:sp>
        <p:nvSpPr>
          <p:cNvPr id="39966" name="Line 30">
            <a:extLst>
              <a:ext uri="{FF2B5EF4-FFF2-40B4-BE49-F238E27FC236}">
                <a16:creationId xmlns:a16="http://schemas.microsoft.com/office/drawing/2014/main" id="{D51E8AB8-41EB-2F14-B3DF-FD9E5396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143" y="3894667"/>
            <a:ext cx="8916282" cy="45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73457" y="274468"/>
            <a:ext cx="6765861" cy="1139825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Lisätietoa työhyvinvoinnista </a:t>
            </a:r>
            <a:br>
              <a:rPr lang="fi-FI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fi-FI" sz="2400" dirty="0"/>
              <a:t>20 % alennus perushinnasta osallistujille koodilla TYHYVINETU (</a:t>
            </a:r>
            <a:r>
              <a:rPr lang="fi-FI" sz="2400" dirty="0" err="1"/>
              <a:t>AlmaTalentin</a:t>
            </a:r>
            <a:r>
              <a:rPr lang="fi-FI" sz="2400" dirty="0"/>
              <a:t> teoksista)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Dosentti Marja-Liisa Manka, Tampereen yliopisto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131265" y="1553243"/>
            <a:ext cx="4063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dirty="0"/>
              <a:t>Manka, M-L. &amp; Manka, M. 2023. Työhyvinvointi, </a:t>
            </a:r>
            <a:r>
              <a:rPr lang="fi-FI" dirty="0" err="1"/>
              <a:t>AlmaTalent</a:t>
            </a:r>
            <a:r>
              <a:rPr lang="fi-FI" dirty="0"/>
              <a:t> uudistettu painos</a:t>
            </a:r>
          </a:p>
          <a:p>
            <a:pPr>
              <a:defRPr/>
            </a:pPr>
            <a:r>
              <a:rPr lang="fi-FI" dirty="0"/>
              <a:t>Sisältää runsaasti harjoituksia. </a:t>
            </a:r>
          </a:p>
          <a:p>
            <a:pPr>
              <a:defRPr/>
            </a:pPr>
            <a:r>
              <a:rPr lang="fi-FI" dirty="0">
                <a:hlinkClick r:id="rId3"/>
              </a:rPr>
              <a:t>https://shop.almatalent.fi/sivu/tuote/tyohyvinvointi/4810395</a:t>
            </a:r>
            <a:endParaRPr lang="fi-FI" dirty="0"/>
          </a:p>
          <a:p>
            <a:pPr>
              <a:defRPr/>
            </a:pPr>
            <a:endParaRPr lang="fi-FI" dirty="0"/>
          </a:p>
        </p:txBody>
      </p:sp>
      <p:pic>
        <p:nvPicPr>
          <p:cNvPr id="6" name="Picture 6" descr="Tyonilo_kans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57" y="3168619"/>
            <a:ext cx="1152128" cy="1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2143430" y="3389989"/>
            <a:ext cx="4063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Manka, M-L. </a:t>
            </a:r>
            <a:r>
              <a:rPr lang="fi-FI" b="1" dirty="0"/>
              <a:t>Työnilo. Perusteos työhyvinvoinnista, mistä se syntyy</a:t>
            </a:r>
            <a:r>
              <a:rPr lang="fi-FI" dirty="0"/>
              <a:t>. Esimerkein ja tarinoin.</a:t>
            </a:r>
          </a:p>
          <a:p>
            <a:r>
              <a:rPr lang="fi-FI" dirty="0">
                <a:hlinkClick r:id="rId5"/>
              </a:rPr>
              <a:t>https://shop.almatalent.fi/tyonilo</a:t>
            </a:r>
            <a:endParaRPr lang="fi-FI" dirty="0"/>
          </a:p>
          <a:p>
            <a:endParaRPr lang="fi-FI" dirty="0"/>
          </a:p>
        </p:txBody>
      </p:sp>
      <p:pic>
        <p:nvPicPr>
          <p:cNvPr id="9" name="Kuva 8" descr="kayntikortti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3" y="4998660"/>
            <a:ext cx="1557808" cy="864096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2182078" y="4590318"/>
            <a:ext cx="3651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Manka, M-L. 2015. Stressikirja – mistä virtaa? Talentum.</a:t>
            </a:r>
          </a:p>
          <a:p>
            <a:pPr>
              <a:defRPr/>
            </a:pPr>
            <a:r>
              <a:rPr lang="fi-FI" dirty="0"/>
              <a:t>Hyvä ja huono stressi, miten ne erottaa ja mitä tehdä, jotta stressi vähenisi. Teoriaa ja käytäntöä.</a:t>
            </a:r>
          </a:p>
          <a:p>
            <a:pPr>
              <a:defRPr/>
            </a:pPr>
            <a:r>
              <a:rPr lang="fi-FI" dirty="0">
                <a:hlinkClick r:id="rId7"/>
              </a:rPr>
              <a:t>https://shop.almatalent.fi/stressikirja</a:t>
            </a:r>
            <a:endParaRPr lang="fi-FI" dirty="0"/>
          </a:p>
          <a:p>
            <a:pPr>
              <a:defRPr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7649192-7F25-0CE8-71E2-0D08166068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351" y="1476961"/>
            <a:ext cx="1247248" cy="1838049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61D2587-A5FE-CB21-1050-59691B446AD7}"/>
              </a:ext>
            </a:extLst>
          </p:cNvPr>
          <p:cNvSpPr txBox="1"/>
          <p:nvPr/>
        </p:nvSpPr>
        <p:spPr>
          <a:xfrm>
            <a:off x="8020210" y="1478495"/>
            <a:ext cx="3598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dirty="0"/>
              <a:t>Manka, M-L. 2022. Mistä nykypäivän elämänilo ja onnellisuus syntyvät? Olemmeko menneisyytemme vankeja, kiitos geeniperimän ja elinympäristön, vai voimmeko itsekin päättää jostakin? Miten tunnistamme hiostajamme? </a:t>
            </a:r>
            <a:r>
              <a:rPr lang="fi-FI" dirty="0" err="1"/>
              <a:t>Basam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(2022) Äänikirja 2023.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A72CE75-0B1F-A105-72B0-0CD312BCCCEE}"/>
              </a:ext>
            </a:extLst>
          </p:cNvPr>
          <p:cNvSpPr txBox="1"/>
          <p:nvPr/>
        </p:nvSpPr>
        <p:spPr>
          <a:xfrm>
            <a:off x="6624681" y="5677495"/>
            <a:ext cx="433678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Yhteystiedot: Marja-Liisa Manka</a:t>
            </a:r>
          </a:p>
          <a:p>
            <a:r>
              <a:rPr lang="fi-FI" dirty="0">
                <a:hlinkClick r:id="rId9"/>
              </a:rPr>
              <a:t>www.docendum.fi</a:t>
            </a:r>
            <a:endParaRPr lang="fi-FI" dirty="0"/>
          </a:p>
          <a:p>
            <a:endParaRPr lang="fi-F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84C86D-2D02-CD51-DAA3-FCBE1CFB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43" y="1459794"/>
            <a:ext cx="1181033" cy="16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3848F48-83A2-AB48-3227-EAB51532FA46}"/>
              </a:ext>
            </a:extLst>
          </p:cNvPr>
          <p:cNvSpPr txBox="1"/>
          <p:nvPr/>
        </p:nvSpPr>
        <p:spPr>
          <a:xfrm>
            <a:off x="6624681" y="4609919"/>
            <a:ext cx="5328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accent1"/>
                </a:solidFill>
              </a:rPr>
              <a:t>Kuuntele Kadonnutta elämäniloa etsimässä, </a:t>
            </a:r>
          </a:p>
          <a:p>
            <a:pPr algn="ctr"/>
            <a:r>
              <a:rPr lang="fi-FI" sz="1800" b="1" dirty="0">
                <a:solidFill>
                  <a:schemeClr val="accent1"/>
                </a:solidFill>
              </a:rPr>
              <a:t>Yle Areena:</a:t>
            </a:r>
          </a:p>
          <a:p>
            <a:pPr algn="ctr"/>
            <a:r>
              <a:rPr lang="fi-FI" b="0" i="0" dirty="0">
                <a:solidFill>
                  <a:schemeClr val="accent1"/>
                </a:solidFill>
                <a:effectLst/>
                <a:latin typeface="Helvetica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https://areena.yle.fi/podcastit/1-65913050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3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to, piha-, taivas, puu&#10;&#10;Kuvaus luotu automaattisesti">
            <a:extLst>
              <a:ext uri="{FF2B5EF4-FFF2-40B4-BE49-F238E27FC236}">
                <a16:creationId xmlns:a16="http://schemas.microsoft.com/office/drawing/2014/main" id="{651CC7F6-E239-53A5-0E0D-77A1FD5965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F201AE-3EF1-B56F-BEFD-C9A32B1C2EA0}"/>
              </a:ext>
            </a:extLst>
          </p:cNvPr>
          <p:cNvSpPr txBox="1"/>
          <p:nvPr/>
        </p:nvSpPr>
        <p:spPr>
          <a:xfrm>
            <a:off x="2528888" y="5286375"/>
            <a:ext cx="8590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</a:rPr>
              <a:t>Kivaa viikonloppua! Kiitos tästä päivästä!</a:t>
            </a:r>
          </a:p>
        </p:txBody>
      </p:sp>
    </p:spTree>
    <p:extLst>
      <p:ext uri="{BB962C8B-B14F-4D97-AF65-F5344CB8AC3E}">
        <p14:creationId xmlns:p14="http://schemas.microsoft.com/office/powerpoint/2010/main" val="11241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4225CA6-2238-C942-97B4-DC7F8B11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18" y="136525"/>
            <a:ext cx="6692827" cy="3292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Ylisukupolvisesti siirtyvät taakat uuvuttavat – ilojakin siirtyy</a:t>
            </a:r>
            <a:br>
              <a:rPr lang="fi-FI" sz="5400" b="1" dirty="0">
                <a:solidFill>
                  <a:schemeClr val="accent2"/>
                </a:solidFill>
              </a:rPr>
            </a:br>
            <a:br>
              <a:rPr lang="fi-FI" sz="5400" dirty="0">
                <a:solidFill>
                  <a:schemeClr val="accent2"/>
                </a:solidFill>
              </a:rPr>
            </a:br>
            <a:endParaRPr lang="fi-FI" sz="5400" b="1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A5E3CE-88BA-664E-A986-01A34C0F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Dosentti Marja-Liisa Manka, Tampereen yliopisto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27FDAE-F509-D844-9E8A-88CE5047D310}"/>
              </a:ext>
            </a:extLst>
          </p:cNvPr>
          <p:cNvSpPr txBox="1"/>
          <p:nvPr/>
        </p:nvSpPr>
        <p:spPr>
          <a:xfrm>
            <a:off x="8258638" y="1021000"/>
            <a:ext cx="237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Pirkan hölkkä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140C24A-CA68-4678-DC6A-798F6BFAA36C}"/>
              </a:ext>
            </a:extLst>
          </p:cNvPr>
          <p:cNvSpPr txBox="1"/>
          <p:nvPr/>
        </p:nvSpPr>
        <p:spPr>
          <a:xfrm>
            <a:off x="474145" y="2230040"/>
            <a:ext cx="62865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Kovan työnteon ihanne</a:t>
            </a:r>
          </a:p>
          <a:p>
            <a:r>
              <a:rPr lang="fi-FI" sz="3200" dirty="0"/>
              <a:t>Vahvuus – läpi harmaan kiven</a:t>
            </a:r>
          </a:p>
          <a:p>
            <a:r>
              <a:rPr lang="fi-FI" sz="3200" dirty="0"/>
              <a:t>Yksin pärjääminen</a:t>
            </a:r>
          </a:p>
          <a:p>
            <a:r>
              <a:rPr lang="fi-FI" sz="3200" dirty="0"/>
              <a:t>Kykenemättömyys käsitellä tunteita</a:t>
            </a:r>
          </a:p>
          <a:p>
            <a:r>
              <a:rPr lang="fi-FI" sz="3200" dirty="0"/>
              <a:t>Puhumattomuus</a:t>
            </a:r>
          </a:p>
          <a:p>
            <a:r>
              <a:rPr lang="fi-FI" sz="3200" dirty="0"/>
              <a:t>Armottomuus ja täydellisyyden pyrkimys</a:t>
            </a:r>
          </a:p>
          <a:p>
            <a:r>
              <a:rPr lang="fi-FI" sz="3200" dirty="0"/>
              <a:t>Myrkyllinen positiivisuus, pessimismi</a:t>
            </a:r>
          </a:p>
          <a:p>
            <a:endParaRPr lang="fi-FI" dirty="0"/>
          </a:p>
        </p:txBody>
      </p:sp>
      <p:pic>
        <p:nvPicPr>
          <p:cNvPr id="9" name="Kuva 8" descr="Kuva, joka sisältää kohteen katettu, vuode, koira, ruoka&#10;&#10;Kuvaus luotu automaattisesti">
            <a:extLst>
              <a:ext uri="{FF2B5EF4-FFF2-40B4-BE49-F238E27FC236}">
                <a16:creationId xmlns:a16="http://schemas.microsoft.com/office/drawing/2014/main" id="{43BBBB66-C7F3-698D-190A-C0D16A20E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7AA268-F30F-7F16-301F-B0CF9074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61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777488" y="-19601"/>
            <a:ext cx="6661068" cy="1325563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fi-F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Mustia pilviäkin löytyy…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12519" y="1448378"/>
            <a:ext cx="6923631" cy="5173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b="1" dirty="0"/>
              <a:t>”Iso ruuvi kiristää kaikkia jollain tavoin: </a:t>
            </a:r>
            <a:r>
              <a:rPr lang="fi-FI" sz="2400" dirty="0"/>
              <a:t>johtajaa, opettajaa, Kainuussa asuvaa, työtöntä, nuorta ja maahanmuuttajaa.</a:t>
            </a:r>
            <a:r>
              <a:rPr lang="fi-FI" dirty="0"/>
              <a:t>” </a:t>
            </a:r>
            <a:r>
              <a:rPr lang="fi-FI" sz="2000" dirty="0"/>
              <a:t>Anu Kantola 4.12.2022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Työ</a:t>
            </a:r>
            <a:r>
              <a:rPr lang="fi-FI" sz="2400" b="1" dirty="0"/>
              <a:t> rasittaa henkisesti, 64 % </a:t>
            </a:r>
            <a:r>
              <a:rPr lang="fi-FI" sz="2400" dirty="0"/>
              <a:t>täysin tai jokseenkin samaa mieltä </a:t>
            </a:r>
            <a:r>
              <a:rPr lang="fi-FI" sz="2000" dirty="0">
                <a:hlinkClick r:id="rId3"/>
              </a:rPr>
              <a:t>Työolobarometri 2022</a:t>
            </a:r>
            <a:endParaRPr lang="fi-FI" sz="1200" dirty="0"/>
          </a:p>
          <a:p>
            <a:r>
              <a:rPr lang="fi-FI" sz="2400" dirty="0"/>
              <a:t>Työni on </a:t>
            </a:r>
            <a:r>
              <a:rPr lang="fi-FI" sz="2400" b="1" dirty="0"/>
              <a:t>fyysisesti raskasta</a:t>
            </a:r>
            <a:r>
              <a:rPr lang="fi-FI" sz="2400" dirty="0"/>
              <a:t>, </a:t>
            </a:r>
            <a:r>
              <a:rPr lang="fi-FI" sz="2400" b="1" dirty="0"/>
              <a:t>38 %</a:t>
            </a:r>
          </a:p>
          <a:p>
            <a:r>
              <a:rPr lang="fi-FI" sz="2400" b="1" dirty="0"/>
              <a:t>Yhteisöllisyyttä </a:t>
            </a:r>
            <a:r>
              <a:rPr lang="fi-FI" sz="2400" dirty="0"/>
              <a:t>koki aina tai usein </a:t>
            </a:r>
            <a:r>
              <a:rPr lang="fi-FI" sz="2400" b="1" dirty="0"/>
              <a:t>53 %</a:t>
            </a:r>
          </a:p>
          <a:p>
            <a:r>
              <a:rPr lang="fi-FI" sz="2400" b="1" dirty="0"/>
              <a:t>Kiireessä työskentely </a:t>
            </a:r>
            <a:r>
              <a:rPr lang="fi-FI" sz="2400" dirty="0"/>
              <a:t>päivittäin tai viikoittain, </a:t>
            </a:r>
            <a:r>
              <a:rPr lang="fi-FI" sz="2400" b="1" dirty="0"/>
              <a:t>66 </a:t>
            </a:r>
            <a:r>
              <a:rPr lang="fi-FI" sz="2400" dirty="0"/>
              <a:t>% </a:t>
            </a:r>
          </a:p>
          <a:p>
            <a:r>
              <a:rPr lang="fi-FI" sz="2400" b="1" dirty="0"/>
              <a:t>En voi tehdä työtäni niin hyvin kuin haluaisin</a:t>
            </a:r>
          </a:p>
          <a:p>
            <a:pPr marL="0" indent="0">
              <a:buNone/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 marL="0" indent="0">
              <a:buNone/>
            </a:pPr>
            <a:endParaRPr lang="fi-FI" sz="1400" dirty="0">
              <a:solidFill>
                <a:schemeClr val="bg1"/>
              </a:solidFill>
            </a:endParaRPr>
          </a:p>
          <a:p>
            <a:endParaRPr lang="fi-FI" sz="14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charset="0"/>
              <a:buChar char="n"/>
            </a:pPr>
            <a:endParaRPr lang="fi-FI" sz="1400" dirty="0">
              <a:solidFill>
                <a:schemeClr val="bg1"/>
              </a:solidFill>
              <a:cs typeface="ＭＳ Ｐゴシック" charset="0"/>
            </a:endParaRPr>
          </a:p>
          <a:p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374229" y="6356350"/>
            <a:ext cx="39458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Dosentti Marja-Liisa Manka, Tampereen yliopisto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FAC9212-5F3B-AD41-AC4C-327137CCB88C}"/>
              </a:ext>
            </a:extLst>
          </p:cNvPr>
          <p:cNvSpPr/>
          <p:nvPr/>
        </p:nvSpPr>
        <p:spPr>
          <a:xfrm>
            <a:off x="910116" y="6331436"/>
            <a:ext cx="2266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Työolobarometri 2019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16312F3-D32F-A22F-637D-D694602EBB06}"/>
              </a:ext>
            </a:extLst>
          </p:cNvPr>
          <p:cNvSpPr txBox="1"/>
          <p:nvPr/>
        </p:nvSpPr>
        <p:spPr>
          <a:xfrm>
            <a:off x="7952237" y="1015016"/>
            <a:ext cx="3807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Työkyvyttömyyseläkkeitä maksettiin 1,7 miljardia € v. 2021 (Eläketurvakeskus)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Sairauspoissaolojen kustannukset vuosittain n. 8 miljardia €.</a:t>
            </a:r>
          </a:p>
        </p:txBody>
      </p:sp>
      <p:pic>
        <p:nvPicPr>
          <p:cNvPr id="8" name="Sisällön paikkamerkki 5" descr="Kuva, joka sisältää kohteen henkilö, patsas&#10;&#10;Kuvaus luotu automaattisesti">
            <a:extLst>
              <a:ext uri="{FF2B5EF4-FFF2-40B4-BE49-F238E27FC236}">
                <a16:creationId xmlns:a16="http://schemas.microsoft.com/office/drawing/2014/main" id="{3150863E-DC7B-CB5B-6416-BDE8DFEDF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61872" y="1111206"/>
            <a:ext cx="6858000" cy="4635591"/>
          </a:xfrm>
          <a:prstGeom prst="rect">
            <a:avLst/>
          </a:prstGeom>
          <a:effectLst/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EF7838D-14A3-C1D6-D207-8B8F07B6C0D7}"/>
              </a:ext>
            </a:extLst>
          </p:cNvPr>
          <p:cNvSpPr txBox="1"/>
          <p:nvPr/>
        </p:nvSpPr>
        <p:spPr>
          <a:xfrm>
            <a:off x="7636150" y="320014"/>
            <a:ext cx="4225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</a:rPr>
              <a:t>Sara Hildenin taidemuseo 11.1.2023 Brad Pitt Paheiden ruuvipenkki</a:t>
            </a:r>
          </a:p>
        </p:txBody>
      </p:sp>
    </p:spTree>
    <p:extLst>
      <p:ext uri="{BB962C8B-B14F-4D97-AF65-F5344CB8AC3E}">
        <p14:creationId xmlns:p14="http://schemas.microsoft.com/office/powerpoint/2010/main" val="24560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2C3DE21-5BEF-E24F-A33F-866F8E18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 b="1" dirty="0">
                <a:solidFill>
                  <a:schemeClr val="accent2"/>
                </a:solidFill>
                <a:cs typeface="Arial" panose="020B0604020202020204" pitchFamily="34" charset="0"/>
              </a:rPr>
              <a:t>Voimmeko irrottaa itsemme ruuvipenkistä - kyllä 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16240FF-0E98-9449-BD03-5EB3C93D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7"/>
            <a:ext cx="6736032" cy="4241217"/>
          </a:xfrm>
        </p:spPr>
        <p:txBody>
          <a:bodyPr>
            <a:normAutofit/>
          </a:bodyPr>
          <a:lstStyle/>
          <a:p>
            <a:r>
              <a:rPr lang="fi-FI" sz="2400" b="1" dirty="0">
                <a:cs typeface="Arial" panose="020B0604020202020204" pitchFamily="34" charset="0"/>
              </a:rPr>
              <a:t>geenit </a:t>
            </a:r>
            <a:r>
              <a:rPr lang="fi-FI" sz="2400" dirty="0">
                <a:cs typeface="Arial" panose="020B0604020202020204" pitchFamily="34" charset="0"/>
              </a:rPr>
              <a:t>ovat kuin </a:t>
            </a:r>
            <a:r>
              <a:rPr lang="fi-FI" sz="2400" b="1" dirty="0">
                <a:cs typeface="Arial" panose="020B0604020202020204" pitchFamily="34" charset="0"/>
              </a:rPr>
              <a:t>silmuja</a:t>
            </a:r>
            <a:r>
              <a:rPr lang="fi-FI" sz="2400" dirty="0">
                <a:cs typeface="Arial" panose="020B0604020202020204" pitchFamily="34" charset="0"/>
              </a:rPr>
              <a:t>, jotka voivat puhjeta tai olla puhkeamatta elämäntavoista ja –olosuhteista riippuen. </a:t>
            </a:r>
          </a:p>
          <a:p>
            <a:r>
              <a:rPr lang="fi-FI" sz="2400" b="1" dirty="0">
                <a:cs typeface="Arial" panose="020B0604020202020204" pitchFamily="34" charset="0"/>
              </a:rPr>
              <a:t>luonteenpiirteiden</a:t>
            </a:r>
            <a:r>
              <a:rPr lang="fi-FI" sz="2400" dirty="0">
                <a:cs typeface="Arial" panose="020B0604020202020204" pitchFamily="34" charset="0"/>
              </a:rPr>
              <a:t> perusteella on vaikea ennustaa elämäntyytyväisyyttä</a:t>
            </a:r>
          </a:p>
          <a:p>
            <a:r>
              <a:rPr lang="fi-FI" sz="2400" b="1" dirty="0" err="1"/>
              <a:t>epigenetiikk</a:t>
            </a:r>
            <a:r>
              <a:rPr lang="fi-FI" sz="2400" dirty="0" err="1"/>
              <a:t>a</a:t>
            </a:r>
            <a:r>
              <a:rPr lang="fi-FI" sz="2400" dirty="0"/>
              <a:t> eli hankinnaisten, opittujen ominaisuuksien periytyminen mutkistaa kuviota ja nopeuttaa sopeutumista muutoksiin</a:t>
            </a:r>
          </a:p>
          <a:p>
            <a:r>
              <a:rPr lang="fi-FI" sz="2400" b="1" dirty="0">
                <a:cs typeface="Arial" panose="020B0604020202020204" pitchFamily="34" charset="0"/>
              </a:rPr>
              <a:t>sattumallakin</a:t>
            </a:r>
            <a:r>
              <a:rPr lang="fi-FI" sz="2400" dirty="0">
                <a:cs typeface="Arial" panose="020B0604020202020204" pitchFamily="34" charset="0"/>
              </a:rPr>
              <a:t> voi olla sanottavansa.</a:t>
            </a:r>
          </a:p>
          <a:p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Kuva, joka sisältää kohteen lumi, ulko, henkilö, taivas&#10;&#10;Kuvaus luotu automaattisesti">
            <a:extLst>
              <a:ext uri="{FF2B5EF4-FFF2-40B4-BE49-F238E27FC236}">
                <a16:creationId xmlns:a16="http://schemas.microsoft.com/office/drawing/2014/main" id="{28322A60-5799-547C-B35B-AB98926D0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0DC02D1-9AA6-1D48-89BA-4FADD128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/>
              <a:t>Dosentti Marja-Liisa Manka, Tampereen yliopisto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C2B1AB-3300-D864-5E3B-AB7EBAB0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928-CA19-C747-A0C6-198291DD3CA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2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55AF2D-A17A-C182-2D19-E13A1A5A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30074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2"/>
                </a:solidFill>
              </a:rPr>
              <a:t>Lähtökohdista riippumatta voi olla tyytyväinen kuten neiti Lahja Orvokki Valtio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3C66650-9E5E-4273-D435-5A18C0B2C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76964" cy="488950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Löydettiin ratapenkereeltä v. 1927 kolhuja saaneena</a:t>
            </a:r>
          </a:p>
          <a:p>
            <a:r>
              <a:rPr lang="fi-FI" dirty="0"/>
              <a:t>kunnalliskoti Rekolassa eli koko elämänsä: kävi kansakoulun, teki töitä, runoili. Sukunimikin vaihtui Rekolaksi.</a:t>
            </a:r>
          </a:p>
          <a:p>
            <a:r>
              <a:rPr lang="fi-FI" b="1" dirty="0"/>
              <a:t>Oli kiitollinen elämästään</a:t>
            </a:r>
            <a:r>
              <a:rPr lang="fi-FI" dirty="0"/>
              <a:t>, vaikka mykkä kaipaus oli rinnassa. Äiti oli tullut uskoon ennen kuolemaansa v. 1973, tunnustanut tekonsa, sisar sai yhteyden.</a:t>
            </a:r>
          </a:p>
          <a:p>
            <a:r>
              <a:rPr lang="fi-FI" dirty="0"/>
              <a:t>kuoli v. 2017, 90-vuotiaana</a:t>
            </a:r>
          </a:p>
          <a:p>
            <a:r>
              <a:rPr lang="fi-FI" dirty="0"/>
              <a:t>Miksei hän kokenut olevansa hylätty? </a:t>
            </a:r>
            <a:r>
              <a:rPr lang="fi-FI" b="1" dirty="0">
                <a:solidFill>
                  <a:schemeClr val="accent2"/>
                </a:solidFill>
              </a:rPr>
              <a:t>Hänellä oli varaäiti kunnalliskodin johtajatar ja isä pehtoori</a:t>
            </a:r>
            <a:endParaRPr lang="fi-FI" b="1" dirty="0"/>
          </a:p>
          <a:p>
            <a:endParaRPr lang="fi-FI" dirty="0"/>
          </a:p>
        </p:txBody>
      </p:sp>
      <p:pic>
        <p:nvPicPr>
          <p:cNvPr id="4" name="Kuva 3" descr="Kuva, joka sisältää kohteen vauva, Ihmisen kasvot, teksti, taapero&#10;&#10;Kuvaus luotu automaattisesti">
            <a:extLst>
              <a:ext uri="{FF2B5EF4-FFF2-40B4-BE49-F238E27FC236}">
                <a16:creationId xmlns:a16="http://schemas.microsoft.com/office/drawing/2014/main" id="{EA1D3D8E-1E54-FE59-D86D-630A8EB6A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274" y="0"/>
            <a:ext cx="4723726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AC137F4-DDFF-0D5B-8533-54D261B50CF9}"/>
              </a:ext>
            </a:extLst>
          </p:cNvPr>
          <p:cNvSpPr txBox="1"/>
          <p:nvPr/>
        </p:nvSpPr>
        <p:spPr>
          <a:xfrm>
            <a:off x="7743825" y="6329363"/>
            <a:ext cx="327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Kirj. Kaarina Rikala </a:t>
            </a:r>
          </a:p>
        </p:txBody>
      </p:sp>
    </p:spTree>
    <p:extLst>
      <p:ext uri="{BB962C8B-B14F-4D97-AF65-F5344CB8AC3E}">
        <p14:creationId xmlns:p14="http://schemas.microsoft.com/office/powerpoint/2010/main" val="383357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B3EEDAB7-6B4F-1D45-9B60-B231C7EB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Hyvinvointi löytyy arjesta, ei huvipuistoista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11D07F5-B1AE-4048-A718-0D0B5CB6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Dosentti Marja-Liisa Manka, Tampereen yliopisto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BDCFE45-408F-BF49-B697-56A7E75A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B2182-DA40-2B4E-A98B-B2BB4B6B4F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97F2357D-2304-784F-95D3-04E2C629B3D7}"/>
              </a:ext>
            </a:extLst>
          </p:cNvPr>
          <p:cNvSpPr/>
          <p:nvPr/>
        </p:nvSpPr>
        <p:spPr>
          <a:xfrm>
            <a:off x="4560019" y="2196457"/>
            <a:ext cx="2905385" cy="1839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Psykologinen tarpeentyydytys</a:t>
            </a:r>
          </a:p>
          <a:p>
            <a:pPr algn="ctr"/>
            <a:r>
              <a:rPr lang="fi-FI" dirty="0"/>
              <a:t>Autonomia</a:t>
            </a:r>
          </a:p>
          <a:p>
            <a:pPr algn="ctr"/>
            <a:r>
              <a:rPr lang="fi-FI" dirty="0"/>
              <a:t>Pätevyys</a:t>
            </a:r>
          </a:p>
          <a:p>
            <a:pPr algn="ctr"/>
            <a:r>
              <a:rPr lang="fi-FI" dirty="0"/>
              <a:t>Yhteenkuuluminen </a:t>
            </a:r>
          </a:p>
          <a:p>
            <a:pPr algn="ctr"/>
            <a:r>
              <a:rPr lang="fi-FI" dirty="0"/>
              <a:t>Muut psykologiset tarpeet</a:t>
            </a: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8C128B6A-DA50-A74E-9558-EB4A4305F468}"/>
              </a:ext>
            </a:extLst>
          </p:cNvPr>
          <p:cNvSpPr/>
          <p:nvPr/>
        </p:nvSpPr>
        <p:spPr>
          <a:xfrm>
            <a:off x="7923535" y="2176832"/>
            <a:ext cx="3200400" cy="190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/>
              <a:t>Henkilökohtainen hyvinvointi</a:t>
            </a:r>
          </a:p>
          <a:p>
            <a:pPr algn="ctr"/>
            <a:r>
              <a:rPr lang="fi-FI"/>
              <a:t>Myönteinen / kielteinen tunnetila</a:t>
            </a:r>
          </a:p>
          <a:p>
            <a:pPr algn="ctr"/>
            <a:r>
              <a:rPr lang="fi-FI"/>
              <a:t>Elämäntyytyväisyys, + / -</a:t>
            </a:r>
          </a:p>
          <a:p>
            <a:pPr algn="ctr"/>
            <a:r>
              <a:rPr lang="fi-FI"/>
              <a:t>(tilanteesta riippumaton)</a:t>
            </a:r>
          </a:p>
        </p:txBody>
      </p:sp>
      <p:sp>
        <p:nvSpPr>
          <p:cNvPr id="12" name="Alanuoli 11">
            <a:extLst>
              <a:ext uri="{FF2B5EF4-FFF2-40B4-BE49-F238E27FC236}">
                <a16:creationId xmlns:a16="http://schemas.microsoft.com/office/drawing/2014/main" id="{C9120B33-1334-5A40-A8AF-D3120314E2E5}"/>
              </a:ext>
            </a:extLst>
          </p:cNvPr>
          <p:cNvSpPr/>
          <p:nvPr/>
        </p:nvSpPr>
        <p:spPr>
          <a:xfrm rot="16200000">
            <a:off x="4243444" y="2996868"/>
            <a:ext cx="182393" cy="377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lanuoli 12">
            <a:extLst>
              <a:ext uri="{FF2B5EF4-FFF2-40B4-BE49-F238E27FC236}">
                <a16:creationId xmlns:a16="http://schemas.microsoft.com/office/drawing/2014/main" id="{C25EDA20-FC6A-4142-9E6B-EEB0C76237AE}"/>
              </a:ext>
            </a:extLst>
          </p:cNvPr>
          <p:cNvSpPr/>
          <p:nvPr/>
        </p:nvSpPr>
        <p:spPr>
          <a:xfrm rot="16200000">
            <a:off x="7622681" y="3033314"/>
            <a:ext cx="182392" cy="377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647FBAD6-26EE-1343-9BAD-D324C2295A6B}"/>
              </a:ext>
            </a:extLst>
          </p:cNvPr>
          <p:cNvSpPr/>
          <p:nvPr/>
        </p:nvSpPr>
        <p:spPr>
          <a:xfrm>
            <a:off x="864972" y="2189481"/>
            <a:ext cx="3200400" cy="183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/>
              <a:t>Merkitykselliset motiivit ja toiminnat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1A1A3F7-BA47-5F4D-AC13-9C94D3B91AC6}"/>
              </a:ext>
            </a:extLst>
          </p:cNvPr>
          <p:cNvSpPr txBox="1"/>
          <p:nvPr/>
        </p:nvSpPr>
        <p:spPr>
          <a:xfrm>
            <a:off x="7908906" y="5839101"/>
            <a:ext cx="307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Martela, F. &amp; </a:t>
            </a:r>
            <a:r>
              <a:rPr lang="fi-FI" dirty="0" err="1"/>
              <a:t>Sheldon</a:t>
            </a:r>
            <a:r>
              <a:rPr lang="fi-FI" dirty="0"/>
              <a:t>, K.M. 2019</a:t>
            </a:r>
          </a:p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F5BDC76-4035-3922-CD5E-DA2B5BA9D712}"/>
              </a:ext>
            </a:extLst>
          </p:cNvPr>
          <p:cNvSpPr txBox="1"/>
          <p:nvPr/>
        </p:nvSpPr>
        <p:spPr>
          <a:xfrm>
            <a:off x="838200" y="1455666"/>
            <a:ext cx="9480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/>
              <a:t>Hyvän tekeminen</a:t>
            </a:r>
            <a:r>
              <a:rPr lang="en-GB" sz="3200" b="1" dirty="0"/>
              <a:t> </a:t>
            </a:r>
            <a:r>
              <a:rPr lang="fi-FI" sz="3200" b="1" dirty="0"/>
              <a:t>tuottaa hyvän mielen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5C710A3-15CC-74EC-B66C-4D579395011A}"/>
              </a:ext>
            </a:extLst>
          </p:cNvPr>
          <p:cNvSpPr txBox="1"/>
          <p:nvPr/>
        </p:nvSpPr>
        <p:spPr>
          <a:xfrm>
            <a:off x="880654" y="1257110"/>
            <a:ext cx="9054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DF1389-AB19-E0C2-9260-9B397C54D13C}"/>
              </a:ext>
            </a:extLst>
          </p:cNvPr>
          <p:cNvSpPr txBox="1"/>
          <p:nvPr/>
        </p:nvSpPr>
        <p:spPr>
          <a:xfrm>
            <a:off x="880654" y="4343301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accent2"/>
                </a:solidFill>
              </a:rPr>
              <a:t>Sinä teet tärkeää työtä!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27C4A6D-8DDA-1DD2-6F40-5ADB9703968A}"/>
              </a:ext>
            </a:extLst>
          </p:cNvPr>
          <p:cNvSpPr txBox="1"/>
          <p:nvPr/>
        </p:nvSpPr>
        <p:spPr>
          <a:xfrm>
            <a:off x="4523504" y="4335033"/>
            <a:ext cx="307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2"/>
                </a:solidFill>
              </a:rPr>
              <a:t>Vaikutusmahdollisuus Osaaminen ja asenteet</a:t>
            </a:r>
          </a:p>
          <a:p>
            <a:r>
              <a:rPr lang="fi-FI" sz="2400" b="1" dirty="0">
                <a:solidFill>
                  <a:schemeClr val="accent2"/>
                </a:solidFill>
              </a:rPr>
              <a:t>Yhteisöllisyys</a:t>
            </a:r>
          </a:p>
        </p:txBody>
      </p:sp>
    </p:spTree>
    <p:extLst>
      <p:ext uri="{BB962C8B-B14F-4D97-AF65-F5344CB8AC3E}">
        <p14:creationId xmlns:p14="http://schemas.microsoft.com/office/powerpoint/2010/main" val="309470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2806</Words>
  <Application>Microsoft Office PowerPoint</Application>
  <PresentationFormat>Laajakuva</PresentationFormat>
  <Paragraphs>407</Paragraphs>
  <Slides>49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49</vt:i4>
      </vt:variant>
    </vt:vector>
  </HeadingPairs>
  <TitlesOfParts>
    <vt:vector size="61" baseType="lpstr">
      <vt:lpstr>ＭＳ Ｐゴシック</vt:lpstr>
      <vt:lpstr>宋体</vt:lpstr>
      <vt:lpstr>Arial</vt:lpstr>
      <vt:lpstr>Arial</vt:lpstr>
      <vt:lpstr>Arial Narrow</vt:lpstr>
      <vt:lpstr>Calibri</vt:lpstr>
      <vt:lpstr>Calibri Light</vt:lpstr>
      <vt:lpstr>Garamond</vt:lpstr>
      <vt:lpstr>Helvetica</vt:lpstr>
      <vt:lpstr>Times New Roman</vt:lpstr>
      <vt:lpstr>Wingdings</vt:lpstr>
      <vt:lpstr>Office-teema</vt:lpstr>
      <vt:lpstr>Iloa ja jaksamista työhön</vt:lpstr>
      <vt:lpstr>Mitä hyvää sinulle on tapahtunut tai mistä voit olla kiitollinen työssä tai vapaalla?</vt:lpstr>
      <vt:lpstr>Tällä motolla rakennettiin maailman onnellisin maa ja hyvinvointivaltio: Suomi!</vt:lpstr>
      <vt:lpstr>Suorittajien sukupolvea</vt:lpstr>
      <vt:lpstr>Ylisukupolvisesti siirtyvät taakat uuvuttavat – ilojakin siirtyy  </vt:lpstr>
      <vt:lpstr>Mustia pilviäkin löytyy…</vt:lpstr>
      <vt:lpstr>Voimmeko irrottaa itsemme ruuvipenkistä - kyllä </vt:lpstr>
      <vt:lpstr>Lähtökohdista riippumatta voi olla tyytyväinen kuten neiti Lahja Orvokki Valtio</vt:lpstr>
      <vt:lpstr>Hyvinvointi löytyy arjesta, ei huvipuistoista</vt:lpstr>
      <vt:lpstr>PowerPoint-esitys</vt:lpstr>
      <vt:lpstr>Työn imu ja työpaikan sosiaaliset voimavarat ennustavat vähäisempiä eroaikomuksia ja onnellisuutta</vt:lpstr>
      <vt:lpstr>Näkökulman vaihdos – ongelmista ratkaisuihin </vt:lpstr>
      <vt:lpstr>Etsi valoa, sen avulla jaksat paremmin pimeyttäkin</vt:lpstr>
      <vt:lpstr>Aikuisen oppiminen vaatii kokemuksen ravistelua</vt:lpstr>
      <vt:lpstr>Suhtaudumme eri tavoin muutoksiin</vt:lpstr>
      <vt:lpstr> </vt:lpstr>
      <vt:lpstr>Työn voimavarat ja sen syöjät</vt:lpstr>
      <vt:lpstr>Voimavara-lähtöisyys  ajattelu-tavaksi</vt:lpstr>
      <vt:lpstr>Ergonomia laajenee perinteisestä</vt:lpstr>
      <vt:lpstr>Tuunaamalla työstäsi innostavampi ja vähemmän kuormittava kiireessäkin</vt:lpstr>
      <vt:lpstr> Tunnepöly tarttuu – tunnen samoin kuin sinä</vt:lpstr>
      <vt:lpstr>Psykologinen turvallisuus tärkeätä</vt:lpstr>
      <vt:lpstr>Yhteenkuuluvuuden tunne on tärkeä</vt:lpstr>
      <vt:lpstr>Työyhteisötaidot - jokaisen keinot</vt:lpstr>
      <vt:lpstr>Keinoja yhteisöllisyyden edistämiseksi</vt:lpstr>
      <vt:lpstr>Mikä lisäisi omaa hyvinvointiasi myllerryksessä?</vt:lpstr>
      <vt:lpstr>”Että saisi olla oma itsensä!”  ”Olemme kaikki tähtiä! ”  ”Mikä saa poskesi hehkumaan?”</vt:lpstr>
      <vt:lpstr>Psykologinen pääoma – enemmän kuin asenne</vt:lpstr>
      <vt:lpstr>Itseluottamus uskon onnistumiseeni vaikeissakin tilanteissa= hallinnan tunne </vt:lpstr>
      <vt:lpstr>Toiveikkuus  haluan kulkea tavoitteita kohti (”tahtovoima”) ja tarvittaessa löydän vaihtoehtoisia polkuja niihin (”keinovoima”) </vt:lpstr>
      <vt:lpstr>Realistinen optimismi  näen asioiden myönteiset puolet </vt:lpstr>
      <vt:lpstr>Sitkeys, resilienssi esteet eivät lannista, vaan kestän ne ja aloitan alusta, jos tarpeen.</vt:lpstr>
      <vt:lpstr>Riittämättömyys </vt:lpstr>
      <vt:lpstr>Tunnista hiostajasi, jotka vievät sinulta voimia</vt:lpstr>
      <vt:lpstr>Stressi  - ponnistelun ja palautumisen epäsuhta</vt:lpstr>
      <vt:lpstr>PowerPoint-esitys</vt:lpstr>
      <vt:lpstr>Stressiä jaksaa, kunhan palautuu</vt:lpstr>
      <vt:lpstr>Palautumisen keinoja</vt:lpstr>
      <vt:lpstr>PowerPoint-esitys</vt:lpstr>
      <vt:lpstr>Luonto rauhoittaa automaattisesti</vt:lpstr>
      <vt:lpstr>Tee mielipaikkaresepti</vt:lpstr>
      <vt:lpstr>PowerPoint-esitys</vt:lpstr>
      <vt:lpstr>Työnilon avaimia</vt:lpstr>
      <vt:lpstr>Tavoitetähti -työskentely</vt:lpstr>
      <vt:lpstr>Työhyvinvoinnin kehittämisprosessi</vt:lpstr>
      <vt:lpstr>Työhyvinvointisuunnitelma</vt:lpstr>
      <vt:lpstr>Työhyvinvointisuunnitelma </vt:lpstr>
      <vt:lpstr>Lisätietoa työhyvinvoinnista  20 % alennus perushinnasta osallistujille koodilla TYHYVINETU (AlmaTalentin teoksista)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tälle on tehtävissä?</dc:title>
  <dc:creator>marja-liisa.manka</dc:creator>
  <cp:lastModifiedBy>Leena Happo</cp:lastModifiedBy>
  <cp:revision>83</cp:revision>
  <cp:lastPrinted>2024-02-08T08:23:32Z</cp:lastPrinted>
  <dcterms:created xsi:type="dcterms:W3CDTF">2022-09-08T13:22:35Z</dcterms:created>
  <dcterms:modified xsi:type="dcterms:W3CDTF">2024-02-10T14:19:43Z</dcterms:modified>
</cp:coreProperties>
</file>