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71" r:id="rId3"/>
    <p:sldId id="279" r:id="rId4"/>
    <p:sldId id="257" r:id="rId5"/>
    <p:sldId id="274" r:id="rId6"/>
    <p:sldId id="265" r:id="rId7"/>
    <p:sldId id="264" r:id="rId8"/>
    <p:sldId id="263" r:id="rId9"/>
    <p:sldId id="266" r:id="rId10"/>
    <p:sldId id="275" r:id="rId11"/>
    <p:sldId id="273" r:id="rId1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8/31/2026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8/31/2026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8/31/2026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8/31/2026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8/31/2026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CA142C-068D-2860-D5B6-C30E2A3273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ESIOPETUKSEN OPPIMISEN TUKI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1743BBF-A3FA-427A-485A-870E1005BB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90072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E0B9DE-8572-4D38-7DC6-C9137EC63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TUEN UUDISTUS ESI- JA PERUSOPE-</a:t>
            </a:r>
            <a:br>
              <a:rPr lang="fi-FI" dirty="0"/>
            </a:br>
            <a:r>
              <a:rPr lang="fi-FI" dirty="0"/>
              <a:t>TUKSEEN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2B9E82C-A3FD-233D-8708-72088F719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Tuen kolmiportaisuus on poistunut esiopetuksesta 1.8.2025 alkaen</a:t>
            </a:r>
          </a:p>
          <a:p>
            <a:r>
              <a:rPr lang="fi-FI" dirty="0"/>
              <a:t>Uudistuksen tarkoituksena on varmistaa, että kaikki esiopetukseen osallistuvat lapset voivat osallistua opetukseen ja kaikkeen toimintaan yhdessä toisten lasten kanssa</a:t>
            </a:r>
          </a:p>
          <a:p>
            <a:r>
              <a:rPr lang="fi-FI" dirty="0"/>
              <a:t>Opetusjärjestelyt ja ryhmäkohtainen tuki suunnitellaan niin, että ne tukevat kaikkien lasten oppimista</a:t>
            </a:r>
          </a:p>
          <a:p>
            <a:r>
              <a:rPr lang="fi-FI" dirty="0"/>
              <a:t>Tuki annetaan mahdollisimman varhaisessa vaiheessa omassa esiopetusryhmässä</a:t>
            </a:r>
          </a:p>
          <a:p>
            <a:r>
              <a:rPr lang="fi-FI" dirty="0"/>
              <a:t>Opetus suunnitellaan lapsiryhmän tarpeiden mukaan</a:t>
            </a:r>
          </a:p>
          <a:p>
            <a:r>
              <a:rPr lang="fi-FI" dirty="0"/>
              <a:t>Lapsella on oikeus saada oppimisen ja esiopetukseen osallistumisen tukea, kun hän sitä tarvitsee</a:t>
            </a:r>
          </a:p>
        </p:txBody>
      </p:sp>
    </p:spTree>
    <p:extLst>
      <p:ext uri="{BB962C8B-B14F-4D97-AF65-F5344CB8AC3E}">
        <p14:creationId xmlns:p14="http://schemas.microsoft.com/office/powerpoint/2010/main" val="2396579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1BADF1-897C-F36D-1712-4BF77A51B1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OPPIMISEN EDELLYTYKSIÄ TUKEVAT OPETUSJÄRJESTELYT</a:t>
            </a:r>
          </a:p>
        </p:txBody>
      </p:sp>
    </p:spTree>
    <p:extLst>
      <p:ext uri="{BB962C8B-B14F-4D97-AF65-F5344CB8AC3E}">
        <p14:creationId xmlns:p14="http://schemas.microsoft.com/office/powerpoint/2010/main" val="3077526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72C803-4A92-CA92-89DC-95535C330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/>
              <a:t>OPPIMISEN</a:t>
            </a:r>
            <a:br>
              <a:rPr lang="fi-FI" sz="3200" dirty="0"/>
            </a:br>
            <a:r>
              <a:rPr lang="fi-FI" sz="3200" dirty="0"/>
              <a:t>EDELLYTYKSIÄ</a:t>
            </a:r>
            <a:br>
              <a:rPr lang="fi-FI" sz="3200" dirty="0"/>
            </a:br>
            <a:r>
              <a:rPr lang="fi-FI" sz="3200" dirty="0"/>
              <a:t>TUKEVAT</a:t>
            </a:r>
            <a:br>
              <a:rPr lang="fi-FI" sz="3200" dirty="0"/>
            </a:br>
            <a:r>
              <a:rPr lang="fi-FI" sz="3200" dirty="0"/>
              <a:t>OPETUS-</a:t>
            </a:r>
            <a:br>
              <a:rPr lang="fi-FI" sz="3200" dirty="0"/>
            </a:br>
            <a:r>
              <a:rPr lang="fi-FI" sz="3200" dirty="0"/>
              <a:t>JÄRJESTELYT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AD9D335-EA05-BA4B-C0AB-AC66BCC40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Tarkoitetaan esimerkiksi:</a:t>
            </a:r>
          </a:p>
          <a:p>
            <a:pPr lvl="1"/>
            <a:r>
              <a:rPr lang="fi-FI" dirty="0"/>
              <a:t>Opetusryhmien muodostamista siten, että opettajan on mahdollista ottaa huomioon lapsiryhmän tarpeet ja vahvuudet</a:t>
            </a:r>
          </a:p>
          <a:p>
            <a:pPr lvl="1"/>
            <a:r>
              <a:rPr lang="fi-FI" dirty="0"/>
              <a:t>Pedagogisia järjestelyjä, esim. struktuuri ja sensitiiviset vuorovaikutus- ja kommunikointitavat</a:t>
            </a:r>
          </a:p>
          <a:p>
            <a:pPr lvl="1"/>
            <a:r>
              <a:rPr lang="fi-FI" dirty="0"/>
              <a:t>Työtapojen ja oppimisympäristöjen muuntelua</a:t>
            </a:r>
          </a:p>
          <a:p>
            <a:pPr marL="502920" lvl="1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36269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7C3856F-CCDB-0FC7-87E0-78AE0B4853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RYHMÄKOHTAISET TUKIMUODOT</a:t>
            </a:r>
          </a:p>
        </p:txBody>
      </p:sp>
    </p:spTree>
    <p:extLst>
      <p:ext uri="{BB962C8B-B14F-4D97-AF65-F5344CB8AC3E}">
        <p14:creationId xmlns:p14="http://schemas.microsoft.com/office/powerpoint/2010/main" val="4070706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C0FF05-E205-2A14-EB31-BEFDAA577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YLEINEN</a:t>
            </a:r>
            <a:br>
              <a:rPr lang="fi-FI" dirty="0"/>
            </a:br>
            <a:r>
              <a:rPr lang="fi-FI" dirty="0"/>
              <a:t>TUKIOPETUS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3C3E2-BC7B-811C-3425-4F69863EE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Tavoitteena tukea lasten oppimista ja esiopetukseen osallistumista</a:t>
            </a:r>
          </a:p>
          <a:p>
            <a:r>
              <a:rPr lang="fi-FI" dirty="0"/>
              <a:t>Esiopetusryhmän eriyttämistä joustavissa pienemmissä ryhmissä</a:t>
            </a:r>
          </a:p>
          <a:p>
            <a:r>
              <a:rPr lang="fi-FI" dirty="0"/>
              <a:t>Kohdentuu ensisijaisesti oppimiskokonaisuuksiin</a:t>
            </a:r>
          </a:p>
          <a:p>
            <a:r>
              <a:rPr lang="fi-FI" dirty="0"/>
              <a:t>Järjestetään tarkoituksenmukaisesti ja pedagogisesti suunnitellusti lasten tarpeiden mukaan</a:t>
            </a:r>
          </a:p>
          <a:p>
            <a:r>
              <a:rPr lang="fi-FI" dirty="0"/>
              <a:t>Annetaan niin usein kuin on tarpeen</a:t>
            </a:r>
          </a:p>
          <a:p>
            <a:r>
              <a:rPr lang="fi-FI" dirty="0"/>
              <a:t>Antaa ensisijaisesti esiopetusryhmästä vastuussa oleva opettaja</a:t>
            </a:r>
          </a:p>
          <a:p>
            <a:r>
              <a:rPr lang="fi-FI" dirty="0"/>
              <a:t>Voidaan antaa myös muu opettaja samanaikais- tai yhteisopettajuutena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20502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04981C-5307-ECBF-8077-24A371B31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OPETUS-</a:t>
            </a:r>
            <a:br>
              <a:rPr lang="fi-FI" dirty="0"/>
            </a:br>
            <a:r>
              <a:rPr lang="fi-FI" dirty="0"/>
              <a:t>KIELEN </a:t>
            </a:r>
            <a:br>
              <a:rPr lang="fi-FI" dirty="0"/>
            </a:br>
            <a:r>
              <a:rPr lang="fi-FI" dirty="0"/>
              <a:t>TUKIOPETUS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B3EC80-2D5B-8574-BBD9-21D0A3275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Tavoitteena lasten opetuskielen vahvistaminen</a:t>
            </a:r>
          </a:p>
          <a:p>
            <a:r>
              <a:rPr lang="fi-FI" dirty="0"/>
              <a:t>Järjestetään pedagogisesti tarkoituksenmukaisesti ja suunnitellusti lasten tarpeiden mukaan siten, että mahdollisimman moni voi hyötyä siitä</a:t>
            </a:r>
          </a:p>
          <a:p>
            <a:r>
              <a:rPr lang="fi-FI" dirty="0"/>
              <a:t>Samanaikais- tai yhteisopetuksena</a:t>
            </a:r>
          </a:p>
          <a:p>
            <a:r>
              <a:rPr lang="fi-FI" dirty="0"/>
              <a:t>Niin usein kuin on tarpeen</a:t>
            </a:r>
          </a:p>
          <a:p>
            <a:r>
              <a:rPr lang="fi-FI" dirty="0"/>
              <a:t>Antaa ensisijaisesti esiopetusryhmästä vastuussa oleva opettaja</a:t>
            </a:r>
          </a:p>
          <a:p>
            <a:r>
              <a:rPr lang="fi-FI" dirty="0"/>
              <a:t>Voi antaa myös muu opettaja</a:t>
            </a:r>
          </a:p>
          <a:p>
            <a:r>
              <a:rPr lang="fi-FI" dirty="0"/>
              <a:t>Huomioidaan kielitietoisen opetuksen ja S2-opetuksen näkökulmat</a:t>
            </a:r>
          </a:p>
        </p:txBody>
      </p:sp>
    </p:spTree>
    <p:extLst>
      <p:ext uri="{BB962C8B-B14F-4D97-AF65-F5344CB8AC3E}">
        <p14:creationId xmlns:p14="http://schemas.microsoft.com/office/powerpoint/2010/main" val="713003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FF0E32-2228-E0E7-8BC3-8BEBB1EE9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KIELI-</a:t>
            </a:r>
            <a:br>
              <a:rPr lang="fi-FI" dirty="0"/>
            </a:br>
            <a:r>
              <a:rPr lang="fi-FI" dirty="0"/>
              <a:t>TIETOINEN</a:t>
            </a:r>
            <a:br>
              <a:rPr lang="fi-FI" dirty="0"/>
            </a:br>
            <a:r>
              <a:rPr lang="fi-FI" dirty="0"/>
              <a:t>ESIOPETUS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E8CE2CE-44F2-3DEA-E448-80E513D15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Kielitietoinen opetus on osa kaikkea toimintaa</a:t>
            </a:r>
          </a:p>
          <a:p>
            <a:r>
              <a:rPr lang="fi-FI" dirty="0"/>
              <a:t> Ymmärretään kielen keskeinen merkitys lasten kehityksessä, oppimisessa, vuorovaikutuksessa ja yhteistyössä sekä identiteettien rakentumisessa ja yhteiskuntaan kuulumisessa. </a:t>
            </a:r>
          </a:p>
          <a:p>
            <a:r>
              <a:rPr lang="fi-FI" dirty="0"/>
              <a:t>Siihen kuuluu monikielisyyden näkyväksi tekeminen. </a:t>
            </a:r>
          </a:p>
          <a:p>
            <a:r>
              <a:rPr lang="fi-FI" dirty="0"/>
              <a:t>Henkilöstö toimii lapsille kielellisinä malleina, jolloin kiinnitetään huomiota omaan kielenkäyttöön. </a:t>
            </a:r>
          </a:p>
          <a:p>
            <a:r>
              <a:rPr lang="fi-FI" dirty="0"/>
              <a:t>Lapsia rohkaistaan ja innostetaan käyttämään kieltä monipuolisesti ja monenlaisissa vuorovaikutustilanteissa.</a:t>
            </a:r>
          </a:p>
          <a:p>
            <a:r>
              <a:rPr lang="fi-FI" dirty="0"/>
              <a:t>Huomioidaan lasten kielelliset lähtökohdat. </a:t>
            </a:r>
          </a:p>
          <a:p>
            <a:r>
              <a:rPr lang="fi-FI" dirty="0"/>
              <a:t>Lapsille annetaan aikaa sekä mahdollisuuksia vaihteleviin kielenkäytön tilanteisiin. Lasten kanssa tutkitaan erilaisia tekstejä, puhuttua ja kirjoitettua kieltä sekä keskustellaan esimerkiksi sisällöistä, kirjaimista, sanoista ja havainnoista yhdessä.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74878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20297D-1F5E-A956-DF3B-ABFB30085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ERITYIS-</a:t>
            </a:r>
            <a:br>
              <a:rPr lang="fi-FI" dirty="0"/>
            </a:br>
            <a:r>
              <a:rPr lang="fi-FI" dirty="0"/>
              <a:t>OPETTAJAN </a:t>
            </a:r>
            <a:br>
              <a:rPr lang="fi-FI" dirty="0"/>
            </a:br>
            <a:r>
              <a:rPr lang="fi-FI" dirty="0"/>
              <a:t>ANTAMA </a:t>
            </a:r>
            <a:br>
              <a:rPr lang="fi-FI" dirty="0"/>
            </a:br>
            <a:r>
              <a:rPr lang="fi-FI" dirty="0"/>
              <a:t>OPETUS</a:t>
            </a:r>
            <a:br>
              <a:rPr lang="fi-FI" dirty="0"/>
            </a:br>
            <a:r>
              <a:rPr lang="fi-FI" dirty="0"/>
              <a:t>MUUN OPETUKSEN </a:t>
            </a:r>
            <a:br>
              <a:rPr lang="fi-FI" dirty="0"/>
            </a:br>
            <a:r>
              <a:rPr lang="fi-FI" dirty="0"/>
              <a:t>YHTEYDESSÄ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49DAE97-DF6B-C71F-29F6-9865BD68E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On erityisopettajan antamaa ja erityispedagogiseen osaamiseen perustuvaa opetusta, joka tukee oppimista ja esiopetukseen osallistumista</a:t>
            </a:r>
          </a:p>
          <a:p>
            <a:r>
              <a:rPr lang="fi-FI" dirty="0"/>
              <a:t>Kohdennetaan sellaisiin koko ryhmän tasolla havaittuihin tuen tarpeisiin </a:t>
            </a:r>
            <a:r>
              <a:rPr lang="fi-FI"/>
              <a:t>ja haasteisiin, </a:t>
            </a:r>
            <a:r>
              <a:rPr lang="fi-FI" dirty="0"/>
              <a:t>joihin voidaan vaikuttaa erityisopettajan samanaikais- tai yhteisopetuksena tarjotulla tuella ja opetuksella</a:t>
            </a:r>
          </a:p>
          <a:p>
            <a:r>
              <a:rPr lang="fi-FI" dirty="0"/>
              <a:t>Toteutetaan koko ryhmän kanssa tai pienemmissä ryhmissä</a:t>
            </a:r>
          </a:p>
          <a:p>
            <a:r>
              <a:rPr lang="fi-FI" dirty="0"/>
              <a:t>Ryhmien koko perustuu havaittuun tarpeeseen ja ryhmiä muodostetaan joustavasti</a:t>
            </a:r>
          </a:p>
        </p:txBody>
      </p:sp>
    </p:spTree>
    <p:extLst>
      <p:ext uri="{BB962C8B-B14F-4D97-AF65-F5344CB8AC3E}">
        <p14:creationId xmlns:p14="http://schemas.microsoft.com/office/powerpoint/2010/main" val="1018613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C3AFA2-E566-0E58-5882-66D7089826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LAPSIKOHTAISET TUKIMUODOT</a:t>
            </a:r>
          </a:p>
        </p:txBody>
      </p:sp>
    </p:spTree>
    <p:extLst>
      <p:ext uri="{BB962C8B-B14F-4D97-AF65-F5344CB8AC3E}">
        <p14:creationId xmlns:p14="http://schemas.microsoft.com/office/powerpoint/2010/main" val="582867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A1560E-0C28-C366-1DB7-4A4D061F0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LAPSIKOHTAISET </a:t>
            </a:r>
            <a:br>
              <a:rPr lang="fi-FI" sz="2800" dirty="0"/>
            </a:br>
            <a:r>
              <a:rPr lang="fi-FI" sz="2800" dirty="0"/>
              <a:t>TUKIMUODOT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B021B9D-B9FE-BEF1-522D-8A6C60A22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fi-FI" dirty="0"/>
          </a:p>
          <a:p>
            <a:endParaRPr lang="fi-FI" dirty="0"/>
          </a:p>
          <a:p>
            <a:r>
              <a:rPr lang="fi-FI" dirty="0"/>
              <a:t>Lapsen edun ensisijaisuus tulee aina huomioida tukea suunniteltaessa ja järjestettäessä</a:t>
            </a:r>
          </a:p>
          <a:p>
            <a:r>
              <a:rPr lang="fi-FI" dirty="0"/>
              <a:t>Jos ryhmässä annettu tuki ei riitä, lapsi voi saada myös henkilökohtaista tukea, esimerkiksi säännöllistä erityisopettajan opetusta pienryhmässä</a:t>
            </a:r>
          </a:p>
          <a:p>
            <a:r>
              <a:rPr lang="fi-FI" dirty="0"/>
              <a:t>Tuki annetaan lapsen yksilölliseen tilanteeseen soveltuvasti</a:t>
            </a:r>
          </a:p>
          <a:p>
            <a:r>
              <a:rPr lang="fi-FI" dirty="0"/>
              <a:t>Lapsikohtaisista tukitoimista tehdään tuen tarpeen arviointiin perustuva suunnitelma sekä hallintopäätös</a:t>
            </a:r>
          </a:p>
          <a:p>
            <a:r>
              <a:rPr lang="fi-FI" dirty="0"/>
              <a:t>Tukitoimia ovat mm.</a:t>
            </a:r>
          </a:p>
          <a:p>
            <a:pPr lvl="1"/>
            <a:r>
              <a:rPr lang="fi-FI" dirty="0"/>
              <a:t>Erityisopettajan antama opetus osittain pienryhmässä muun opetuksen yhteydessä</a:t>
            </a:r>
          </a:p>
          <a:p>
            <a:pPr lvl="1"/>
            <a:r>
              <a:rPr lang="fi-FI" dirty="0"/>
              <a:t>Erityisopettajan antama opetus pienryhmässä</a:t>
            </a:r>
          </a:p>
          <a:p>
            <a:pPr lvl="1"/>
            <a:r>
              <a:rPr lang="fi-FI" dirty="0"/>
              <a:t>Lapsikohtaiset tulkitsemis- ja avustajapalvelut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59334398"/>
      </p:ext>
    </p:extLst>
  </p:cSld>
  <p:clrMapOvr>
    <a:masterClrMapping/>
  </p:clrMapOvr>
</p:sld>
</file>

<file path=ppt/theme/theme1.xml><?xml version="1.0" encoding="utf-8"?>
<a:theme xmlns:a="http://schemas.openxmlformats.org/drawingml/2006/main" name="Kehys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{2158DFDB-8E20-45F6-9112-036C915E18DB}TF5b254a55-10e1-4643-bbf8-937ce7de93d8aefa4c3e-24ac1ba554fa</Template>
  <TotalTime>424</TotalTime>
  <Words>450</Words>
  <Application>Microsoft Office PowerPoint</Application>
  <PresentationFormat>Laajakuva</PresentationFormat>
  <Paragraphs>59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4" baseType="lpstr">
      <vt:lpstr>Corbel</vt:lpstr>
      <vt:lpstr>Wingdings 2</vt:lpstr>
      <vt:lpstr>Kehys</vt:lpstr>
      <vt:lpstr>ESIOPETUKSEN OPPIMISEN TUKI</vt:lpstr>
      <vt:lpstr>TUEN UUDISTUS ESI- JA PERUSOPE- TUKSEEN</vt:lpstr>
      <vt:lpstr>OPPIMISEN EDELLYTYKSIÄ TUKEVAT OPETUSJÄRJESTELYT</vt:lpstr>
      <vt:lpstr>OPPIMISEN EDELLYTYKSIÄ TUKEVAT OPETUS- JÄRJESTELYT</vt:lpstr>
      <vt:lpstr>RYHMÄKOHTAISET TUKIMUODOT</vt:lpstr>
      <vt:lpstr>YLEINEN TUKIOPETUS</vt:lpstr>
      <vt:lpstr>OPETUS- KIELEN  TUKIOPETUS</vt:lpstr>
      <vt:lpstr>KIELI- TIETOINEN ESIOPETUS</vt:lpstr>
      <vt:lpstr>ERITYIS- OPETTAJAN  ANTAMA  OPETUS MUUN OPETUKSEN  YHTEYDESSÄ</vt:lpstr>
      <vt:lpstr>LAPSIKOHTAISET TUKIMUODOT</vt:lpstr>
      <vt:lpstr>LAPSIKOHTAISET  TUKIMUODOT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TUEN UUDISTUS</dc:title>
  <dc:creator>Maarit Hopponen</dc:creator>
  <cp:lastModifiedBy>Eveliina Hentunen</cp:lastModifiedBy>
  <cp:revision>24</cp:revision>
  <cp:lastPrinted>2025-10-23T12:39:30Z</cp:lastPrinted>
  <dcterms:created xsi:type="dcterms:W3CDTF">2025-08-22T09:44:11Z</dcterms:created>
  <dcterms:modified xsi:type="dcterms:W3CDTF">2026-08-31T09:56:52Z</dcterms:modified>
</cp:coreProperties>
</file>