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6" r:id="rId7"/>
    <p:sldId id="262" r:id="rId8"/>
    <p:sldId id="267" r:id="rId9"/>
    <p:sldId id="263" r:id="rId10"/>
    <p:sldId id="26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aanekoski/opetuspalvelut/a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B0B427-3909-4560-8815-6288D3DD99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Arviointi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D91C33D-A050-49D5-8E40-9062C7445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1498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3F6E18-8BFD-48ED-A82D-B975CC8D9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Lukuvuosiarviointi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BAA9D4-9348-4912-9BF7-9FA5D8629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5. </a:t>
            </a:r>
            <a:r>
              <a:rPr lang="fi-FI" dirty="0" err="1"/>
              <a:t>lk</a:t>
            </a:r>
            <a:r>
              <a:rPr lang="fi-FI" dirty="0"/>
              <a:t>: Numeroarviointi lukuaineisiin ja käyttäytymiseen liittyen sekä mahdollinen sanallinen lisäys. Taito- ja taideaineet arvioidaan asteikolla hyväksytty/hylätty sekä mahdollinen sanallinen lisäys. Kevätlukukauden lopussa oppilas arvioi asettamiensa tavoitteiden toteutumisen ja opettajalla on mahdollisuus huomioida ne lukuvuositodistuksessa.</a:t>
            </a:r>
          </a:p>
          <a:p>
            <a:r>
              <a:rPr lang="fi-FI" dirty="0"/>
              <a:t>6. </a:t>
            </a:r>
            <a:r>
              <a:rPr lang="fi-FI" dirty="0" err="1"/>
              <a:t>lk</a:t>
            </a:r>
            <a:r>
              <a:rPr lang="fi-FI" dirty="0"/>
              <a:t>: Numeroarviointi sekä mahdollinen sanallinen lisäys. Kevätlukukauden lopussa oppilas arvioi asettamiensa tavoitteiden toteutumisen ja opettajalla on mahdollisuus huomioida ne lukuvuositodistuksessa.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960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196A58-2A09-46E9-B109-23948DDDE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22B419-BFC1-4CCE-AB9E-92D45C2DF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Ohjeita arviointiin </a:t>
            </a:r>
          </a:p>
          <a:p>
            <a:pPr lvl="1"/>
            <a:r>
              <a:rPr lang="fi-FI">
                <a:hlinkClick r:id="rId2"/>
              </a:rPr>
              <a:t>https://peda.net/aanekoski/opetuspalvelut/ai</a:t>
            </a:r>
            <a:endParaRPr lang="fi-FI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874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226F31-4ADC-4FDA-8944-2ED0A90B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Syyslukukauden alku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DC2E3E-9665-4F34-9805-B65EAEC61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Opetuspalvelut tiedottaa huoltajille ja oppilaille Wilmassa arvioinnin käytänteet.</a:t>
            </a:r>
            <a:br>
              <a:rPr lang="fi-FI" dirty="0"/>
            </a:br>
            <a:endParaRPr lang="fi-FI" dirty="0"/>
          </a:p>
          <a:p>
            <a:r>
              <a:rPr lang="fi-FI" dirty="0" err="1"/>
              <a:t>OPSin</a:t>
            </a:r>
            <a:r>
              <a:rPr lang="fi-FI" dirty="0"/>
              <a:t> tavoitteista, arviointikriteereistä ja Kasvun kansiosta tiedottaminen oppilaille sekä huoltajille (esim. linkki </a:t>
            </a:r>
            <a:r>
              <a:rPr lang="fi-FI" dirty="0" err="1"/>
              <a:t>OPSin</a:t>
            </a:r>
            <a:r>
              <a:rPr lang="fi-FI" dirty="0"/>
              <a:t> tavoitteisiin, vanhempainiltatyöstö)</a:t>
            </a:r>
          </a:p>
          <a:p>
            <a:r>
              <a:rPr lang="fi-FI" dirty="0"/>
              <a:t>Luokanopettaja antaa 5-6-luokkalaisille Wilma-tunnukset. Niiden käyttöä harjoitellaan ja tutustutaan Wilman eri toimintoihin.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953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C82B56-6F8F-40F7-A5DE-B79001EC4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Syyslukukauden puoliväli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C79288-6F1D-457E-B5E7-2FD7287CE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Varmistetaan, että oppilaan Peda.net-tunnukset ovat itsellään tiedossa. Kasvun kansion julkisuusasetuksista oppilas antaa ylläpitäjän oikeudet kaikille häntä opettaville opettajille.</a:t>
            </a:r>
          </a:p>
          <a:p>
            <a:r>
              <a:rPr lang="fi-FI" dirty="0"/>
              <a:t>Tehdään onnistumisen raportointi Kasvun kansioon. Oppilas voi lähettää linkin yksityisviestinä sille opettajalle, jolle onnistumisen raportoinnin haluaa osoittaa, jos opettaja on joku muu kuin oma luokanopettaja.</a:t>
            </a:r>
          </a:p>
          <a:p>
            <a:r>
              <a:rPr lang="fi-FI" dirty="0"/>
              <a:t>Ryhmän opettaja luo Wilmassa Formatiivisen arvioinnin pohjan luokalleen käyttäytymisen arviointikirjaan.</a:t>
            </a:r>
          </a:p>
          <a:p>
            <a:r>
              <a:rPr lang="fi-FI" dirty="0"/>
              <a:t>Sekä huoltaja että opettaja tekee formatiivisen arvioinnin Wilmaan käytöksestä ja työskentelystä. (Liukukytkin 4-10) 5-6-luokkalaiset tekevät itse oman arviointinsa, ei enää huoltaja.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177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B90E54-E5F2-4433-92A1-5753A364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Väliarviointi: Oppilaan osaaminen oppiaineissa (syyslukukauden loppuun mennessä)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E403EF-2362-4AD4-86FA-0A68760B4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Sekä huoltaja että opettaja tekee formatiivisen arvioinnin Wilmaan oppilaan osaamisesta syksyn oppiaineissa. (Liukukytkin 4-10) 5-6-luokkalaiset tekevät itse formatiivisen arvioinnin.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786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F3C233-E7DD-43A0-94EE-ED5E86CD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Väliarviointi: Arviointikeskustelut, </a:t>
            </a:r>
            <a:r>
              <a:rPr lang="fi-FI" sz="2700" dirty="0"/>
              <a:t>ensimmäisen, kolmannen, neljännen ja viidennen luokan oppilaat </a:t>
            </a:r>
            <a:br>
              <a:rPr lang="fi-FI" sz="2700" dirty="0"/>
            </a:br>
            <a:r>
              <a:rPr lang="fi-FI" sz="2700" dirty="0"/>
              <a:t>(1.11.-15.2.)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36260C-F4A5-4805-B876-7AE85A200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Luokanopettaja muistuttaa huoltajia, että huoltaja ja oppilas tekevät itsearvioinnin Wilmassa ennen huoltajan ja oppilaan kanssa käytävää arviointikeskustelua. 5-6-luokkalaiset tekevät itse formatiivisen arvioinnin.</a:t>
            </a:r>
          </a:p>
          <a:p>
            <a:r>
              <a:rPr lang="fi-FI" dirty="0"/>
              <a:t>Arviointikeskustelu:</a:t>
            </a:r>
          </a:p>
          <a:p>
            <a:r>
              <a:rPr lang="fi-FI" dirty="0"/>
              <a:t>1. Luokanopettaja luo Wilmassa luokkansa oppilaille arviointikeskustelupohjat.</a:t>
            </a:r>
          </a:p>
          <a:p>
            <a:r>
              <a:rPr lang="fi-FI" dirty="0"/>
              <a:t>2. Oppilas ja huoltaja täyttävät Wilmassa oman osansa arviointikeskustelulomakkeeseen ennen arviointikeskustelua.</a:t>
            </a:r>
          </a:p>
          <a:p>
            <a:r>
              <a:rPr lang="fi-FI" dirty="0"/>
              <a:t>3. Oppilas, huoltaja ja opettaja käyvät arviointikeskustelun. Keskustelun pohjana on arviointikeskustelulomake. Arviointikeskustelussa opettaja kirjaa 1- 3 tavoitetta lomakkeeseen ja oppilas kirjaa ne  Kasvun kansioon.</a:t>
            </a:r>
          </a:p>
          <a:p>
            <a:r>
              <a:rPr lang="fi-FI" dirty="0"/>
              <a:t>4. Tarkistetaan Kasvun kansioon syksyllä tehdyt onnistumisen dokumentoinnit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4864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8AA9E6-2AC8-43BA-8391-23887602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Väliarviointi: Arviointikeskustelut, </a:t>
            </a:r>
            <a:r>
              <a:rPr lang="fi-FI" sz="2200" dirty="0"/>
              <a:t>toisen ja kuudennen luokan oppilaat (1.11.-15.2.)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6ECCA7-E751-43EE-AC0A-86B14453A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Arviointikeskustelu:</a:t>
            </a:r>
          </a:p>
          <a:p>
            <a:r>
              <a:rPr lang="fi-FI" dirty="0"/>
              <a:t>1. Luokanopettaja luo Wilmassa luokkansa oppilaille arviointikeskustelupohjat.</a:t>
            </a:r>
          </a:p>
          <a:p>
            <a:r>
              <a:rPr lang="fi-FI" dirty="0"/>
              <a:t>2. Oppilas ja huoltaja täyttävät oman osansa Wilman arviointikeskustelulomakkeeseen ennen arviointikeskustelua.</a:t>
            </a:r>
          </a:p>
          <a:p>
            <a:r>
              <a:rPr lang="fi-FI" dirty="0"/>
              <a:t>3. Oppilas ja opettaja käyvät arviointikeskustelun, jossa luodaan 1- 3 tavoitetta Kasvun kansioon. Keskustelun pohjana on arviointikeskustelulomake. Huoltajilla on mahdollisuus kommentoida tavoitteita.</a:t>
            </a:r>
          </a:p>
        </p:txBody>
      </p:sp>
    </p:spTree>
    <p:extLst>
      <p:ext uri="{BB962C8B-B14F-4D97-AF65-F5344CB8AC3E}">
        <p14:creationId xmlns:p14="http://schemas.microsoft.com/office/powerpoint/2010/main" val="72045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0A47DC-90D8-4D3D-BE3F-E86A390F4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Kevätlukukauden puoliväli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ABFD86-D241-4E9A-AB7B-050B3532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Sekä oppilas ja huoltaja että opettaja tekee formatiivisen arvioinnin Wilmaan käytöksestä ja työskentelystä. (Liukukytkin 4-10) 5-6-luokkalaiset tekevät itse formatiivisen arvioinnin.</a:t>
            </a:r>
          </a:p>
          <a:p>
            <a:r>
              <a:rPr lang="fi-FI" dirty="0"/>
              <a:t>Oppilas tekee itsearvioinnin väliarvioinnissa luotuihin henkilökohtaisiin tavoitteisiin liittyen. Itsearviointi tehdään Kasvun kansioon Omat tavoitteeni-sivulle. </a:t>
            </a:r>
          </a:p>
          <a:p>
            <a:r>
              <a:rPr lang="fi-FI" dirty="0"/>
              <a:t>Vertaisarviointia tehdään Kasvun kansioon Vertaisarviointi-sivulle opettajan määrittelemällä tavalla. Oppilaita ohjataan tekemään vertaisarviointia yhteisestä työskentelystä antamalla rakentavaa ja kannustavaa palautetta toisilleen.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sz="2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3989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74BD74-EB9C-4DA3-9F37-714A59180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Kevätlukukauden loppu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9A4CDD-74FD-47BD-96ED-F39F40D44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2 </a:t>
            </a:r>
            <a:r>
              <a:rPr lang="fi-FI" dirty="0" err="1"/>
              <a:t>lk</a:t>
            </a:r>
            <a:r>
              <a:rPr lang="fi-FI" dirty="0"/>
              <a:t>: Oppilaan, huoltajan ja opettajan välinen nivelvaiheen arviointikeskustelu.</a:t>
            </a:r>
          </a:p>
          <a:p>
            <a:r>
              <a:rPr lang="fi-FI" dirty="0"/>
              <a:t>6 </a:t>
            </a:r>
            <a:r>
              <a:rPr lang="fi-FI" dirty="0" err="1"/>
              <a:t>lk</a:t>
            </a:r>
            <a:r>
              <a:rPr lang="fi-FI" dirty="0"/>
              <a:t>: Oppilaan, huoltajan ja opettajan välinen nivelvaiheen arviointikeskustelu.</a:t>
            </a:r>
          </a:p>
        </p:txBody>
      </p:sp>
    </p:spTree>
    <p:extLst>
      <p:ext uri="{BB962C8B-B14F-4D97-AF65-F5344CB8AC3E}">
        <p14:creationId xmlns:p14="http://schemas.microsoft.com/office/powerpoint/2010/main" val="185865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078810-87E0-4681-96ED-534315E2C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Lukuvuosiarviointi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C34B53-4B70-4597-B03A-987D021F1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Lukuvuositodistus</a:t>
            </a:r>
          </a:p>
          <a:p>
            <a:r>
              <a:rPr lang="fi-FI" dirty="0"/>
              <a:t>1. </a:t>
            </a:r>
            <a:r>
              <a:rPr lang="fi-FI" dirty="0" err="1"/>
              <a:t>lk</a:t>
            </a:r>
            <a:r>
              <a:rPr lang="fi-FI" dirty="0"/>
              <a:t> ja 2. </a:t>
            </a:r>
            <a:r>
              <a:rPr lang="fi-FI" dirty="0" err="1"/>
              <a:t>lk</a:t>
            </a:r>
            <a:r>
              <a:rPr lang="fi-FI" dirty="0"/>
              <a:t>: Sanallinen arviointi äidinkieleen, matematiikkaan ja käyttäytymiseen liittyen. Muut oppiaineet arvioidaan asteikolla hyväksytty/hylätty sekä mahdollinen sanallinen lisäys. Kevätlukukauden lopussa oppilas arvioi asettamiensa tavoitteiden toteutumisen ja opettaja huomioi ne lukuvuositodistuksessa. Käyttäytymisen arviointi on liitteenä.</a:t>
            </a:r>
          </a:p>
          <a:p>
            <a:r>
              <a:rPr lang="fi-FI" dirty="0"/>
              <a:t>3. </a:t>
            </a:r>
            <a:r>
              <a:rPr lang="fi-FI" dirty="0" err="1"/>
              <a:t>lk</a:t>
            </a:r>
            <a:r>
              <a:rPr lang="fi-FI" dirty="0"/>
              <a:t> ja 4. </a:t>
            </a:r>
            <a:r>
              <a:rPr lang="fi-FI" dirty="0" err="1"/>
              <a:t>lk</a:t>
            </a:r>
            <a:r>
              <a:rPr lang="fi-FI" dirty="0"/>
              <a:t>: Sanallinen arviointi äidinkieleen, matematiikkaan, englantiin ja käyttäytymiseen liittyen. Muut oppiaineet arvioidaan asteikolla hyväksytty/hylätty sekä mahdollinen sanallinen lisäys. Kevätlukukauden lopussa oppilas arvioi asettamiensa tavoitteiden toteutumisen ja opettaja huomioi ne lukuvuositodistuksessa. Käyttäytymisen arviointi on liitteenä.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2376569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571</Words>
  <Application>Microsoft Office PowerPoint</Application>
  <PresentationFormat>Laajakuva</PresentationFormat>
  <Paragraphs>43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Pinta</vt:lpstr>
      <vt:lpstr>Arviointi</vt:lpstr>
      <vt:lpstr>Syyslukukauden alku </vt:lpstr>
      <vt:lpstr>Syyslukukauden puoliväli</vt:lpstr>
      <vt:lpstr>Väliarviointi: Oppilaan osaaminen oppiaineissa (syyslukukauden loppuun mennessä)</vt:lpstr>
      <vt:lpstr>Väliarviointi: Arviointikeskustelut, ensimmäisen, kolmannen, neljännen ja viidennen luokan oppilaat  (1.11.-15.2.)</vt:lpstr>
      <vt:lpstr>Väliarviointi: Arviointikeskustelut, toisen ja kuudennen luokan oppilaat (1.11.-15.2.)</vt:lpstr>
      <vt:lpstr>Kevätlukukauden puoliväli</vt:lpstr>
      <vt:lpstr>Kevätlukukauden loppu</vt:lpstr>
      <vt:lpstr>Lukuvuosiarviointi</vt:lpstr>
      <vt:lpstr>Lukuvuosiarviointi</vt:lpstr>
      <vt:lpstr>Ohjeita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7lk:n arviointi</dc:title>
  <dc:creator>Satu Tarvainen</dc:creator>
  <cp:lastModifiedBy>Satu Tarvainen</cp:lastModifiedBy>
  <cp:revision>11</cp:revision>
  <dcterms:created xsi:type="dcterms:W3CDTF">2017-08-17T09:24:46Z</dcterms:created>
  <dcterms:modified xsi:type="dcterms:W3CDTF">2017-09-05T05:16:57Z</dcterms:modified>
</cp:coreProperties>
</file>