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06"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endParaRPr lang="fi-FI"/>
          </a:p>
        </p:txBody>
      </p:sp>
      <p:sp>
        <p:nvSpPr>
          <p:cNvPr id="3074" name="Rectangle 2"/>
          <p:cNvSpPr>
            <a:spLocks noGrp="1" noChangeArrowheads="1"/>
          </p:cNvSpPr>
          <p:nvPr>
            <p:ph type="sldImg"/>
          </p:nvPr>
        </p:nvSpPr>
        <p:spPr bwMode="auto">
          <a:xfrm>
            <a:off x="1484313" y="900113"/>
            <a:ext cx="4586287" cy="3438525"/>
          </a:xfrm>
          <a:prstGeom prst="rect">
            <a:avLst/>
          </a:prstGeom>
          <a:noFill/>
          <a:ln w="9525" cap="flat">
            <a:noFill/>
            <a:round/>
            <a:headEnd/>
            <a:tailEnd/>
          </a:ln>
          <a:effectLst/>
        </p:spPr>
      </p:sp>
      <p:sp>
        <p:nvSpPr>
          <p:cNvPr id="3075" name="Rectangle 3"/>
          <p:cNvSpPr>
            <a:spLocks noGrp="1" noChangeArrowheads="1"/>
          </p:cNvSpPr>
          <p:nvPr>
            <p:ph type="body"/>
          </p:nvPr>
        </p:nvSpPr>
        <p:spPr bwMode="auto">
          <a:xfrm>
            <a:off x="720725" y="4679950"/>
            <a:ext cx="6116638" cy="5037138"/>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fi-FI" smtClean="0"/>
          </a:p>
        </p:txBody>
      </p:sp>
      <p:sp>
        <p:nvSpPr>
          <p:cNvPr id="3076" name="Rectangle 4"/>
          <p:cNvSpPr>
            <a:spLocks noGrp="1" noChangeArrowheads="1"/>
          </p:cNvSpPr>
          <p:nvPr>
            <p:ph type="hdr"/>
          </p:nvPr>
        </p:nvSpPr>
        <p:spPr bwMode="auto">
          <a:xfrm>
            <a:off x="0" y="0"/>
            <a:ext cx="3276600" cy="5318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cs typeface="Segoe UI" charset="0"/>
              </a:defRPr>
            </a:lvl1pPr>
          </a:lstStyle>
          <a:p>
            <a:endParaRPr lang="fi-FI"/>
          </a:p>
        </p:txBody>
      </p:sp>
      <p:sp>
        <p:nvSpPr>
          <p:cNvPr id="3077" name="Rectangle 5"/>
          <p:cNvSpPr>
            <a:spLocks noGrp="1" noChangeArrowheads="1"/>
          </p:cNvSpPr>
          <p:nvPr>
            <p:ph type="dt"/>
          </p:nvPr>
        </p:nvSpPr>
        <p:spPr bwMode="auto">
          <a:xfrm>
            <a:off x="4279900" y="0"/>
            <a:ext cx="3276600" cy="5318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cs typeface="Segoe UI" charset="0"/>
              </a:defRPr>
            </a:lvl1pPr>
          </a:lstStyle>
          <a:p>
            <a:endParaRPr lang="fi-FI"/>
          </a:p>
        </p:txBody>
      </p:sp>
      <p:sp>
        <p:nvSpPr>
          <p:cNvPr id="3078" name="Rectangle 6"/>
          <p:cNvSpPr>
            <a:spLocks noGrp="1" noChangeArrowheads="1"/>
          </p:cNvSpPr>
          <p:nvPr>
            <p:ph type="ftr"/>
          </p:nvPr>
        </p:nvSpPr>
        <p:spPr bwMode="auto">
          <a:xfrm>
            <a:off x="0" y="10156825"/>
            <a:ext cx="3276600" cy="53181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cs typeface="Segoe UI" charset="0"/>
              </a:defRPr>
            </a:lvl1pPr>
          </a:lstStyle>
          <a:p>
            <a:endParaRPr lang="fi-FI"/>
          </a:p>
        </p:txBody>
      </p:sp>
      <p:sp>
        <p:nvSpPr>
          <p:cNvPr id="3079" name="Rectangle 7"/>
          <p:cNvSpPr>
            <a:spLocks noGrp="1" noChangeArrowheads="1"/>
          </p:cNvSpPr>
          <p:nvPr>
            <p:ph type="sldNum"/>
          </p:nvPr>
        </p:nvSpPr>
        <p:spPr bwMode="auto">
          <a:xfrm>
            <a:off x="4279900" y="10156825"/>
            <a:ext cx="3276600" cy="53181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cs typeface="Segoe UI" charset="0"/>
              </a:defRPr>
            </a:lvl1pPr>
          </a:lstStyle>
          <a:p>
            <a:fld id="{B99AFA88-3A6C-4AD4-9BD7-34FF2FCDFF48}" type="slidenum">
              <a:rPr lang="fi-FI"/>
              <a:pPr/>
              <a:t>‹#›</a:t>
            </a:fld>
            <a:endParaRPr lang="fi-FI"/>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5FAC14F-6037-435A-90CA-15F3D6E35CBB}" type="slidenum">
              <a:rPr lang="fi-FI"/>
              <a:pPr/>
              <a:t>1</a:t>
            </a:fld>
            <a:endParaRPr lang="fi-FI"/>
          </a:p>
        </p:txBody>
      </p:sp>
      <p:sp>
        <p:nvSpPr>
          <p:cNvPr id="29697"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29698"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DBBD7BE-3CCD-4708-96D3-FF1F0AA67222}" type="slidenum">
              <a:rPr lang="fi-FI"/>
              <a:pPr/>
              <a:t>10</a:t>
            </a:fld>
            <a:endParaRPr lang="fi-FI"/>
          </a:p>
        </p:txBody>
      </p:sp>
      <p:sp>
        <p:nvSpPr>
          <p:cNvPr id="38913"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38914"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C91EC57-B724-430C-B195-81E46EAFE385}" type="slidenum">
              <a:rPr lang="fi-FI"/>
              <a:pPr/>
              <a:t>11</a:t>
            </a:fld>
            <a:endParaRPr lang="fi-FI"/>
          </a:p>
        </p:txBody>
      </p:sp>
      <p:sp>
        <p:nvSpPr>
          <p:cNvPr id="39937"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39938"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28E743E-21DC-4719-BE20-5AE23E8D4415}" type="slidenum">
              <a:rPr lang="fi-FI"/>
              <a:pPr/>
              <a:t>12</a:t>
            </a:fld>
            <a:endParaRPr lang="fi-FI"/>
          </a:p>
        </p:txBody>
      </p:sp>
      <p:sp>
        <p:nvSpPr>
          <p:cNvPr id="40961"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40962"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03C5265-2CE7-4B05-9419-FFF6974D0CB7}" type="slidenum">
              <a:rPr lang="fi-FI"/>
              <a:pPr/>
              <a:t>13</a:t>
            </a:fld>
            <a:endParaRPr lang="fi-FI"/>
          </a:p>
        </p:txBody>
      </p:sp>
      <p:sp>
        <p:nvSpPr>
          <p:cNvPr id="41985"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41986"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39417D3-26FB-4303-BAAE-F614A3EE3D21}" type="slidenum">
              <a:rPr lang="fi-FI"/>
              <a:pPr/>
              <a:t>14</a:t>
            </a:fld>
            <a:endParaRPr lang="fi-FI"/>
          </a:p>
        </p:txBody>
      </p:sp>
      <p:sp>
        <p:nvSpPr>
          <p:cNvPr id="43009"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43010"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442F0E4-C539-448C-808A-B13502D881C4}" type="slidenum">
              <a:rPr lang="fi-FI"/>
              <a:pPr/>
              <a:t>15</a:t>
            </a:fld>
            <a:endParaRPr lang="fi-FI"/>
          </a:p>
        </p:txBody>
      </p:sp>
      <p:sp>
        <p:nvSpPr>
          <p:cNvPr id="44033"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44034"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3E74AB3-E13D-487D-8A6B-E66F5D667F95}" type="slidenum">
              <a:rPr lang="fi-FI"/>
              <a:pPr/>
              <a:t>16</a:t>
            </a:fld>
            <a:endParaRPr lang="fi-FI"/>
          </a:p>
        </p:txBody>
      </p:sp>
      <p:sp>
        <p:nvSpPr>
          <p:cNvPr id="45057"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45058"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EE9DAE8-56DD-4131-AF71-C28C3789DA3C}" type="slidenum">
              <a:rPr lang="fi-FI"/>
              <a:pPr/>
              <a:t>17</a:t>
            </a:fld>
            <a:endParaRPr lang="fi-FI"/>
          </a:p>
        </p:txBody>
      </p:sp>
      <p:sp>
        <p:nvSpPr>
          <p:cNvPr id="46081"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46082"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A2238C4-74E7-4DB9-AFB3-AA5AC0060C48}" type="slidenum">
              <a:rPr lang="fi-FI"/>
              <a:pPr/>
              <a:t>18</a:t>
            </a:fld>
            <a:endParaRPr lang="fi-FI"/>
          </a:p>
        </p:txBody>
      </p:sp>
      <p:sp>
        <p:nvSpPr>
          <p:cNvPr id="47105"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47106"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4BBE53B-9B4C-4A5A-A27B-EFC823A3B998}" type="slidenum">
              <a:rPr lang="fi-FI"/>
              <a:pPr/>
              <a:t>19</a:t>
            </a:fld>
            <a:endParaRPr lang="fi-FI"/>
          </a:p>
        </p:txBody>
      </p:sp>
      <p:sp>
        <p:nvSpPr>
          <p:cNvPr id="48129"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48130"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E6A7AE6-713D-45D2-B1C5-A00B490D2A96}" type="slidenum">
              <a:rPr lang="fi-FI"/>
              <a:pPr/>
              <a:t>2</a:t>
            </a:fld>
            <a:endParaRPr lang="fi-FI"/>
          </a:p>
        </p:txBody>
      </p:sp>
      <p:sp>
        <p:nvSpPr>
          <p:cNvPr id="30721"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30722"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BEB319E-4645-46F4-A20D-50877D8F0757}" type="slidenum">
              <a:rPr lang="fi-FI"/>
              <a:pPr/>
              <a:t>20</a:t>
            </a:fld>
            <a:endParaRPr lang="fi-FI"/>
          </a:p>
        </p:txBody>
      </p:sp>
      <p:sp>
        <p:nvSpPr>
          <p:cNvPr id="49153"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49154"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071D78E-EC3C-46AA-AFA9-5EACF622A247}" type="slidenum">
              <a:rPr lang="fi-FI"/>
              <a:pPr/>
              <a:t>21</a:t>
            </a:fld>
            <a:endParaRPr lang="fi-FI"/>
          </a:p>
        </p:txBody>
      </p:sp>
      <p:sp>
        <p:nvSpPr>
          <p:cNvPr id="50177"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50178"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CD254C9-D5BE-4043-93A0-63C8D491A0B5}" type="slidenum">
              <a:rPr lang="fi-FI"/>
              <a:pPr/>
              <a:t>22</a:t>
            </a:fld>
            <a:endParaRPr lang="fi-FI"/>
          </a:p>
        </p:txBody>
      </p:sp>
      <p:sp>
        <p:nvSpPr>
          <p:cNvPr id="51201"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51202"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CCCE328-D72A-48F3-B3F0-7AC9E4CCDCAC}" type="slidenum">
              <a:rPr lang="fi-FI"/>
              <a:pPr/>
              <a:t>23</a:t>
            </a:fld>
            <a:endParaRPr lang="fi-FI"/>
          </a:p>
        </p:txBody>
      </p:sp>
      <p:sp>
        <p:nvSpPr>
          <p:cNvPr id="52225"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52226"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5716519-3E94-499B-A142-8DFA5BDA7CFD}" type="slidenum">
              <a:rPr lang="fi-FI"/>
              <a:pPr/>
              <a:t>24</a:t>
            </a:fld>
            <a:endParaRPr lang="fi-FI"/>
          </a:p>
        </p:txBody>
      </p:sp>
      <p:sp>
        <p:nvSpPr>
          <p:cNvPr id="53249"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53250"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586C314-B7BA-4A2B-9007-794A5C0B44AC}" type="slidenum">
              <a:rPr lang="fi-FI"/>
              <a:pPr/>
              <a:t>25</a:t>
            </a:fld>
            <a:endParaRPr lang="fi-FI"/>
          </a:p>
        </p:txBody>
      </p:sp>
      <p:sp>
        <p:nvSpPr>
          <p:cNvPr id="54273"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54274"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9245417-76E3-486C-B78E-E9F099057390}" type="slidenum">
              <a:rPr lang="fi-FI"/>
              <a:pPr/>
              <a:t>3</a:t>
            </a:fld>
            <a:endParaRPr lang="fi-FI"/>
          </a:p>
        </p:txBody>
      </p:sp>
      <p:sp>
        <p:nvSpPr>
          <p:cNvPr id="31745"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31746"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294485B-AAEC-4F99-9E66-31B9B7D26A7E}" type="slidenum">
              <a:rPr lang="fi-FI"/>
              <a:pPr/>
              <a:t>4</a:t>
            </a:fld>
            <a:endParaRPr lang="fi-FI"/>
          </a:p>
        </p:txBody>
      </p:sp>
      <p:sp>
        <p:nvSpPr>
          <p:cNvPr id="32769"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32770"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8C1B7EA-E4AF-4A15-9DFD-75998BC485F6}" type="slidenum">
              <a:rPr lang="fi-FI"/>
              <a:pPr/>
              <a:t>5</a:t>
            </a:fld>
            <a:endParaRPr lang="fi-FI"/>
          </a:p>
        </p:txBody>
      </p:sp>
      <p:sp>
        <p:nvSpPr>
          <p:cNvPr id="33793"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33794"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8A9AB11-5605-40B5-83EC-3B16A6747B21}" type="slidenum">
              <a:rPr lang="fi-FI"/>
              <a:pPr/>
              <a:t>6</a:t>
            </a:fld>
            <a:endParaRPr lang="fi-FI"/>
          </a:p>
        </p:txBody>
      </p:sp>
      <p:sp>
        <p:nvSpPr>
          <p:cNvPr id="34817"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34818"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110CBE1-B3C8-4250-A371-2BD5E13E34CA}" type="slidenum">
              <a:rPr lang="fi-FI"/>
              <a:pPr/>
              <a:t>7</a:t>
            </a:fld>
            <a:endParaRPr lang="fi-FI"/>
          </a:p>
        </p:txBody>
      </p:sp>
      <p:sp>
        <p:nvSpPr>
          <p:cNvPr id="35841"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35842"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840B2AA-B0DF-4836-B4B1-CBD1CFD210DE}" type="slidenum">
              <a:rPr lang="fi-FI"/>
              <a:pPr/>
              <a:t>8</a:t>
            </a:fld>
            <a:endParaRPr lang="fi-FI"/>
          </a:p>
        </p:txBody>
      </p:sp>
      <p:sp>
        <p:nvSpPr>
          <p:cNvPr id="36865"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36866"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AB4978E-E799-4B93-B874-DE3F9D64A24B}" type="slidenum">
              <a:rPr lang="fi-FI"/>
              <a:pPr/>
              <a:t>9</a:t>
            </a:fld>
            <a:endParaRPr lang="fi-FI"/>
          </a:p>
        </p:txBody>
      </p:sp>
      <p:sp>
        <p:nvSpPr>
          <p:cNvPr id="37889" name="Rectangle 1"/>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37890" name="Text Box 2"/>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755650" y="2347913"/>
            <a:ext cx="8569325" cy="1620837"/>
          </a:xfrm>
        </p:spPr>
        <p:txBody>
          <a:bodyPr/>
          <a:lstStyle/>
          <a:p>
            <a:r>
              <a:rPr lang="fi-FI" smtClean="0"/>
              <a:t>Muokkaa perustyyl. napsautt.</a:t>
            </a:r>
            <a:endParaRPr lang="fi-FI"/>
          </a:p>
        </p:txBody>
      </p:sp>
      <p:sp>
        <p:nvSpPr>
          <p:cNvPr id="3" name="Alaotsikk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idx="10"/>
          </p:nvPr>
        </p:nvSpPr>
        <p:spPr/>
        <p:txBody>
          <a:bodyPr/>
          <a:lstStyle>
            <a:lvl1pPr>
              <a:defRPr/>
            </a:lvl1pPr>
          </a:lstStyle>
          <a:p>
            <a:endParaRPr lang="fi-FI"/>
          </a:p>
        </p:txBody>
      </p:sp>
      <p:sp>
        <p:nvSpPr>
          <p:cNvPr id="5" name="Alatunnisteen paikkamerkki 4"/>
          <p:cNvSpPr>
            <a:spLocks noGrp="1"/>
          </p:cNvSpPr>
          <p:nvPr>
            <p:ph type="ftr" idx="11"/>
          </p:nvPr>
        </p:nvSpPr>
        <p:spPr/>
        <p:txBody>
          <a:bodyPr/>
          <a:lstStyle>
            <a:lvl1pPr>
              <a:defRPr/>
            </a:lvl1pPr>
          </a:lstStyle>
          <a:p>
            <a:endParaRPr lang="fi-FI"/>
          </a:p>
        </p:txBody>
      </p:sp>
      <p:sp>
        <p:nvSpPr>
          <p:cNvPr id="6" name="Dian numeron paikkamerkki 5"/>
          <p:cNvSpPr>
            <a:spLocks noGrp="1"/>
          </p:cNvSpPr>
          <p:nvPr>
            <p:ph type="sldNum" idx="12"/>
          </p:nvPr>
        </p:nvSpPr>
        <p:spPr/>
        <p:txBody>
          <a:bodyPr/>
          <a:lstStyle>
            <a:lvl1pPr>
              <a:defRPr/>
            </a:lvl1pPr>
          </a:lstStyle>
          <a:p>
            <a:fld id="{24FCE5FA-6C10-4D24-8886-563FC3E1F2CC}" type="slidenum">
              <a:rPr lang="fi-FI"/>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idx="10"/>
          </p:nvPr>
        </p:nvSpPr>
        <p:spPr/>
        <p:txBody>
          <a:bodyPr/>
          <a:lstStyle>
            <a:lvl1pPr>
              <a:defRPr/>
            </a:lvl1pPr>
          </a:lstStyle>
          <a:p>
            <a:endParaRPr lang="fi-FI"/>
          </a:p>
        </p:txBody>
      </p:sp>
      <p:sp>
        <p:nvSpPr>
          <p:cNvPr id="5" name="Alatunnisteen paikkamerkki 4"/>
          <p:cNvSpPr>
            <a:spLocks noGrp="1"/>
          </p:cNvSpPr>
          <p:nvPr>
            <p:ph type="ftr" idx="11"/>
          </p:nvPr>
        </p:nvSpPr>
        <p:spPr/>
        <p:txBody>
          <a:bodyPr/>
          <a:lstStyle>
            <a:lvl1pPr>
              <a:defRPr/>
            </a:lvl1pPr>
          </a:lstStyle>
          <a:p>
            <a:endParaRPr lang="fi-FI"/>
          </a:p>
        </p:txBody>
      </p:sp>
      <p:sp>
        <p:nvSpPr>
          <p:cNvPr id="6" name="Dian numeron paikkamerkki 5"/>
          <p:cNvSpPr>
            <a:spLocks noGrp="1"/>
          </p:cNvSpPr>
          <p:nvPr>
            <p:ph type="sldNum" idx="12"/>
          </p:nvPr>
        </p:nvSpPr>
        <p:spPr/>
        <p:txBody>
          <a:bodyPr/>
          <a:lstStyle>
            <a:lvl1pPr>
              <a:defRPr/>
            </a:lvl1pPr>
          </a:lstStyle>
          <a:p>
            <a:fld id="{775E39F5-1748-4B78-9B66-29008257B8B6}" type="slidenum">
              <a:rPr lang="fi-FI"/>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304088" y="301625"/>
            <a:ext cx="2266950" cy="584835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503238" y="301625"/>
            <a:ext cx="6648450" cy="584835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idx="10"/>
          </p:nvPr>
        </p:nvSpPr>
        <p:spPr/>
        <p:txBody>
          <a:bodyPr/>
          <a:lstStyle>
            <a:lvl1pPr>
              <a:defRPr/>
            </a:lvl1pPr>
          </a:lstStyle>
          <a:p>
            <a:endParaRPr lang="fi-FI"/>
          </a:p>
        </p:txBody>
      </p:sp>
      <p:sp>
        <p:nvSpPr>
          <p:cNvPr id="5" name="Alatunnisteen paikkamerkki 4"/>
          <p:cNvSpPr>
            <a:spLocks noGrp="1"/>
          </p:cNvSpPr>
          <p:nvPr>
            <p:ph type="ftr" idx="11"/>
          </p:nvPr>
        </p:nvSpPr>
        <p:spPr/>
        <p:txBody>
          <a:bodyPr/>
          <a:lstStyle>
            <a:lvl1pPr>
              <a:defRPr/>
            </a:lvl1pPr>
          </a:lstStyle>
          <a:p>
            <a:endParaRPr lang="fi-FI"/>
          </a:p>
        </p:txBody>
      </p:sp>
      <p:sp>
        <p:nvSpPr>
          <p:cNvPr id="6" name="Dian numeron paikkamerkki 5"/>
          <p:cNvSpPr>
            <a:spLocks noGrp="1"/>
          </p:cNvSpPr>
          <p:nvPr>
            <p:ph type="sldNum" idx="12"/>
          </p:nvPr>
        </p:nvSpPr>
        <p:spPr/>
        <p:txBody>
          <a:bodyPr/>
          <a:lstStyle>
            <a:lvl1pPr>
              <a:defRPr/>
            </a:lvl1pPr>
          </a:lstStyle>
          <a:p>
            <a:fld id="{6C4E8002-1EDD-4069-A42A-6993939567CA}" type="slidenum">
              <a:rPr lang="fi-FI"/>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755650" y="2347913"/>
            <a:ext cx="8569325" cy="1620837"/>
          </a:xfrm>
        </p:spPr>
        <p:txBody>
          <a:bodyPr/>
          <a:lstStyle/>
          <a:p>
            <a:r>
              <a:rPr lang="fi-FI" smtClean="0"/>
              <a:t>Muokkaa perustyyl. napsautt.</a:t>
            </a:r>
            <a:endParaRPr lang="fi-FI"/>
          </a:p>
        </p:txBody>
      </p:sp>
      <p:sp>
        <p:nvSpPr>
          <p:cNvPr id="3" name="Alaotsikk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idx="10"/>
          </p:nvPr>
        </p:nvSpPr>
        <p:spPr/>
        <p:txBody>
          <a:bodyPr/>
          <a:lstStyle>
            <a:lvl1pPr>
              <a:defRPr/>
            </a:lvl1pPr>
          </a:lstStyle>
          <a:p>
            <a:endParaRPr lang="fi-FI"/>
          </a:p>
        </p:txBody>
      </p:sp>
      <p:sp>
        <p:nvSpPr>
          <p:cNvPr id="5" name="Alatunnisteen paikkamerkki 4"/>
          <p:cNvSpPr>
            <a:spLocks noGrp="1"/>
          </p:cNvSpPr>
          <p:nvPr>
            <p:ph type="ftr" idx="11"/>
          </p:nvPr>
        </p:nvSpPr>
        <p:spPr/>
        <p:txBody>
          <a:bodyPr/>
          <a:lstStyle>
            <a:lvl1pPr>
              <a:defRPr/>
            </a:lvl1pPr>
          </a:lstStyle>
          <a:p>
            <a:endParaRPr lang="fi-FI"/>
          </a:p>
        </p:txBody>
      </p:sp>
      <p:sp>
        <p:nvSpPr>
          <p:cNvPr id="6" name="Dian numeron paikkamerkki 5"/>
          <p:cNvSpPr>
            <a:spLocks noGrp="1"/>
          </p:cNvSpPr>
          <p:nvPr>
            <p:ph type="sldNum" idx="12"/>
          </p:nvPr>
        </p:nvSpPr>
        <p:spPr/>
        <p:txBody>
          <a:bodyPr/>
          <a:lstStyle>
            <a:lvl1pPr>
              <a:defRPr/>
            </a:lvl1pPr>
          </a:lstStyle>
          <a:p>
            <a:fld id="{DE19D92C-73B6-4D65-8BB9-2BB0F25B27D4}" type="slidenum">
              <a:rPr lang="fi-FI"/>
              <a:pPr/>
              <a:t>‹#›</a:t>
            </a:fld>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idx="10"/>
          </p:nvPr>
        </p:nvSpPr>
        <p:spPr/>
        <p:txBody>
          <a:bodyPr/>
          <a:lstStyle>
            <a:lvl1pPr>
              <a:defRPr/>
            </a:lvl1pPr>
          </a:lstStyle>
          <a:p>
            <a:endParaRPr lang="fi-FI"/>
          </a:p>
        </p:txBody>
      </p:sp>
      <p:sp>
        <p:nvSpPr>
          <p:cNvPr id="5" name="Alatunnisteen paikkamerkki 4"/>
          <p:cNvSpPr>
            <a:spLocks noGrp="1"/>
          </p:cNvSpPr>
          <p:nvPr>
            <p:ph type="ftr" idx="11"/>
          </p:nvPr>
        </p:nvSpPr>
        <p:spPr/>
        <p:txBody>
          <a:bodyPr/>
          <a:lstStyle>
            <a:lvl1pPr>
              <a:defRPr/>
            </a:lvl1pPr>
          </a:lstStyle>
          <a:p>
            <a:endParaRPr lang="fi-FI"/>
          </a:p>
        </p:txBody>
      </p:sp>
      <p:sp>
        <p:nvSpPr>
          <p:cNvPr id="6" name="Dian numeron paikkamerkki 5"/>
          <p:cNvSpPr>
            <a:spLocks noGrp="1"/>
          </p:cNvSpPr>
          <p:nvPr>
            <p:ph type="sldNum" idx="12"/>
          </p:nvPr>
        </p:nvSpPr>
        <p:spPr/>
        <p:txBody>
          <a:bodyPr/>
          <a:lstStyle>
            <a:lvl1pPr>
              <a:defRPr/>
            </a:lvl1pPr>
          </a:lstStyle>
          <a:p>
            <a:fld id="{DD2320A9-091F-497E-8552-3544D7FE2782}" type="slidenum">
              <a:rPr lang="fi-FI"/>
              <a:pPr/>
              <a:t>‹#›</a:t>
            </a:fld>
            <a:endParaRPr lang="fi-F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96925" y="4857750"/>
            <a:ext cx="8567738" cy="15017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idx="10"/>
          </p:nvPr>
        </p:nvSpPr>
        <p:spPr/>
        <p:txBody>
          <a:bodyPr/>
          <a:lstStyle>
            <a:lvl1pPr>
              <a:defRPr/>
            </a:lvl1pPr>
          </a:lstStyle>
          <a:p>
            <a:endParaRPr lang="fi-FI"/>
          </a:p>
        </p:txBody>
      </p:sp>
      <p:sp>
        <p:nvSpPr>
          <p:cNvPr id="5" name="Alatunnisteen paikkamerkki 4"/>
          <p:cNvSpPr>
            <a:spLocks noGrp="1"/>
          </p:cNvSpPr>
          <p:nvPr>
            <p:ph type="ftr" idx="11"/>
          </p:nvPr>
        </p:nvSpPr>
        <p:spPr/>
        <p:txBody>
          <a:bodyPr/>
          <a:lstStyle>
            <a:lvl1pPr>
              <a:defRPr/>
            </a:lvl1pPr>
          </a:lstStyle>
          <a:p>
            <a:endParaRPr lang="fi-FI"/>
          </a:p>
        </p:txBody>
      </p:sp>
      <p:sp>
        <p:nvSpPr>
          <p:cNvPr id="6" name="Dian numeron paikkamerkki 5"/>
          <p:cNvSpPr>
            <a:spLocks noGrp="1"/>
          </p:cNvSpPr>
          <p:nvPr>
            <p:ph type="sldNum" idx="12"/>
          </p:nvPr>
        </p:nvSpPr>
        <p:spPr/>
        <p:txBody>
          <a:bodyPr/>
          <a:lstStyle>
            <a:lvl1pPr>
              <a:defRPr/>
            </a:lvl1pPr>
          </a:lstStyle>
          <a:p>
            <a:fld id="{B2E2BD47-702F-4C37-B7F1-FD5D79B5A611}" type="slidenum">
              <a:rPr lang="fi-FI"/>
              <a:pPr/>
              <a:t>‹#›</a:t>
            </a:fld>
            <a:endParaRPr lang="fi-F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503238" y="1800225"/>
            <a:ext cx="44577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5113338" y="1800225"/>
            <a:ext cx="4459287"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idx="10"/>
          </p:nvPr>
        </p:nvSpPr>
        <p:spPr/>
        <p:txBody>
          <a:bodyPr/>
          <a:lstStyle>
            <a:lvl1pPr>
              <a:defRPr/>
            </a:lvl1pPr>
          </a:lstStyle>
          <a:p>
            <a:endParaRPr lang="fi-FI"/>
          </a:p>
        </p:txBody>
      </p:sp>
      <p:sp>
        <p:nvSpPr>
          <p:cNvPr id="6" name="Alatunnisteen paikkamerkki 5"/>
          <p:cNvSpPr>
            <a:spLocks noGrp="1"/>
          </p:cNvSpPr>
          <p:nvPr>
            <p:ph type="ftr" idx="11"/>
          </p:nvPr>
        </p:nvSpPr>
        <p:spPr/>
        <p:txBody>
          <a:bodyPr/>
          <a:lstStyle>
            <a:lvl1pPr>
              <a:defRPr/>
            </a:lvl1pPr>
          </a:lstStyle>
          <a:p>
            <a:endParaRPr lang="fi-FI"/>
          </a:p>
        </p:txBody>
      </p:sp>
      <p:sp>
        <p:nvSpPr>
          <p:cNvPr id="7" name="Dian numeron paikkamerkki 6"/>
          <p:cNvSpPr>
            <a:spLocks noGrp="1"/>
          </p:cNvSpPr>
          <p:nvPr>
            <p:ph type="sldNum" idx="12"/>
          </p:nvPr>
        </p:nvSpPr>
        <p:spPr/>
        <p:txBody>
          <a:bodyPr/>
          <a:lstStyle>
            <a:lvl1pPr>
              <a:defRPr/>
            </a:lvl1pPr>
          </a:lstStyle>
          <a:p>
            <a:fld id="{38BFE07F-290B-4209-B24A-0D8085B5D621}" type="slidenum">
              <a:rPr lang="fi-FI"/>
              <a:pPr/>
              <a:t>‹#›</a:t>
            </a:fld>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504825" y="303213"/>
            <a:ext cx="9072563" cy="1258887"/>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idx="10"/>
          </p:nvPr>
        </p:nvSpPr>
        <p:spPr/>
        <p:txBody>
          <a:bodyPr/>
          <a:lstStyle>
            <a:lvl1pPr>
              <a:defRPr/>
            </a:lvl1pPr>
          </a:lstStyle>
          <a:p>
            <a:endParaRPr lang="fi-FI"/>
          </a:p>
        </p:txBody>
      </p:sp>
      <p:sp>
        <p:nvSpPr>
          <p:cNvPr id="8" name="Alatunnisteen paikkamerkki 7"/>
          <p:cNvSpPr>
            <a:spLocks noGrp="1"/>
          </p:cNvSpPr>
          <p:nvPr>
            <p:ph type="ftr" idx="11"/>
          </p:nvPr>
        </p:nvSpPr>
        <p:spPr/>
        <p:txBody>
          <a:bodyPr/>
          <a:lstStyle>
            <a:lvl1pPr>
              <a:defRPr/>
            </a:lvl1pPr>
          </a:lstStyle>
          <a:p>
            <a:endParaRPr lang="fi-FI"/>
          </a:p>
        </p:txBody>
      </p:sp>
      <p:sp>
        <p:nvSpPr>
          <p:cNvPr id="9" name="Dian numeron paikkamerkki 8"/>
          <p:cNvSpPr>
            <a:spLocks noGrp="1"/>
          </p:cNvSpPr>
          <p:nvPr>
            <p:ph type="sldNum" idx="12"/>
          </p:nvPr>
        </p:nvSpPr>
        <p:spPr/>
        <p:txBody>
          <a:bodyPr/>
          <a:lstStyle>
            <a:lvl1pPr>
              <a:defRPr/>
            </a:lvl1pPr>
          </a:lstStyle>
          <a:p>
            <a:fld id="{1F411D05-7459-4238-9385-98845F645426}" type="slidenum">
              <a:rPr lang="fi-FI"/>
              <a:pPr/>
              <a:t>‹#›</a:t>
            </a:fld>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idx="10"/>
          </p:nvPr>
        </p:nvSpPr>
        <p:spPr/>
        <p:txBody>
          <a:bodyPr/>
          <a:lstStyle>
            <a:lvl1pPr>
              <a:defRPr/>
            </a:lvl1pPr>
          </a:lstStyle>
          <a:p>
            <a:endParaRPr lang="fi-FI"/>
          </a:p>
        </p:txBody>
      </p:sp>
      <p:sp>
        <p:nvSpPr>
          <p:cNvPr id="4" name="Alatunnisteen paikkamerkki 3"/>
          <p:cNvSpPr>
            <a:spLocks noGrp="1"/>
          </p:cNvSpPr>
          <p:nvPr>
            <p:ph type="ftr" idx="11"/>
          </p:nvPr>
        </p:nvSpPr>
        <p:spPr/>
        <p:txBody>
          <a:bodyPr/>
          <a:lstStyle>
            <a:lvl1pPr>
              <a:defRPr/>
            </a:lvl1pPr>
          </a:lstStyle>
          <a:p>
            <a:endParaRPr lang="fi-FI"/>
          </a:p>
        </p:txBody>
      </p:sp>
      <p:sp>
        <p:nvSpPr>
          <p:cNvPr id="5" name="Dian numeron paikkamerkki 4"/>
          <p:cNvSpPr>
            <a:spLocks noGrp="1"/>
          </p:cNvSpPr>
          <p:nvPr>
            <p:ph type="sldNum" idx="12"/>
          </p:nvPr>
        </p:nvSpPr>
        <p:spPr/>
        <p:txBody>
          <a:bodyPr/>
          <a:lstStyle>
            <a:lvl1pPr>
              <a:defRPr/>
            </a:lvl1pPr>
          </a:lstStyle>
          <a:p>
            <a:fld id="{95883E75-4C14-4143-A54D-CA6DA8681222}" type="slidenum">
              <a:rPr lang="fi-FI"/>
              <a:pPr/>
              <a:t>‹#›</a:t>
            </a:fld>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idx="10"/>
          </p:nvPr>
        </p:nvSpPr>
        <p:spPr/>
        <p:txBody>
          <a:bodyPr/>
          <a:lstStyle>
            <a:lvl1pPr>
              <a:defRPr/>
            </a:lvl1pPr>
          </a:lstStyle>
          <a:p>
            <a:endParaRPr lang="fi-FI"/>
          </a:p>
        </p:txBody>
      </p:sp>
      <p:sp>
        <p:nvSpPr>
          <p:cNvPr id="3" name="Alatunnisteen paikkamerkki 2"/>
          <p:cNvSpPr>
            <a:spLocks noGrp="1"/>
          </p:cNvSpPr>
          <p:nvPr>
            <p:ph type="ftr" idx="11"/>
          </p:nvPr>
        </p:nvSpPr>
        <p:spPr/>
        <p:txBody>
          <a:bodyPr/>
          <a:lstStyle>
            <a:lvl1pPr>
              <a:defRPr/>
            </a:lvl1pPr>
          </a:lstStyle>
          <a:p>
            <a:endParaRPr lang="fi-FI"/>
          </a:p>
        </p:txBody>
      </p:sp>
      <p:sp>
        <p:nvSpPr>
          <p:cNvPr id="4" name="Dian numeron paikkamerkki 3"/>
          <p:cNvSpPr>
            <a:spLocks noGrp="1"/>
          </p:cNvSpPr>
          <p:nvPr>
            <p:ph type="sldNum" idx="12"/>
          </p:nvPr>
        </p:nvSpPr>
        <p:spPr/>
        <p:txBody>
          <a:bodyPr/>
          <a:lstStyle>
            <a:lvl1pPr>
              <a:defRPr/>
            </a:lvl1pPr>
          </a:lstStyle>
          <a:p>
            <a:fld id="{56DEF247-0411-42F4-8BFF-D545301E167A}" type="slidenum">
              <a:rPr lang="fi-FI"/>
              <a:pPr/>
              <a:t>‹#›</a:t>
            </a:fld>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04825" y="301625"/>
            <a:ext cx="3316288" cy="1279525"/>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idx="10"/>
          </p:nvPr>
        </p:nvSpPr>
        <p:spPr/>
        <p:txBody>
          <a:bodyPr/>
          <a:lstStyle>
            <a:lvl1pPr>
              <a:defRPr/>
            </a:lvl1pPr>
          </a:lstStyle>
          <a:p>
            <a:endParaRPr lang="fi-FI"/>
          </a:p>
        </p:txBody>
      </p:sp>
      <p:sp>
        <p:nvSpPr>
          <p:cNvPr id="6" name="Alatunnisteen paikkamerkki 5"/>
          <p:cNvSpPr>
            <a:spLocks noGrp="1"/>
          </p:cNvSpPr>
          <p:nvPr>
            <p:ph type="ftr" idx="11"/>
          </p:nvPr>
        </p:nvSpPr>
        <p:spPr/>
        <p:txBody>
          <a:bodyPr/>
          <a:lstStyle>
            <a:lvl1pPr>
              <a:defRPr/>
            </a:lvl1pPr>
          </a:lstStyle>
          <a:p>
            <a:endParaRPr lang="fi-FI"/>
          </a:p>
        </p:txBody>
      </p:sp>
      <p:sp>
        <p:nvSpPr>
          <p:cNvPr id="7" name="Dian numeron paikkamerkki 6"/>
          <p:cNvSpPr>
            <a:spLocks noGrp="1"/>
          </p:cNvSpPr>
          <p:nvPr>
            <p:ph type="sldNum" idx="12"/>
          </p:nvPr>
        </p:nvSpPr>
        <p:spPr/>
        <p:txBody>
          <a:bodyPr/>
          <a:lstStyle>
            <a:lvl1pPr>
              <a:defRPr/>
            </a:lvl1pPr>
          </a:lstStyle>
          <a:p>
            <a:fld id="{4DA5CC9C-DB81-4781-9371-6CDF6E7883B0}" type="slidenum">
              <a:rPr lang="fi-FI"/>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idx="10"/>
          </p:nvPr>
        </p:nvSpPr>
        <p:spPr/>
        <p:txBody>
          <a:bodyPr/>
          <a:lstStyle>
            <a:lvl1pPr>
              <a:defRPr/>
            </a:lvl1pPr>
          </a:lstStyle>
          <a:p>
            <a:endParaRPr lang="fi-FI"/>
          </a:p>
        </p:txBody>
      </p:sp>
      <p:sp>
        <p:nvSpPr>
          <p:cNvPr id="5" name="Alatunnisteen paikkamerkki 4"/>
          <p:cNvSpPr>
            <a:spLocks noGrp="1"/>
          </p:cNvSpPr>
          <p:nvPr>
            <p:ph type="ftr" idx="11"/>
          </p:nvPr>
        </p:nvSpPr>
        <p:spPr/>
        <p:txBody>
          <a:bodyPr/>
          <a:lstStyle>
            <a:lvl1pPr>
              <a:defRPr/>
            </a:lvl1pPr>
          </a:lstStyle>
          <a:p>
            <a:endParaRPr lang="fi-FI"/>
          </a:p>
        </p:txBody>
      </p:sp>
      <p:sp>
        <p:nvSpPr>
          <p:cNvPr id="6" name="Dian numeron paikkamerkki 5"/>
          <p:cNvSpPr>
            <a:spLocks noGrp="1"/>
          </p:cNvSpPr>
          <p:nvPr>
            <p:ph type="sldNum" idx="12"/>
          </p:nvPr>
        </p:nvSpPr>
        <p:spPr/>
        <p:txBody>
          <a:bodyPr/>
          <a:lstStyle>
            <a:lvl1pPr>
              <a:defRPr/>
            </a:lvl1pPr>
          </a:lstStyle>
          <a:p>
            <a:fld id="{E1A22F24-19F4-4399-8461-6CB9955541B0}" type="slidenum">
              <a:rPr lang="fi-FI"/>
              <a:pPr/>
              <a:t>‹#›</a:t>
            </a:fld>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976438" y="5291138"/>
            <a:ext cx="6048375" cy="625475"/>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idx="10"/>
          </p:nvPr>
        </p:nvSpPr>
        <p:spPr/>
        <p:txBody>
          <a:bodyPr/>
          <a:lstStyle>
            <a:lvl1pPr>
              <a:defRPr/>
            </a:lvl1pPr>
          </a:lstStyle>
          <a:p>
            <a:endParaRPr lang="fi-FI"/>
          </a:p>
        </p:txBody>
      </p:sp>
      <p:sp>
        <p:nvSpPr>
          <p:cNvPr id="6" name="Alatunnisteen paikkamerkki 5"/>
          <p:cNvSpPr>
            <a:spLocks noGrp="1"/>
          </p:cNvSpPr>
          <p:nvPr>
            <p:ph type="ftr" idx="11"/>
          </p:nvPr>
        </p:nvSpPr>
        <p:spPr/>
        <p:txBody>
          <a:bodyPr/>
          <a:lstStyle>
            <a:lvl1pPr>
              <a:defRPr/>
            </a:lvl1pPr>
          </a:lstStyle>
          <a:p>
            <a:endParaRPr lang="fi-FI"/>
          </a:p>
        </p:txBody>
      </p:sp>
      <p:sp>
        <p:nvSpPr>
          <p:cNvPr id="7" name="Dian numeron paikkamerkki 6"/>
          <p:cNvSpPr>
            <a:spLocks noGrp="1"/>
          </p:cNvSpPr>
          <p:nvPr>
            <p:ph type="sldNum" idx="12"/>
          </p:nvPr>
        </p:nvSpPr>
        <p:spPr/>
        <p:txBody>
          <a:bodyPr/>
          <a:lstStyle>
            <a:lvl1pPr>
              <a:defRPr/>
            </a:lvl1pPr>
          </a:lstStyle>
          <a:p>
            <a:fld id="{D1B10122-1E6A-465B-AC84-18E387CFB401}" type="slidenum">
              <a:rPr lang="fi-FI"/>
              <a:pPr/>
              <a:t>‹#›</a:t>
            </a:fld>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idx="10"/>
          </p:nvPr>
        </p:nvSpPr>
        <p:spPr/>
        <p:txBody>
          <a:bodyPr/>
          <a:lstStyle>
            <a:lvl1pPr>
              <a:defRPr/>
            </a:lvl1pPr>
          </a:lstStyle>
          <a:p>
            <a:endParaRPr lang="fi-FI"/>
          </a:p>
        </p:txBody>
      </p:sp>
      <p:sp>
        <p:nvSpPr>
          <p:cNvPr id="5" name="Alatunnisteen paikkamerkki 4"/>
          <p:cNvSpPr>
            <a:spLocks noGrp="1"/>
          </p:cNvSpPr>
          <p:nvPr>
            <p:ph type="ftr" idx="11"/>
          </p:nvPr>
        </p:nvSpPr>
        <p:spPr/>
        <p:txBody>
          <a:bodyPr/>
          <a:lstStyle>
            <a:lvl1pPr>
              <a:defRPr/>
            </a:lvl1pPr>
          </a:lstStyle>
          <a:p>
            <a:endParaRPr lang="fi-FI"/>
          </a:p>
        </p:txBody>
      </p:sp>
      <p:sp>
        <p:nvSpPr>
          <p:cNvPr id="6" name="Dian numeron paikkamerkki 5"/>
          <p:cNvSpPr>
            <a:spLocks noGrp="1"/>
          </p:cNvSpPr>
          <p:nvPr>
            <p:ph type="sldNum" idx="12"/>
          </p:nvPr>
        </p:nvSpPr>
        <p:spPr/>
        <p:txBody>
          <a:bodyPr/>
          <a:lstStyle>
            <a:lvl1pPr>
              <a:defRPr/>
            </a:lvl1pPr>
          </a:lstStyle>
          <a:p>
            <a:fld id="{F12B7FD0-C22D-43BC-AD85-51D82E200214}" type="slidenum">
              <a:rPr lang="fi-FI"/>
              <a:pPr/>
              <a:t>‹#›</a:t>
            </a:fld>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305675" y="576263"/>
            <a:ext cx="2266950" cy="5605462"/>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503238" y="576263"/>
            <a:ext cx="6650037" cy="5605462"/>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idx="10"/>
          </p:nvPr>
        </p:nvSpPr>
        <p:spPr/>
        <p:txBody>
          <a:bodyPr/>
          <a:lstStyle>
            <a:lvl1pPr>
              <a:defRPr/>
            </a:lvl1pPr>
          </a:lstStyle>
          <a:p>
            <a:endParaRPr lang="fi-FI"/>
          </a:p>
        </p:txBody>
      </p:sp>
      <p:sp>
        <p:nvSpPr>
          <p:cNvPr id="5" name="Alatunnisteen paikkamerkki 4"/>
          <p:cNvSpPr>
            <a:spLocks noGrp="1"/>
          </p:cNvSpPr>
          <p:nvPr>
            <p:ph type="ftr" idx="11"/>
          </p:nvPr>
        </p:nvSpPr>
        <p:spPr/>
        <p:txBody>
          <a:bodyPr/>
          <a:lstStyle>
            <a:lvl1pPr>
              <a:defRPr/>
            </a:lvl1pPr>
          </a:lstStyle>
          <a:p>
            <a:endParaRPr lang="fi-FI"/>
          </a:p>
        </p:txBody>
      </p:sp>
      <p:sp>
        <p:nvSpPr>
          <p:cNvPr id="6" name="Dian numeron paikkamerkki 5"/>
          <p:cNvSpPr>
            <a:spLocks noGrp="1"/>
          </p:cNvSpPr>
          <p:nvPr>
            <p:ph type="sldNum" idx="12"/>
          </p:nvPr>
        </p:nvSpPr>
        <p:spPr/>
        <p:txBody>
          <a:bodyPr/>
          <a:lstStyle>
            <a:lvl1pPr>
              <a:defRPr/>
            </a:lvl1pPr>
          </a:lstStyle>
          <a:p>
            <a:fld id="{98E8B07A-53A8-4D5C-9692-CD11B3379A35}" type="slidenum">
              <a:rPr lang="fi-FI"/>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96925" y="4857750"/>
            <a:ext cx="8567738" cy="15017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idx="10"/>
          </p:nvPr>
        </p:nvSpPr>
        <p:spPr/>
        <p:txBody>
          <a:bodyPr/>
          <a:lstStyle>
            <a:lvl1pPr>
              <a:defRPr/>
            </a:lvl1pPr>
          </a:lstStyle>
          <a:p>
            <a:endParaRPr lang="fi-FI"/>
          </a:p>
        </p:txBody>
      </p:sp>
      <p:sp>
        <p:nvSpPr>
          <p:cNvPr id="5" name="Alatunnisteen paikkamerkki 4"/>
          <p:cNvSpPr>
            <a:spLocks noGrp="1"/>
          </p:cNvSpPr>
          <p:nvPr>
            <p:ph type="ftr" idx="11"/>
          </p:nvPr>
        </p:nvSpPr>
        <p:spPr/>
        <p:txBody>
          <a:bodyPr/>
          <a:lstStyle>
            <a:lvl1pPr>
              <a:defRPr/>
            </a:lvl1pPr>
          </a:lstStyle>
          <a:p>
            <a:endParaRPr lang="fi-FI"/>
          </a:p>
        </p:txBody>
      </p:sp>
      <p:sp>
        <p:nvSpPr>
          <p:cNvPr id="6" name="Dian numeron paikkamerkki 5"/>
          <p:cNvSpPr>
            <a:spLocks noGrp="1"/>
          </p:cNvSpPr>
          <p:nvPr>
            <p:ph type="sldNum" idx="12"/>
          </p:nvPr>
        </p:nvSpPr>
        <p:spPr/>
        <p:txBody>
          <a:bodyPr/>
          <a:lstStyle>
            <a:lvl1pPr>
              <a:defRPr/>
            </a:lvl1pPr>
          </a:lstStyle>
          <a:p>
            <a:fld id="{64C9232B-30BC-4AB4-A8E9-A24A539C0597}" type="slidenum">
              <a:rPr lang="fi-FI"/>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503238" y="1768475"/>
            <a:ext cx="44577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5113338" y="1768475"/>
            <a:ext cx="44577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idx="10"/>
          </p:nvPr>
        </p:nvSpPr>
        <p:spPr/>
        <p:txBody>
          <a:bodyPr/>
          <a:lstStyle>
            <a:lvl1pPr>
              <a:defRPr/>
            </a:lvl1pPr>
          </a:lstStyle>
          <a:p>
            <a:endParaRPr lang="fi-FI"/>
          </a:p>
        </p:txBody>
      </p:sp>
      <p:sp>
        <p:nvSpPr>
          <p:cNvPr id="6" name="Alatunnisteen paikkamerkki 5"/>
          <p:cNvSpPr>
            <a:spLocks noGrp="1"/>
          </p:cNvSpPr>
          <p:nvPr>
            <p:ph type="ftr" idx="11"/>
          </p:nvPr>
        </p:nvSpPr>
        <p:spPr/>
        <p:txBody>
          <a:bodyPr/>
          <a:lstStyle>
            <a:lvl1pPr>
              <a:defRPr/>
            </a:lvl1pPr>
          </a:lstStyle>
          <a:p>
            <a:endParaRPr lang="fi-FI"/>
          </a:p>
        </p:txBody>
      </p:sp>
      <p:sp>
        <p:nvSpPr>
          <p:cNvPr id="7" name="Dian numeron paikkamerkki 6"/>
          <p:cNvSpPr>
            <a:spLocks noGrp="1"/>
          </p:cNvSpPr>
          <p:nvPr>
            <p:ph type="sldNum" idx="12"/>
          </p:nvPr>
        </p:nvSpPr>
        <p:spPr/>
        <p:txBody>
          <a:bodyPr/>
          <a:lstStyle>
            <a:lvl1pPr>
              <a:defRPr/>
            </a:lvl1pPr>
          </a:lstStyle>
          <a:p>
            <a:fld id="{38CDA2CA-89CE-4AFD-9E94-B802EAA9C89B}" type="slidenum">
              <a:rPr lang="fi-FI"/>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504825" y="303213"/>
            <a:ext cx="9072563" cy="1258887"/>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idx="10"/>
          </p:nvPr>
        </p:nvSpPr>
        <p:spPr/>
        <p:txBody>
          <a:bodyPr/>
          <a:lstStyle>
            <a:lvl1pPr>
              <a:defRPr/>
            </a:lvl1pPr>
          </a:lstStyle>
          <a:p>
            <a:endParaRPr lang="fi-FI"/>
          </a:p>
        </p:txBody>
      </p:sp>
      <p:sp>
        <p:nvSpPr>
          <p:cNvPr id="8" name="Alatunnisteen paikkamerkki 7"/>
          <p:cNvSpPr>
            <a:spLocks noGrp="1"/>
          </p:cNvSpPr>
          <p:nvPr>
            <p:ph type="ftr" idx="11"/>
          </p:nvPr>
        </p:nvSpPr>
        <p:spPr/>
        <p:txBody>
          <a:bodyPr/>
          <a:lstStyle>
            <a:lvl1pPr>
              <a:defRPr/>
            </a:lvl1pPr>
          </a:lstStyle>
          <a:p>
            <a:endParaRPr lang="fi-FI"/>
          </a:p>
        </p:txBody>
      </p:sp>
      <p:sp>
        <p:nvSpPr>
          <p:cNvPr id="9" name="Dian numeron paikkamerkki 8"/>
          <p:cNvSpPr>
            <a:spLocks noGrp="1"/>
          </p:cNvSpPr>
          <p:nvPr>
            <p:ph type="sldNum" idx="12"/>
          </p:nvPr>
        </p:nvSpPr>
        <p:spPr/>
        <p:txBody>
          <a:bodyPr/>
          <a:lstStyle>
            <a:lvl1pPr>
              <a:defRPr/>
            </a:lvl1pPr>
          </a:lstStyle>
          <a:p>
            <a:fld id="{DEE0CC72-8E52-4DF6-96CD-4EEAF14DFB0B}" type="slidenum">
              <a:rPr lang="fi-FI"/>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idx="10"/>
          </p:nvPr>
        </p:nvSpPr>
        <p:spPr/>
        <p:txBody>
          <a:bodyPr/>
          <a:lstStyle>
            <a:lvl1pPr>
              <a:defRPr/>
            </a:lvl1pPr>
          </a:lstStyle>
          <a:p>
            <a:endParaRPr lang="fi-FI"/>
          </a:p>
        </p:txBody>
      </p:sp>
      <p:sp>
        <p:nvSpPr>
          <p:cNvPr id="4" name="Alatunnisteen paikkamerkki 3"/>
          <p:cNvSpPr>
            <a:spLocks noGrp="1"/>
          </p:cNvSpPr>
          <p:nvPr>
            <p:ph type="ftr" idx="11"/>
          </p:nvPr>
        </p:nvSpPr>
        <p:spPr/>
        <p:txBody>
          <a:bodyPr/>
          <a:lstStyle>
            <a:lvl1pPr>
              <a:defRPr/>
            </a:lvl1pPr>
          </a:lstStyle>
          <a:p>
            <a:endParaRPr lang="fi-FI"/>
          </a:p>
        </p:txBody>
      </p:sp>
      <p:sp>
        <p:nvSpPr>
          <p:cNvPr id="5" name="Dian numeron paikkamerkki 4"/>
          <p:cNvSpPr>
            <a:spLocks noGrp="1"/>
          </p:cNvSpPr>
          <p:nvPr>
            <p:ph type="sldNum" idx="12"/>
          </p:nvPr>
        </p:nvSpPr>
        <p:spPr/>
        <p:txBody>
          <a:bodyPr/>
          <a:lstStyle>
            <a:lvl1pPr>
              <a:defRPr/>
            </a:lvl1pPr>
          </a:lstStyle>
          <a:p>
            <a:fld id="{DC5488D0-8386-4CD1-8813-E27903FEA4F4}" type="slidenum">
              <a:rPr lang="fi-FI"/>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idx="10"/>
          </p:nvPr>
        </p:nvSpPr>
        <p:spPr/>
        <p:txBody>
          <a:bodyPr/>
          <a:lstStyle>
            <a:lvl1pPr>
              <a:defRPr/>
            </a:lvl1pPr>
          </a:lstStyle>
          <a:p>
            <a:endParaRPr lang="fi-FI"/>
          </a:p>
        </p:txBody>
      </p:sp>
      <p:sp>
        <p:nvSpPr>
          <p:cNvPr id="3" name="Alatunnisteen paikkamerkki 2"/>
          <p:cNvSpPr>
            <a:spLocks noGrp="1"/>
          </p:cNvSpPr>
          <p:nvPr>
            <p:ph type="ftr" idx="11"/>
          </p:nvPr>
        </p:nvSpPr>
        <p:spPr/>
        <p:txBody>
          <a:bodyPr/>
          <a:lstStyle>
            <a:lvl1pPr>
              <a:defRPr/>
            </a:lvl1pPr>
          </a:lstStyle>
          <a:p>
            <a:endParaRPr lang="fi-FI"/>
          </a:p>
        </p:txBody>
      </p:sp>
      <p:sp>
        <p:nvSpPr>
          <p:cNvPr id="4" name="Dian numeron paikkamerkki 3"/>
          <p:cNvSpPr>
            <a:spLocks noGrp="1"/>
          </p:cNvSpPr>
          <p:nvPr>
            <p:ph type="sldNum" idx="12"/>
          </p:nvPr>
        </p:nvSpPr>
        <p:spPr/>
        <p:txBody>
          <a:bodyPr/>
          <a:lstStyle>
            <a:lvl1pPr>
              <a:defRPr/>
            </a:lvl1pPr>
          </a:lstStyle>
          <a:p>
            <a:fld id="{D4D1F042-0176-4B21-B2EC-674A04752C0E}" type="slidenum">
              <a:rPr lang="fi-FI"/>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04825" y="301625"/>
            <a:ext cx="3316288" cy="1279525"/>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idx="10"/>
          </p:nvPr>
        </p:nvSpPr>
        <p:spPr/>
        <p:txBody>
          <a:bodyPr/>
          <a:lstStyle>
            <a:lvl1pPr>
              <a:defRPr/>
            </a:lvl1pPr>
          </a:lstStyle>
          <a:p>
            <a:endParaRPr lang="fi-FI"/>
          </a:p>
        </p:txBody>
      </p:sp>
      <p:sp>
        <p:nvSpPr>
          <p:cNvPr id="6" name="Alatunnisteen paikkamerkki 5"/>
          <p:cNvSpPr>
            <a:spLocks noGrp="1"/>
          </p:cNvSpPr>
          <p:nvPr>
            <p:ph type="ftr" idx="11"/>
          </p:nvPr>
        </p:nvSpPr>
        <p:spPr/>
        <p:txBody>
          <a:bodyPr/>
          <a:lstStyle>
            <a:lvl1pPr>
              <a:defRPr/>
            </a:lvl1pPr>
          </a:lstStyle>
          <a:p>
            <a:endParaRPr lang="fi-FI"/>
          </a:p>
        </p:txBody>
      </p:sp>
      <p:sp>
        <p:nvSpPr>
          <p:cNvPr id="7" name="Dian numeron paikkamerkki 6"/>
          <p:cNvSpPr>
            <a:spLocks noGrp="1"/>
          </p:cNvSpPr>
          <p:nvPr>
            <p:ph type="sldNum" idx="12"/>
          </p:nvPr>
        </p:nvSpPr>
        <p:spPr/>
        <p:txBody>
          <a:bodyPr/>
          <a:lstStyle>
            <a:lvl1pPr>
              <a:defRPr/>
            </a:lvl1pPr>
          </a:lstStyle>
          <a:p>
            <a:fld id="{A0D7694A-F0E5-48BD-A731-53F04E750400}" type="slidenum">
              <a:rPr lang="fi-FI"/>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976438" y="5291138"/>
            <a:ext cx="6048375" cy="625475"/>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idx="10"/>
          </p:nvPr>
        </p:nvSpPr>
        <p:spPr/>
        <p:txBody>
          <a:bodyPr/>
          <a:lstStyle>
            <a:lvl1pPr>
              <a:defRPr/>
            </a:lvl1pPr>
          </a:lstStyle>
          <a:p>
            <a:endParaRPr lang="fi-FI"/>
          </a:p>
        </p:txBody>
      </p:sp>
      <p:sp>
        <p:nvSpPr>
          <p:cNvPr id="6" name="Alatunnisteen paikkamerkki 5"/>
          <p:cNvSpPr>
            <a:spLocks noGrp="1"/>
          </p:cNvSpPr>
          <p:nvPr>
            <p:ph type="ftr" idx="11"/>
          </p:nvPr>
        </p:nvSpPr>
        <p:spPr/>
        <p:txBody>
          <a:bodyPr/>
          <a:lstStyle>
            <a:lvl1pPr>
              <a:defRPr/>
            </a:lvl1pPr>
          </a:lstStyle>
          <a:p>
            <a:endParaRPr lang="fi-FI"/>
          </a:p>
        </p:txBody>
      </p:sp>
      <p:sp>
        <p:nvSpPr>
          <p:cNvPr id="7" name="Dian numeron paikkamerkki 6"/>
          <p:cNvSpPr>
            <a:spLocks noGrp="1"/>
          </p:cNvSpPr>
          <p:nvPr>
            <p:ph type="sldNum" idx="12"/>
          </p:nvPr>
        </p:nvSpPr>
        <p:spPr/>
        <p:txBody>
          <a:bodyPr/>
          <a:lstStyle>
            <a:lvl1pPr>
              <a:defRPr/>
            </a:lvl1pPr>
          </a:lstStyle>
          <a:p>
            <a:fld id="{F0D9D3D8-17C1-4429-93DE-9B8C6076E2A0}" type="slidenum">
              <a:rPr lang="fi-FI"/>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7800" cy="1258888"/>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Muokkaa otsikon tekstimuotoa napsauttamalla</a:t>
            </a:r>
          </a:p>
        </p:txBody>
      </p:sp>
      <p:sp>
        <p:nvSpPr>
          <p:cNvPr id="1026" name="Rectangle 2"/>
          <p:cNvSpPr>
            <a:spLocks noGrp="1" noChangeArrowheads="1"/>
          </p:cNvSpPr>
          <p:nvPr>
            <p:ph type="body" idx="1"/>
          </p:nvPr>
        </p:nvSpPr>
        <p:spPr bwMode="auto">
          <a:xfrm>
            <a:off x="503238" y="1768475"/>
            <a:ext cx="9067800" cy="4381500"/>
          </a:xfrm>
          <a:prstGeom prst="rect">
            <a:avLst/>
          </a:prstGeom>
          <a:noFill/>
          <a:ln w="9525" cap="flat">
            <a:noFill/>
            <a:round/>
            <a:headEnd/>
            <a:tailEnd/>
          </a:ln>
          <a:effectLst/>
        </p:spPr>
        <p:txBody>
          <a:bodyPr vert="horz" wrap="square" lIns="0" tIns="28080" rIns="0" bIns="0" numCol="1" anchor="t" anchorCtr="0" compatLnSpc="1">
            <a:prstTxWarp prst="textNoShape">
              <a:avLst/>
            </a:prstTxWarp>
          </a:bodyPr>
          <a:lstStyle/>
          <a:p>
            <a:pPr lvl="0"/>
            <a:r>
              <a:rPr lang="en-GB" smtClean="0"/>
              <a:t>Muokkaa jäsennyksen tekstimuotoa napsauttamalla</a:t>
            </a:r>
          </a:p>
          <a:p>
            <a:pPr lvl="1"/>
            <a:r>
              <a:rPr lang="en-GB" smtClean="0"/>
              <a:t>Toinen jäsennystaso</a:t>
            </a:r>
          </a:p>
          <a:p>
            <a:pPr lvl="2"/>
            <a:r>
              <a:rPr lang="en-GB" smtClean="0"/>
              <a:t>Kolmas jäsennystaso</a:t>
            </a:r>
          </a:p>
          <a:p>
            <a:pPr lvl="3"/>
            <a:r>
              <a:rPr lang="en-GB" smtClean="0"/>
              <a:t>Neljäs jäsennystaso</a:t>
            </a:r>
          </a:p>
          <a:p>
            <a:pPr lvl="4"/>
            <a:r>
              <a:rPr lang="en-GB" smtClean="0"/>
              <a:t>Viides jäsennystaso</a:t>
            </a:r>
          </a:p>
          <a:p>
            <a:pPr lvl="4"/>
            <a:r>
              <a:rPr lang="en-GB" smtClean="0"/>
              <a:t>Kuudes jäsennystaso</a:t>
            </a:r>
          </a:p>
          <a:p>
            <a:pPr lvl="4"/>
            <a:r>
              <a:rPr lang="en-GB" smtClean="0"/>
              <a:t>Seitsemäs jäsennystaso</a:t>
            </a:r>
          </a:p>
        </p:txBody>
      </p:sp>
      <p:sp>
        <p:nvSpPr>
          <p:cNvPr id="1027" name="Rectangle 3"/>
          <p:cNvSpPr>
            <a:spLocks noGrp="1" noChangeArrowheads="1"/>
          </p:cNvSpPr>
          <p:nvPr>
            <p:ph type="dt"/>
          </p:nvPr>
        </p:nvSpPr>
        <p:spPr bwMode="auto">
          <a:xfrm>
            <a:off x="503238" y="6886575"/>
            <a:ext cx="2344737" cy="5175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fi-FI"/>
          </a:p>
        </p:txBody>
      </p:sp>
      <p:sp>
        <p:nvSpPr>
          <p:cNvPr id="1028" name="Rectangle 4"/>
          <p:cNvSpPr>
            <a:spLocks noGrp="1" noChangeArrowheads="1"/>
          </p:cNvSpPr>
          <p:nvPr>
            <p:ph type="ftr"/>
          </p:nvPr>
        </p:nvSpPr>
        <p:spPr bwMode="auto">
          <a:xfrm>
            <a:off x="3448050" y="6886575"/>
            <a:ext cx="3192463" cy="5175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fi-FI"/>
          </a:p>
        </p:txBody>
      </p:sp>
      <p:sp>
        <p:nvSpPr>
          <p:cNvPr id="1029" name="Rectangle 5"/>
          <p:cNvSpPr>
            <a:spLocks noGrp="1" noChangeArrowheads="1"/>
          </p:cNvSpPr>
          <p:nvPr>
            <p:ph type="sldNum"/>
          </p:nvPr>
        </p:nvSpPr>
        <p:spPr bwMode="auto">
          <a:xfrm>
            <a:off x="7227888" y="6886575"/>
            <a:ext cx="2344737" cy="5175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86FA4584-4D64-4324-A396-C9E1644FC989}" type="slidenum">
              <a:rPr lang="fi-FI"/>
              <a:pPr/>
              <a:t>‹#›</a:t>
            </a:fld>
            <a:endParaRPr lang="fi-FI"/>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cstate="print"/>
          <a:srcRect/>
          <a:stretch>
            <a:fillRect/>
          </a:stretch>
        </p:blipFill>
        <p:spPr bwMode="auto">
          <a:xfrm>
            <a:off x="0" y="0"/>
            <a:ext cx="10079038" cy="7559675"/>
          </a:xfrm>
          <a:prstGeom prst="rect">
            <a:avLst/>
          </a:prstGeom>
          <a:noFill/>
          <a:ln w="9525" cap="flat">
            <a:noFill/>
            <a:round/>
            <a:headEnd/>
            <a:tailEnd/>
          </a:ln>
          <a:effectLst/>
        </p:spPr>
      </p:pic>
      <p:sp>
        <p:nvSpPr>
          <p:cNvPr id="2050" name="Rectangle 2"/>
          <p:cNvSpPr>
            <a:spLocks noGrp="1" noChangeArrowheads="1"/>
          </p:cNvSpPr>
          <p:nvPr>
            <p:ph type="title"/>
          </p:nvPr>
        </p:nvSpPr>
        <p:spPr bwMode="auto">
          <a:xfrm>
            <a:off x="503238" y="576263"/>
            <a:ext cx="7196137" cy="71755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Muokkaa otsikon tekstimuotoa napsauttamalla</a:t>
            </a:r>
          </a:p>
        </p:txBody>
      </p:sp>
      <p:sp>
        <p:nvSpPr>
          <p:cNvPr id="2051" name="Rectangle 3"/>
          <p:cNvSpPr>
            <a:spLocks noGrp="1" noChangeArrowheads="1"/>
          </p:cNvSpPr>
          <p:nvPr>
            <p:ph type="body" idx="1"/>
          </p:nvPr>
        </p:nvSpPr>
        <p:spPr bwMode="auto">
          <a:xfrm>
            <a:off x="503238" y="1800225"/>
            <a:ext cx="9069387" cy="4381500"/>
          </a:xfrm>
          <a:prstGeom prst="rect">
            <a:avLst/>
          </a:prstGeom>
          <a:noFill/>
          <a:ln w="9525" cap="flat">
            <a:noFill/>
            <a:round/>
            <a:headEnd/>
            <a:tailEnd/>
          </a:ln>
          <a:effectLst/>
        </p:spPr>
        <p:txBody>
          <a:bodyPr vert="horz" wrap="square" lIns="0" tIns="23040" rIns="0" bIns="0" numCol="1" anchor="t" anchorCtr="0" compatLnSpc="1">
            <a:prstTxWarp prst="textNoShape">
              <a:avLst/>
            </a:prstTxWarp>
          </a:bodyPr>
          <a:lstStyle/>
          <a:p>
            <a:pPr lvl="0"/>
            <a:r>
              <a:rPr lang="en-GB" smtClean="0"/>
              <a:t>Muokkaa jäsennyksen tekstimuotoa napsauttamalla</a:t>
            </a:r>
          </a:p>
          <a:p>
            <a:pPr lvl="1"/>
            <a:r>
              <a:rPr lang="en-GB" smtClean="0"/>
              <a:t>Toinen jäsennystaso</a:t>
            </a:r>
          </a:p>
          <a:p>
            <a:pPr lvl="2"/>
            <a:r>
              <a:rPr lang="en-GB" smtClean="0"/>
              <a:t>Kolmas jäsennystaso</a:t>
            </a:r>
          </a:p>
          <a:p>
            <a:pPr lvl="3"/>
            <a:r>
              <a:rPr lang="en-GB" smtClean="0"/>
              <a:t>Neljäs jäsennystaso</a:t>
            </a:r>
          </a:p>
          <a:p>
            <a:pPr lvl="4"/>
            <a:r>
              <a:rPr lang="en-GB" smtClean="0"/>
              <a:t>Viides jäsennystaso</a:t>
            </a:r>
          </a:p>
          <a:p>
            <a:pPr lvl="4"/>
            <a:r>
              <a:rPr lang="en-GB" smtClean="0"/>
              <a:t>Kuudes jäsennystaso</a:t>
            </a:r>
          </a:p>
          <a:p>
            <a:pPr lvl="4"/>
            <a:r>
              <a:rPr lang="en-GB" smtClean="0"/>
              <a:t>Seitsemäs jäsennystaso</a:t>
            </a:r>
          </a:p>
        </p:txBody>
      </p:sp>
      <p:sp>
        <p:nvSpPr>
          <p:cNvPr id="2052" name="Rectangle 4"/>
          <p:cNvSpPr>
            <a:spLocks noGrp="1" noChangeArrowheads="1"/>
          </p:cNvSpPr>
          <p:nvPr>
            <p:ph type="dt"/>
          </p:nvPr>
        </p:nvSpPr>
        <p:spPr bwMode="auto">
          <a:xfrm>
            <a:off x="503238" y="6886575"/>
            <a:ext cx="2344737" cy="5175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449263" algn="l"/>
                <a:tab pos="898525" algn="l"/>
                <a:tab pos="1347788" algn="l"/>
                <a:tab pos="1797050" algn="l"/>
                <a:tab pos="2246313" algn="l"/>
              </a:tabLst>
              <a:defRPr sz="1400">
                <a:solidFill>
                  <a:srgbClr val="000000"/>
                </a:solidFill>
                <a:latin typeface="Times New Roman" pitchFamily="16" charset="0"/>
                <a:cs typeface="Segoe UI" charset="0"/>
              </a:defRPr>
            </a:lvl1pPr>
          </a:lstStyle>
          <a:p>
            <a:endParaRPr lang="fi-FI"/>
          </a:p>
        </p:txBody>
      </p:sp>
      <p:sp>
        <p:nvSpPr>
          <p:cNvPr id="2053" name="Rectangle 5"/>
          <p:cNvSpPr>
            <a:spLocks noGrp="1" noChangeArrowheads="1"/>
          </p:cNvSpPr>
          <p:nvPr>
            <p:ph type="ftr"/>
          </p:nvPr>
        </p:nvSpPr>
        <p:spPr bwMode="auto">
          <a:xfrm>
            <a:off x="3448050" y="6886575"/>
            <a:ext cx="3192463" cy="5175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cs typeface="Segoe UI" charset="0"/>
              </a:defRPr>
            </a:lvl1pPr>
          </a:lstStyle>
          <a:p>
            <a:endParaRPr lang="fi-FI"/>
          </a:p>
        </p:txBody>
      </p:sp>
      <p:sp>
        <p:nvSpPr>
          <p:cNvPr id="2054" name="Rectangle 6"/>
          <p:cNvSpPr>
            <a:spLocks noGrp="1" noChangeArrowheads="1"/>
          </p:cNvSpPr>
          <p:nvPr>
            <p:ph type="sldNum"/>
          </p:nvPr>
        </p:nvSpPr>
        <p:spPr bwMode="auto">
          <a:xfrm>
            <a:off x="7226300" y="6886575"/>
            <a:ext cx="2344738" cy="5175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449263" algn="l"/>
                <a:tab pos="898525" algn="l"/>
                <a:tab pos="1347788" algn="l"/>
                <a:tab pos="1797050" algn="l"/>
                <a:tab pos="2246313" algn="l"/>
              </a:tabLst>
              <a:defRPr sz="1400">
                <a:solidFill>
                  <a:srgbClr val="000000"/>
                </a:solidFill>
                <a:latin typeface="Times New Roman" pitchFamily="16" charset="0"/>
                <a:cs typeface="Segoe UI" charset="0"/>
              </a:defRPr>
            </a:lvl1pPr>
          </a:lstStyle>
          <a:p>
            <a:fld id="{96BDF7EE-C83E-4097-AE85-4356A4152ACB}" type="slidenum">
              <a:rPr lang="fi-FI"/>
              <a:pPr/>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Arial" charset="0"/>
          <a:ea typeface="WenQuanYi Zen Hei" charset="0"/>
          <a:cs typeface="WenQuanYi Zen Hei"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SEURUSTELU</a:t>
            </a:r>
          </a:p>
        </p:txBody>
      </p:sp>
      <p:sp>
        <p:nvSpPr>
          <p:cNvPr id="4098" name="Rectangle 2"/>
          <p:cNvSpPr>
            <a:spLocks noGrp="1" noChangeArrowheads="1"/>
          </p:cNvSpPr>
          <p:nvPr>
            <p:ph type="body" idx="1"/>
          </p:nvPr>
        </p:nvSpPr>
        <p:spPr>
          <a:xfrm>
            <a:off x="503238" y="1800225"/>
            <a:ext cx="9072562" cy="4384675"/>
          </a:xfrm>
          <a:ln/>
        </p:spPr>
        <p:txBody>
          <a:bodyPr/>
          <a:lstStyle/>
          <a:p>
            <a:pPr marL="431800" indent="-322263">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POHTIKAA:</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Mitä on seurustelu?</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Mitä siihen kuuluu?</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Mitä siihen ei kuulu?</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Minkä ikäisenä tykkäämisestä voi siirtyä seurusteluun?</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Miten seurustelu alkaa, ja miten se päättyy?</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Millaiseen ihmiseen voisit ajatella ihastuvasi?</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Mitä eroa mielestäsi on ystävyydellä ja seurustelulla?</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Miten kuvailisit hyvää seurustelusuhdetta?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SEURUSTELUVÄKIVALTA</a:t>
            </a:r>
          </a:p>
        </p:txBody>
      </p:sp>
      <p:sp>
        <p:nvSpPr>
          <p:cNvPr id="13314" name="Rectangle 2"/>
          <p:cNvSpPr>
            <a:spLocks noGrp="1" noChangeArrowheads="1"/>
          </p:cNvSpPr>
          <p:nvPr>
            <p:ph type="body" idx="1"/>
          </p:nvPr>
        </p:nvSpPr>
        <p:spPr>
          <a:xfrm>
            <a:off x="503238" y="1800225"/>
            <a:ext cx="9072562" cy="5184775"/>
          </a:xfrm>
          <a:ln/>
        </p:spPr>
        <p:txBody>
          <a:bodyPr/>
          <a:lstStyle/>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Parisuhdeväkivallan muotoja:</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Fyysinen väkivalta</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Henkinen väkivalta</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Seksuaalinen väkivalta</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Taloudellinen väkivalta</a:t>
            </a:r>
          </a:p>
          <a:p>
            <a:pPr marL="1293813" lvl="2" indent="-2857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000"/>
              <a:t>Estää toista saamasta töistä tai pitämästä työpaikkaa</a:t>
            </a:r>
          </a:p>
          <a:p>
            <a:pPr marL="1293813" lvl="2" indent="-2857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000"/>
              <a:t>Kontrolloi toisen rahoja kuin omiaan</a:t>
            </a:r>
          </a:p>
          <a:p>
            <a:pPr marL="1293813" lvl="2" indent="-2857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000"/>
              <a:t>Tekee suuret yhteiset päätökset yksin</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Uskonnollinen väkivalta</a:t>
            </a:r>
          </a:p>
          <a:p>
            <a:pPr marL="1293813" lvl="2" indent="-2857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000"/>
              <a:t>Uskonnollisilla säännöillä kiristäminen, pelottelu tai painostaminen</a:t>
            </a:r>
          </a:p>
          <a:p>
            <a:pPr marL="1293813" lvl="2" indent="-2857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000"/>
              <a:t>Pakottaminen uskonnollisiin sääntöihin</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13314">
                                            <p:txEl>
                                              <p:pRg st="0" end="0"/>
                                            </p:txEl>
                                          </p:spTgt>
                                        </p:tgtEl>
                                        <p:attrNameLst>
                                          <p:attrName>style.visibility</p:attrName>
                                        </p:attrNameLst>
                                      </p:cBhvr>
                                      <p:to>
                                        <p:strVal val="visible"/>
                                      </p:to>
                                    </p:set>
                                    <p:animEffect transition="in" filter="barn(inHorizontal)">
                                      <p:cBhvr additive="repl">
                                        <p:cTn id="7" dur="500"/>
                                        <p:tgtEl>
                                          <p:spTgt spid="13314">
                                            <p:txEl>
                                              <p:pRg st="0" end="0"/>
                                            </p:txEl>
                                          </p:spTgt>
                                        </p:tgtEl>
                                      </p:cBhvr>
                                    </p:animEffect>
                                  </p:childTnLst>
                                </p:cTn>
                              </p:par>
                              <p:par>
                                <p:cTn id="8" presetID="16" presetClass="entr" presetSubtype="26" fill="hold" nodeType="withEffect">
                                  <p:stCondLst>
                                    <p:cond delay="0"/>
                                  </p:stCondLst>
                                  <p:childTnLst>
                                    <p:set>
                                      <p:cBhvr additive="repl">
                                        <p:cTn id="9" dur="1" fill="hold">
                                          <p:stCondLst>
                                            <p:cond delay="0"/>
                                          </p:stCondLst>
                                        </p:cTn>
                                        <p:tgtEl>
                                          <p:spTgt spid="13314">
                                            <p:txEl>
                                              <p:pRg st="1" end="1"/>
                                            </p:txEl>
                                          </p:spTgt>
                                        </p:tgtEl>
                                        <p:attrNameLst>
                                          <p:attrName>style.visibility</p:attrName>
                                        </p:attrNameLst>
                                      </p:cBhvr>
                                      <p:to>
                                        <p:strVal val="visible"/>
                                      </p:to>
                                    </p:set>
                                    <p:animEffect transition="in" filter="barn(inHorizontal)">
                                      <p:cBhvr additive="repl">
                                        <p:cTn id="10" dur="500"/>
                                        <p:tgtEl>
                                          <p:spTgt spid="13314">
                                            <p:txEl>
                                              <p:pRg st="1" end="1"/>
                                            </p:txEl>
                                          </p:spTgt>
                                        </p:tgtEl>
                                      </p:cBhvr>
                                    </p:animEffect>
                                  </p:childTnLst>
                                </p:cTn>
                              </p:par>
                              <p:par>
                                <p:cTn id="11" presetID="16" presetClass="entr" presetSubtype="26" fill="hold" nodeType="withEffect">
                                  <p:stCondLst>
                                    <p:cond delay="0"/>
                                  </p:stCondLst>
                                  <p:childTnLst>
                                    <p:set>
                                      <p:cBhvr additive="repl">
                                        <p:cTn id="12" dur="1" fill="hold">
                                          <p:stCondLst>
                                            <p:cond delay="0"/>
                                          </p:stCondLst>
                                        </p:cTn>
                                        <p:tgtEl>
                                          <p:spTgt spid="13314">
                                            <p:txEl>
                                              <p:pRg st="2" end="2"/>
                                            </p:txEl>
                                          </p:spTgt>
                                        </p:tgtEl>
                                        <p:attrNameLst>
                                          <p:attrName>style.visibility</p:attrName>
                                        </p:attrNameLst>
                                      </p:cBhvr>
                                      <p:to>
                                        <p:strVal val="visible"/>
                                      </p:to>
                                    </p:set>
                                    <p:animEffect transition="in" filter="barn(inHorizontal)">
                                      <p:cBhvr additive="repl">
                                        <p:cTn id="13" dur="500"/>
                                        <p:tgtEl>
                                          <p:spTgt spid="13314">
                                            <p:txEl>
                                              <p:pRg st="2" end="2"/>
                                            </p:txEl>
                                          </p:spTgt>
                                        </p:tgtEl>
                                      </p:cBhvr>
                                    </p:animEffect>
                                  </p:childTnLst>
                                </p:cTn>
                              </p:par>
                              <p:par>
                                <p:cTn id="14" presetID="16" presetClass="entr" presetSubtype="26" fill="hold" nodeType="withEffect">
                                  <p:stCondLst>
                                    <p:cond delay="0"/>
                                  </p:stCondLst>
                                  <p:childTnLst>
                                    <p:set>
                                      <p:cBhvr additive="repl">
                                        <p:cTn id="15" dur="1" fill="hold">
                                          <p:stCondLst>
                                            <p:cond delay="0"/>
                                          </p:stCondLst>
                                        </p:cTn>
                                        <p:tgtEl>
                                          <p:spTgt spid="13314">
                                            <p:txEl>
                                              <p:pRg st="3" end="3"/>
                                            </p:txEl>
                                          </p:spTgt>
                                        </p:tgtEl>
                                        <p:attrNameLst>
                                          <p:attrName>style.visibility</p:attrName>
                                        </p:attrNameLst>
                                      </p:cBhvr>
                                      <p:to>
                                        <p:strVal val="visible"/>
                                      </p:to>
                                    </p:set>
                                    <p:animEffect transition="in" filter="barn(inHorizontal)">
                                      <p:cBhvr additive="repl">
                                        <p:cTn id="16" dur="500"/>
                                        <p:tgtEl>
                                          <p:spTgt spid="13314">
                                            <p:txEl>
                                              <p:pRg st="3" end="3"/>
                                            </p:txEl>
                                          </p:spTgt>
                                        </p:tgtEl>
                                      </p:cBhvr>
                                    </p:animEffect>
                                  </p:childTnLst>
                                </p:cTn>
                              </p:par>
                              <p:par>
                                <p:cTn id="17" presetID="16" presetClass="entr" presetSubtype="26" fill="hold" nodeType="withEffect">
                                  <p:stCondLst>
                                    <p:cond delay="0"/>
                                  </p:stCondLst>
                                  <p:childTnLst>
                                    <p:set>
                                      <p:cBhvr additive="repl">
                                        <p:cTn id="18" dur="1" fill="hold">
                                          <p:stCondLst>
                                            <p:cond delay="0"/>
                                          </p:stCondLst>
                                        </p:cTn>
                                        <p:tgtEl>
                                          <p:spTgt spid="13314">
                                            <p:txEl>
                                              <p:pRg st="4" end="4"/>
                                            </p:txEl>
                                          </p:spTgt>
                                        </p:tgtEl>
                                        <p:attrNameLst>
                                          <p:attrName>style.visibility</p:attrName>
                                        </p:attrNameLst>
                                      </p:cBhvr>
                                      <p:to>
                                        <p:strVal val="visible"/>
                                      </p:to>
                                    </p:set>
                                    <p:animEffect transition="in" filter="barn(inHorizontal)">
                                      <p:cBhvr additive="repl">
                                        <p:cTn id="19" dur="500"/>
                                        <p:tgtEl>
                                          <p:spTgt spid="13314">
                                            <p:txEl>
                                              <p:pRg st="4" end="4"/>
                                            </p:txEl>
                                          </p:spTgt>
                                        </p:tgtEl>
                                      </p:cBhvr>
                                    </p:animEffect>
                                  </p:childTnLst>
                                </p:cTn>
                              </p:par>
                              <p:par>
                                <p:cTn id="20" presetID="16" presetClass="entr" presetSubtype="26" fill="hold" nodeType="withEffect">
                                  <p:stCondLst>
                                    <p:cond delay="0"/>
                                  </p:stCondLst>
                                  <p:childTnLst>
                                    <p:set>
                                      <p:cBhvr additive="repl">
                                        <p:cTn id="21" dur="1" fill="hold">
                                          <p:stCondLst>
                                            <p:cond delay="0"/>
                                          </p:stCondLst>
                                        </p:cTn>
                                        <p:tgtEl>
                                          <p:spTgt spid="13314">
                                            <p:txEl>
                                              <p:pRg st="5" end="5"/>
                                            </p:txEl>
                                          </p:spTgt>
                                        </p:tgtEl>
                                        <p:attrNameLst>
                                          <p:attrName>style.visibility</p:attrName>
                                        </p:attrNameLst>
                                      </p:cBhvr>
                                      <p:to>
                                        <p:strVal val="visible"/>
                                      </p:to>
                                    </p:set>
                                    <p:animEffect transition="in" filter="barn(inHorizontal)">
                                      <p:cBhvr additive="repl">
                                        <p:cTn id="22" dur="500"/>
                                        <p:tgtEl>
                                          <p:spTgt spid="13314">
                                            <p:txEl>
                                              <p:pRg st="5" end="5"/>
                                            </p:txEl>
                                          </p:spTgt>
                                        </p:tgtEl>
                                      </p:cBhvr>
                                    </p:animEffect>
                                  </p:childTnLst>
                                </p:cTn>
                              </p:par>
                              <p:par>
                                <p:cTn id="23" presetID="16" presetClass="entr" presetSubtype="26" fill="hold" nodeType="withEffect">
                                  <p:stCondLst>
                                    <p:cond delay="0"/>
                                  </p:stCondLst>
                                  <p:childTnLst>
                                    <p:set>
                                      <p:cBhvr additive="repl">
                                        <p:cTn id="24" dur="1" fill="hold">
                                          <p:stCondLst>
                                            <p:cond delay="0"/>
                                          </p:stCondLst>
                                        </p:cTn>
                                        <p:tgtEl>
                                          <p:spTgt spid="13314">
                                            <p:txEl>
                                              <p:pRg st="6" end="6"/>
                                            </p:txEl>
                                          </p:spTgt>
                                        </p:tgtEl>
                                        <p:attrNameLst>
                                          <p:attrName>style.visibility</p:attrName>
                                        </p:attrNameLst>
                                      </p:cBhvr>
                                      <p:to>
                                        <p:strVal val="visible"/>
                                      </p:to>
                                    </p:set>
                                    <p:animEffect transition="in" filter="barn(inHorizontal)">
                                      <p:cBhvr additive="repl">
                                        <p:cTn id="25" dur="500"/>
                                        <p:tgtEl>
                                          <p:spTgt spid="13314">
                                            <p:txEl>
                                              <p:pRg st="6" end="6"/>
                                            </p:txEl>
                                          </p:spTgt>
                                        </p:tgtEl>
                                      </p:cBhvr>
                                    </p:animEffect>
                                  </p:childTnLst>
                                </p:cTn>
                              </p:par>
                              <p:par>
                                <p:cTn id="26" presetID="16" presetClass="entr" presetSubtype="26" fill="hold" nodeType="withEffect">
                                  <p:stCondLst>
                                    <p:cond delay="0"/>
                                  </p:stCondLst>
                                  <p:childTnLst>
                                    <p:set>
                                      <p:cBhvr additive="repl">
                                        <p:cTn id="27" dur="1" fill="hold">
                                          <p:stCondLst>
                                            <p:cond delay="0"/>
                                          </p:stCondLst>
                                        </p:cTn>
                                        <p:tgtEl>
                                          <p:spTgt spid="13314">
                                            <p:txEl>
                                              <p:pRg st="7" end="7"/>
                                            </p:txEl>
                                          </p:spTgt>
                                        </p:tgtEl>
                                        <p:attrNameLst>
                                          <p:attrName>style.visibility</p:attrName>
                                        </p:attrNameLst>
                                      </p:cBhvr>
                                      <p:to>
                                        <p:strVal val="visible"/>
                                      </p:to>
                                    </p:set>
                                    <p:animEffect transition="in" filter="barn(inHorizontal)">
                                      <p:cBhvr additive="repl">
                                        <p:cTn id="28" dur="500"/>
                                        <p:tgtEl>
                                          <p:spTgt spid="13314">
                                            <p:txEl>
                                              <p:pRg st="7" end="7"/>
                                            </p:txEl>
                                          </p:spTgt>
                                        </p:tgtEl>
                                      </p:cBhvr>
                                    </p:animEffect>
                                  </p:childTnLst>
                                </p:cTn>
                              </p:par>
                              <p:par>
                                <p:cTn id="29" presetID="16" presetClass="entr" presetSubtype="26" fill="hold" nodeType="withEffect">
                                  <p:stCondLst>
                                    <p:cond delay="0"/>
                                  </p:stCondLst>
                                  <p:childTnLst>
                                    <p:set>
                                      <p:cBhvr additive="repl">
                                        <p:cTn id="30" dur="1" fill="hold">
                                          <p:stCondLst>
                                            <p:cond delay="0"/>
                                          </p:stCondLst>
                                        </p:cTn>
                                        <p:tgtEl>
                                          <p:spTgt spid="13314">
                                            <p:txEl>
                                              <p:pRg st="8" end="8"/>
                                            </p:txEl>
                                          </p:spTgt>
                                        </p:tgtEl>
                                        <p:attrNameLst>
                                          <p:attrName>style.visibility</p:attrName>
                                        </p:attrNameLst>
                                      </p:cBhvr>
                                      <p:to>
                                        <p:strVal val="visible"/>
                                      </p:to>
                                    </p:set>
                                    <p:animEffect transition="in" filter="barn(inHorizontal)">
                                      <p:cBhvr additive="repl">
                                        <p:cTn id="31" dur="500"/>
                                        <p:tgtEl>
                                          <p:spTgt spid="13314">
                                            <p:txEl>
                                              <p:pRg st="8" end="8"/>
                                            </p:txEl>
                                          </p:spTgt>
                                        </p:tgtEl>
                                      </p:cBhvr>
                                    </p:animEffect>
                                  </p:childTnLst>
                                </p:cTn>
                              </p:par>
                              <p:par>
                                <p:cTn id="32" presetID="16" presetClass="entr" presetSubtype="26" fill="hold" nodeType="withEffect">
                                  <p:stCondLst>
                                    <p:cond delay="0"/>
                                  </p:stCondLst>
                                  <p:childTnLst>
                                    <p:set>
                                      <p:cBhvr additive="repl">
                                        <p:cTn id="33" dur="1" fill="hold">
                                          <p:stCondLst>
                                            <p:cond delay="0"/>
                                          </p:stCondLst>
                                        </p:cTn>
                                        <p:tgtEl>
                                          <p:spTgt spid="13314">
                                            <p:txEl>
                                              <p:pRg st="9" end="9"/>
                                            </p:txEl>
                                          </p:spTgt>
                                        </p:tgtEl>
                                        <p:attrNameLst>
                                          <p:attrName>style.visibility</p:attrName>
                                        </p:attrNameLst>
                                      </p:cBhvr>
                                      <p:to>
                                        <p:strVal val="visible"/>
                                      </p:to>
                                    </p:set>
                                    <p:animEffect transition="in" filter="barn(inHorizontal)">
                                      <p:cBhvr additive="repl">
                                        <p:cTn id="34" dur="500"/>
                                        <p:tgtEl>
                                          <p:spTgt spid="13314">
                                            <p:txEl>
                                              <p:pRg st="9" end="9"/>
                                            </p:txEl>
                                          </p:spTgt>
                                        </p:tgtEl>
                                      </p:cBhvr>
                                    </p:animEffect>
                                  </p:childTnLst>
                                </p:cTn>
                              </p:par>
                              <p:par>
                                <p:cTn id="35" presetID="16" presetClass="entr" presetSubtype="26" fill="hold" nodeType="withEffect">
                                  <p:stCondLst>
                                    <p:cond delay="0"/>
                                  </p:stCondLst>
                                  <p:childTnLst>
                                    <p:set>
                                      <p:cBhvr additive="repl">
                                        <p:cTn id="36" dur="1" fill="hold">
                                          <p:stCondLst>
                                            <p:cond delay="0"/>
                                          </p:stCondLst>
                                        </p:cTn>
                                        <p:tgtEl>
                                          <p:spTgt spid="13314">
                                            <p:txEl>
                                              <p:pRg st="10" end="10"/>
                                            </p:txEl>
                                          </p:spTgt>
                                        </p:tgtEl>
                                        <p:attrNameLst>
                                          <p:attrName>style.visibility</p:attrName>
                                        </p:attrNameLst>
                                      </p:cBhvr>
                                      <p:to>
                                        <p:strVal val="visible"/>
                                      </p:to>
                                    </p:set>
                                    <p:animEffect transition="in" filter="barn(inHorizontal)">
                                      <p:cBhvr additive="repl">
                                        <p:cTn id="37" dur="500"/>
                                        <p:tgtEl>
                                          <p:spTgt spid="133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503238" y="423863"/>
            <a:ext cx="7199312" cy="1023937"/>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KESKEISIÄ LAINSÄÄDÄNNÖN UUDISTUKSIA VIIME VUOSILTA:</a:t>
            </a:r>
          </a:p>
        </p:txBody>
      </p:sp>
      <p:sp>
        <p:nvSpPr>
          <p:cNvPr id="14338" name="Rectangle 2"/>
          <p:cNvSpPr>
            <a:spLocks noGrp="1" noChangeArrowheads="1"/>
          </p:cNvSpPr>
          <p:nvPr>
            <p:ph type="body" idx="1"/>
          </p:nvPr>
        </p:nvSpPr>
        <p:spPr>
          <a:xfrm>
            <a:off x="503238" y="1800225"/>
            <a:ext cx="9072562" cy="4384675"/>
          </a:xfrm>
          <a:ln/>
        </p:spPr>
        <p:txBody>
          <a:bodyPr/>
          <a:lstStyle/>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Keskustelkaa mitä ajatuksia näistä herää.</a:t>
            </a:r>
          </a:p>
          <a:p>
            <a:pPr marL="431800" indent="-322263">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fi-FI"/>
          </a:p>
          <a:p>
            <a:pPr marL="431800" indent="-322263">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1994:	raiskaus avioliitossa kriminalisoidaan</a:t>
            </a:r>
          </a:p>
          <a:p>
            <a:pPr marL="431800" indent="-322263">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1995:	pahoinpitely yksityisellä paikalla virallisen syytteen 			alaiseksi</a:t>
            </a:r>
          </a:p>
          <a:p>
            <a:pPr marL="431800" indent="-322263">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1997:	mahdollisuus valtion varoista maksettavaan 					avustajaan tai tukihenkilöön (ROL 2:1a </a:t>
            </a:r>
            <a:r>
              <a:rPr lang="fi-FI">
                <a:latin typeface="Courier New" pitchFamily="49" charset="0"/>
                <a:cs typeface="Courier New" pitchFamily="49" charset="0"/>
              </a:rPr>
              <a:t>§</a:t>
            </a:r>
            <a:r>
              <a:rPr lang="fi-FI">
                <a:cs typeface="Courier New" pitchFamily="49" charset="0"/>
              </a:rPr>
              <a:t>)</a:t>
            </a:r>
          </a:p>
          <a:p>
            <a:pPr marL="431800" indent="-322263">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cs typeface="Courier New" pitchFamily="49" charset="0"/>
              </a:rPr>
              <a:t>1999:	seksuaalirikoksista sukupuolineutraaleita</a:t>
            </a:r>
          </a:p>
          <a:p>
            <a:pPr marL="431800" indent="-322263">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cs typeface="Courier New" pitchFamily="49" charset="0"/>
              </a:rPr>
              <a:t>1999:	lähestymiskielto</a:t>
            </a:r>
          </a:p>
          <a:p>
            <a:pPr marL="431800" indent="-322263">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fi-FI">
              <a:cs typeface="Courier New" pitchFamily="49" charset="0"/>
            </a:endParaRP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14338">
                                            <p:txEl>
                                              <p:pRg st="0" end="0"/>
                                            </p:txEl>
                                          </p:spTgt>
                                        </p:tgtEl>
                                        <p:attrNameLst>
                                          <p:attrName>style.visibility</p:attrName>
                                        </p:attrNameLst>
                                      </p:cBhvr>
                                      <p:to>
                                        <p:strVal val="visible"/>
                                      </p:to>
                                    </p:set>
                                    <p:animEffect transition="in" filter="barn(inHorizontal)">
                                      <p:cBhvr additive="repl">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additive="repl">
                                        <p:cTn id="11" dur="1" fill="hold">
                                          <p:stCondLst>
                                            <p:cond delay="0"/>
                                          </p:stCondLst>
                                        </p:cTn>
                                        <p:tgtEl>
                                          <p:spTgt spid="14338">
                                            <p:txEl>
                                              <p:pRg st="2" end="2"/>
                                            </p:txEl>
                                          </p:spTgt>
                                        </p:tgtEl>
                                        <p:attrNameLst>
                                          <p:attrName>style.visibility</p:attrName>
                                        </p:attrNameLst>
                                      </p:cBhvr>
                                      <p:to>
                                        <p:strVal val="visible"/>
                                      </p:to>
                                    </p:set>
                                    <p:animEffect transition="in" filter="barn(inHorizontal)">
                                      <p:cBhvr additive="repl">
                                        <p:cTn id="12" dur="500"/>
                                        <p:tgtEl>
                                          <p:spTgt spid="1433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additive="repl">
                                        <p:cTn id="16" dur="1" fill="hold">
                                          <p:stCondLst>
                                            <p:cond delay="0"/>
                                          </p:stCondLst>
                                        </p:cTn>
                                        <p:tgtEl>
                                          <p:spTgt spid="14338">
                                            <p:txEl>
                                              <p:pRg st="3" end="3"/>
                                            </p:txEl>
                                          </p:spTgt>
                                        </p:tgtEl>
                                        <p:attrNameLst>
                                          <p:attrName>style.visibility</p:attrName>
                                        </p:attrNameLst>
                                      </p:cBhvr>
                                      <p:to>
                                        <p:strVal val="visible"/>
                                      </p:to>
                                    </p:set>
                                    <p:animEffect transition="in" filter="barn(inHorizontal)">
                                      <p:cBhvr additive="repl">
                                        <p:cTn id="17" dur="500"/>
                                        <p:tgtEl>
                                          <p:spTgt spid="1433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additive="repl">
                                        <p:cTn id="21" dur="1" fill="hold">
                                          <p:stCondLst>
                                            <p:cond delay="0"/>
                                          </p:stCondLst>
                                        </p:cTn>
                                        <p:tgtEl>
                                          <p:spTgt spid="14338">
                                            <p:txEl>
                                              <p:pRg st="4" end="4"/>
                                            </p:txEl>
                                          </p:spTgt>
                                        </p:tgtEl>
                                        <p:attrNameLst>
                                          <p:attrName>style.visibility</p:attrName>
                                        </p:attrNameLst>
                                      </p:cBhvr>
                                      <p:to>
                                        <p:strVal val="visible"/>
                                      </p:to>
                                    </p:set>
                                    <p:animEffect transition="in" filter="barn(inHorizontal)">
                                      <p:cBhvr additive="repl">
                                        <p:cTn id="22" dur="500"/>
                                        <p:tgtEl>
                                          <p:spTgt spid="1433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additive="repl">
                                        <p:cTn id="26" dur="1" fill="hold">
                                          <p:stCondLst>
                                            <p:cond delay="0"/>
                                          </p:stCondLst>
                                        </p:cTn>
                                        <p:tgtEl>
                                          <p:spTgt spid="14338">
                                            <p:txEl>
                                              <p:pRg st="5" end="5"/>
                                            </p:txEl>
                                          </p:spTgt>
                                        </p:tgtEl>
                                        <p:attrNameLst>
                                          <p:attrName>style.visibility</p:attrName>
                                        </p:attrNameLst>
                                      </p:cBhvr>
                                      <p:to>
                                        <p:strVal val="visible"/>
                                      </p:to>
                                    </p:set>
                                    <p:animEffect transition="in" filter="barn(inHorizontal)">
                                      <p:cBhvr additive="repl">
                                        <p:cTn id="27" dur="500"/>
                                        <p:tgtEl>
                                          <p:spTgt spid="1433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additive="repl">
                                        <p:cTn id="31" dur="1" fill="hold">
                                          <p:stCondLst>
                                            <p:cond delay="0"/>
                                          </p:stCondLst>
                                        </p:cTn>
                                        <p:tgtEl>
                                          <p:spTgt spid="14338">
                                            <p:txEl>
                                              <p:pRg st="6" end="6"/>
                                            </p:txEl>
                                          </p:spTgt>
                                        </p:tgtEl>
                                        <p:attrNameLst>
                                          <p:attrName>style.visibility</p:attrName>
                                        </p:attrNameLst>
                                      </p:cBhvr>
                                      <p:to>
                                        <p:strVal val="visible"/>
                                      </p:to>
                                    </p:set>
                                    <p:animEffect transition="in" filter="barn(inHorizontal)">
                                      <p:cBhvr additive="repl">
                                        <p:cTn id="32" dur="500"/>
                                        <p:tgtEl>
                                          <p:spTgt spid="143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503238" y="423863"/>
            <a:ext cx="7199312" cy="1023937"/>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KESKEISIÄ LAINSÄÄDÄNNÖN UUDISTUKSIA VIIME VUOSILTA:</a:t>
            </a:r>
          </a:p>
        </p:txBody>
      </p:sp>
      <p:sp>
        <p:nvSpPr>
          <p:cNvPr id="15362" name="Rectangle 2"/>
          <p:cNvSpPr>
            <a:spLocks noGrp="1" noChangeArrowheads="1"/>
          </p:cNvSpPr>
          <p:nvPr>
            <p:ph type="body" idx="1"/>
          </p:nvPr>
        </p:nvSpPr>
        <p:spPr>
          <a:xfrm>
            <a:off x="503238" y="1800225"/>
            <a:ext cx="9072562" cy="4384675"/>
          </a:xfrm>
          <a:ln/>
        </p:spPr>
        <p:txBody>
          <a:bodyPr/>
          <a:lstStyle/>
          <a:p>
            <a:pPr marL="431800" indent="-322263">
              <a:buClrTx/>
              <a:buSzPct val="45000"/>
              <a:buFontTx/>
              <a:buNone/>
              <a:tabLst>
                <a:tab pos="431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pPr>
            <a:r>
              <a:rPr lang="fi-FI"/>
              <a:t>2003:	oikeudenkäynti suljetuin ovin, uhrin kuuleminen 				ilman syytetyn läsnäoloa (OK 17:34 </a:t>
            </a:r>
            <a:r>
              <a:rPr lang="fi-FI">
                <a:latin typeface="Courier New" pitchFamily="49" charset="0"/>
                <a:cs typeface="Courier New" pitchFamily="49" charset="0"/>
              </a:rPr>
              <a:t>§)</a:t>
            </a:r>
          </a:p>
          <a:p>
            <a:pPr marL="431800" indent="-322263">
              <a:buClrTx/>
              <a:buSzPct val="45000"/>
              <a:buFontTx/>
              <a:buNone/>
              <a:tabLst>
                <a:tab pos="431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pPr>
            <a:r>
              <a:rPr lang="fi-FI"/>
              <a:t>2004:	vakaantahdon pykälän poisto pahoinpitelyrikoksista 	</a:t>
            </a:r>
          </a:p>
          <a:p>
            <a:pPr marL="431800" indent="-322263">
              <a:buClrTx/>
              <a:buSzPct val="45000"/>
              <a:buFontTx/>
              <a:buNone/>
              <a:tabLst>
                <a:tab pos="431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pPr>
            <a:r>
              <a:rPr lang="fi-FI"/>
              <a:t>2005:	perheen sisäinen lähestymiskielto</a:t>
            </a:r>
          </a:p>
          <a:p>
            <a:pPr marL="431800" indent="-322263">
              <a:buClrTx/>
              <a:buSzPct val="45000"/>
              <a:buFontTx/>
              <a:buNone/>
              <a:tabLst>
                <a:tab pos="431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pPr>
            <a:r>
              <a:rPr lang="fi-FI">
                <a:cs typeface="Courier New" pitchFamily="49" charset="0"/>
              </a:rPr>
              <a:t>2011:	lievä pahoinpitely lähisuhteissa virallisen syytteen 			alaiseksi</a:t>
            </a:r>
          </a:p>
          <a:p>
            <a:pPr marL="431800" indent="-322263">
              <a:buClrTx/>
              <a:buSzPct val="45000"/>
              <a:buFontTx/>
              <a:buNone/>
              <a:tabLst>
                <a:tab pos="4318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32925" algn="l"/>
                <a:tab pos="9882188" algn="l"/>
                <a:tab pos="10331450" algn="l"/>
                <a:tab pos="10780713" algn="l"/>
              </a:tabLst>
            </a:pPr>
            <a:endParaRPr lang="fi-FI">
              <a:cs typeface="Courier New" pitchFamily="49" charset="0"/>
            </a:endParaRP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15362">
                                            <p:txEl>
                                              <p:pRg st="0" end="0"/>
                                            </p:txEl>
                                          </p:spTgt>
                                        </p:tgtEl>
                                        <p:attrNameLst>
                                          <p:attrName>style.visibility</p:attrName>
                                        </p:attrNameLst>
                                      </p:cBhvr>
                                      <p:to>
                                        <p:strVal val="visible"/>
                                      </p:to>
                                    </p:set>
                                    <p:animEffect transition="in" filter="barn(inHorizontal)">
                                      <p:cBhvr additive="repl">
                                        <p:cTn id="7" dur="5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additive="repl">
                                        <p:cTn id="11" dur="1" fill="hold">
                                          <p:stCondLst>
                                            <p:cond delay="0"/>
                                          </p:stCondLst>
                                        </p:cTn>
                                        <p:tgtEl>
                                          <p:spTgt spid="15362">
                                            <p:txEl>
                                              <p:pRg st="1" end="1"/>
                                            </p:txEl>
                                          </p:spTgt>
                                        </p:tgtEl>
                                        <p:attrNameLst>
                                          <p:attrName>style.visibility</p:attrName>
                                        </p:attrNameLst>
                                      </p:cBhvr>
                                      <p:to>
                                        <p:strVal val="visible"/>
                                      </p:to>
                                    </p:set>
                                    <p:animEffect transition="in" filter="barn(inHorizontal)">
                                      <p:cBhvr additive="repl">
                                        <p:cTn id="12" dur="5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additive="repl">
                                        <p:cTn id="16" dur="1" fill="hold">
                                          <p:stCondLst>
                                            <p:cond delay="0"/>
                                          </p:stCondLst>
                                        </p:cTn>
                                        <p:tgtEl>
                                          <p:spTgt spid="15362">
                                            <p:txEl>
                                              <p:pRg st="2" end="2"/>
                                            </p:txEl>
                                          </p:spTgt>
                                        </p:tgtEl>
                                        <p:attrNameLst>
                                          <p:attrName>style.visibility</p:attrName>
                                        </p:attrNameLst>
                                      </p:cBhvr>
                                      <p:to>
                                        <p:strVal val="visible"/>
                                      </p:to>
                                    </p:set>
                                    <p:animEffect transition="in" filter="barn(inHorizontal)">
                                      <p:cBhvr additive="repl">
                                        <p:cTn id="17" dur="500"/>
                                        <p:tgtEl>
                                          <p:spTgt spid="153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additive="repl">
                                        <p:cTn id="21" dur="1" fill="hold">
                                          <p:stCondLst>
                                            <p:cond delay="0"/>
                                          </p:stCondLst>
                                        </p:cTn>
                                        <p:tgtEl>
                                          <p:spTgt spid="15362">
                                            <p:txEl>
                                              <p:pRg st="3" end="3"/>
                                            </p:txEl>
                                          </p:spTgt>
                                        </p:tgtEl>
                                        <p:attrNameLst>
                                          <p:attrName>style.visibility</p:attrName>
                                        </p:attrNameLst>
                                      </p:cBhvr>
                                      <p:to>
                                        <p:strVal val="visible"/>
                                      </p:to>
                                    </p:set>
                                    <p:animEffect transition="in" filter="barn(inHorizontal)">
                                      <p:cBhvr additive="repl">
                                        <p:cTn id="22" dur="500"/>
                                        <p:tgtEl>
                                          <p:spTgt spid="153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HARJOITUS: KUUMA TUOLI</a:t>
            </a:r>
          </a:p>
        </p:txBody>
      </p:sp>
      <p:sp>
        <p:nvSpPr>
          <p:cNvPr id="16386" name="Rectangle 2"/>
          <p:cNvSpPr>
            <a:spLocks noGrp="1" noChangeArrowheads="1"/>
          </p:cNvSpPr>
          <p:nvPr>
            <p:ph type="body" idx="1"/>
          </p:nvPr>
        </p:nvSpPr>
        <p:spPr>
          <a:xfrm>
            <a:off x="503238" y="1800225"/>
            <a:ext cx="9072562" cy="4384675"/>
          </a:xfrm>
          <a:ln/>
        </p:spPr>
        <p:txBody>
          <a:bodyPr/>
          <a:lstStyle/>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Asettakaa tuolit ympyrään. Opettaja sanoo väittämiä, joiden mukaan osallistujien tulee joko pysyä paikallaan tai vaihtaa paikkaa.</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KYLLÄ -vastaus, vaihda paikkaa.</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EI -vastaus, pysy paikallaan.</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Muista, että jokaisella on oikeus omiin mielipiteisiin. Perustele vastauksesi!</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HARJOITUS: KUUMA TUOLI</a:t>
            </a:r>
          </a:p>
        </p:txBody>
      </p:sp>
      <p:sp>
        <p:nvSpPr>
          <p:cNvPr id="17410" name="Rectangle 2"/>
          <p:cNvSpPr>
            <a:spLocks noGrp="1" noChangeArrowheads="1"/>
          </p:cNvSpPr>
          <p:nvPr>
            <p:ph type="body" idx="1"/>
          </p:nvPr>
        </p:nvSpPr>
        <p:spPr>
          <a:xfrm>
            <a:off x="503238" y="1800225"/>
            <a:ext cx="9072562" cy="5184775"/>
          </a:xfrm>
          <a:ln/>
        </p:spPr>
        <p:txBody>
          <a:bodyPr/>
          <a:lstStyle/>
          <a:p>
            <a:pPr marL="430213" indent="-323850">
              <a:buFont typeface="Times New Roman" pitchFamily="16" charset="0"/>
              <a:buAutoNum type="arabicPeriod"/>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Toista saa halata, jos itseä huvittaa huolimatta siitä, haluaako toinen.</a:t>
            </a:r>
          </a:p>
          <a:p>
            <a:pPr marL="430213" indent="-323850">
              <a:buFont typeface="Times New Roman" pitchFamily="16" charset="0"/>
              <a:buAutoNum type="arabicPeriod"/>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Se, että on parisuhteessa, nostaa itseluottamusta.</a:t>
            </a:r>
          </a:p>
          <a:p>
            <a:pPr marL="430213" indent="-323850">
              <a:buFont typeface="Times New Roman" pitchFamily="16" charset="0"/>
              <a:buAutoNum type="arabicPeriod"/>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On vaikeaa tykätä omasta ulkonäöstään.</a:t>
            </a:r>
          </a:p>
          <a:p>
            <a:pPr marL="430213" indent="-323850">
              <a:buFont typeface="Times New Roman" pitchFamily="16" charset="0"/>
              <a:buAutoNum type="arabicPeriod"/>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Ihminen voi rakastaa samaan aikaan montaa.</a:t>
            </a:r>
          </a:p>
          <a:p>
            <a:pPr marL="430213" indent="-323850">
              <a:buFont typeface="Times New Roman" pitchFamily="16" charset="0"/>
              <a:buAutoNum type="arabicPeriod"/>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Jokaisella on oikeus kieltäytyä asioista, joita ei halua.</a:t>
            </a:r>
          </a:p>
          <a:p>
            <a:pPr marL="430213" indent="-323850">
              <a:buFont typeface="Times New Roman" pitchFamily="16" charset="0"/>
              <a:buAutoNum type="arabicPeriod"/>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On tärkeää, että itsellä on ystävä.</a:t>
            </a:r>
          </a:p>
          <a:p>
            <a:pPr marL="430213" indent="-323850">
              <a:buFont typeface="Times New Roman" pitchFamily="16" charset="0"/>
              <a:buAutoNum type="arabicPeriod"/>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Kohteliaisuudet ja kehut saavat hyvälle mielelle.</a:t>
            </a:r>
          </a:p>
          <a:p>
            <a:pPr marL="430213" indent="-323850">
              <a:buFont typeface="Times New Roman" pitchFamily="16" charset="0"/>
              <a:buAutoNum type="arabicPeriod"/>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Flirttailu on kivaa.</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17410">
                                            <p:txEl>
                                              <p:pRg st="0" end="0"/>
                                            </p:txEl>
                                          </p:spTgt>
                                        </p:tgtEl>
                                        <p:attrNameLst>
                                          <p:attrName>style.visibility</p:attrName>
                                        </p:attrNameLst>
                                      </p:cBhvr>
                                      <p:to>
                                        <p:strVal val="visible"/>
                                      </p:to>
                                    </p:set>
                                    <p:animEffect transition="in" filter="barn(inHorizontal)">
                                      <p:cBhvr additive="repl">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additive="repl">
                                        <p:cTn id="11" dur="1" fill="hold">
                                          <p:stCondLst>
                                            <p:cond delay="0"/>
                                          </p:stCondLst>
                                        </p:cTn>
                                        <p:tgtEl>
                                          <p:spTgt spid="17410">
                                            <p:txEl>
                                              <p:pRg st="1" end="1"/>
                                            </p:txEl>
                                          </p:spTgt>
                                        </p:tgtEl>
                                        <p:attrNameLst>
                                          <p:attrName>style.visibility</p:attrName>
                                        </p:attrNameLst>
                                      </p:cBhvr>
                                      <p:to>
                                        <p:strVal val="visible"/>
                                      </p:to>
                                    </p:set>
                                    <p:animEffect transition="in" filter="barn(inHorizontal)">
                                      <p:cBhvr additive="repl">
                                        <p:cTn id="12" dur="500"/>
                                        <p:tgtEl>
                                          <p:spTgt spid="174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additive="repl">
                                        <p:cTn id="16" dur="1" fill="hold">
                                          <p:stCondLst>
                                            <p:cond delay="0"/>
                                          </p:stCondLst>
                                        </p:cTn>
                                        <p:tgtEl>
                                          <p:spTgt spid="17410">
                                            <p:txEl>
                                              <p:pRg st="2" end="2"/>
                                            </p:txEl>
                                          </p:spTgt>
                                        </p:tgtEl>
                                        <p:attrNameLst>
                                          <p:attrName>style.visibility</p:attrName>
                                        </p:attrNameLst>
                                      </p:cBhvr>
                                      <p:to>
                                        <p:strVal val="visible"/>
                                      </p:to>
                                    </p:set>
                                    <p:animEffect transition="in" filter="barn(inHorizontal)">
                                      <p:cBhvr additive="repl">
                                        <p:cTn id="17" dur="500"/>
                                        <p:tgtEl>
                                          <p:spTgt spid="174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additive="repl">
                                        <p:cTn id="21" dur="1" fill="hold">
                                          <p:stCondLst>
                                            <p:cond delay="0"/>
                                          </p:stCondLst>
                                        </p:cTn>
                                        <p:tgtEl>
                                          <p:spTgt spid="17410">
                                            <p:txEl>
                                              <p:pRg st="3" end="3"/>
                                            </p:txEl>
                                          </p:spTgt>
                                        </p:tgtEl>
                                        <p:attrNameLst>
                                          <p:attrName>style.visibility</p:attrName>
                                        </p:attrNameLst>
                                      </p:cBhvr>
                                      <p:to>
                                        <p:strVal val="visible"/>
                                      </p:to>
                                    </p:set>
                                    <p:animEffect transition="in" filter="barn(inHorizontal)">
                                      <p:cBhvr additive="repl">
                                        <p:cTn id="22" dur="500"/>
                                        <p:tgtEl>
                                          <p:spTgt spid="174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additive="repl">
                                        <p:cTn id="26" dur="1" fill="hold">
                                          <p:stCondLst>
                                            <p:cond delay="0"/>
                                          </p:stCondLst>
                                        </p:cTn>
                                        <p:tgtEl>
                                          <p:spTgt spid="17410">
                                            <p:txEl>
                                              <p:pRg st="4" end="4"/>
                                            </p:txEl>
                                          </p:spTgt>
                                        </p:tgtEl>
                                        <p:attrNameLst>
                                          <p:attrName>style.visibility</p:attrName>
                                        </p:attrNameLst>
                                      </p:cBhvr>
                                      <p:to>
                                        <p:strVal val="visible"/>
                                      </p:to>
                                    </p:set>
                                    <p:animEffect transition="in" filter="barn(inHorizontal)">
                                      <p:cBhvr additive="repl">
                                        <p:cTn id="27" dur="500"/>
                                        <p:tgtEl>
                                          <p:spTgt spid="174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additive="repl">
                                        <p:cTn id="31" dur="1" fill="hold">
                                          <p:stCondLst>
                                            <p:cond delay="0"/>
                                          </p:stCondLst>
                                        </p:cTn>
                                        <p:tgtEl>
                                          <p:spTgt spid="17410">
                                            <p:txEl>
                                              <p:pRg st="5" end="5"/>
                                            </p:txEl>
                                          </p:spTgt>
                                        </p:tgtEl>
                                        <p:attrNameLst>
                                          <p:attrName>style.visibility</p:attrName>
                                        </p:attrNameLst>
                                      </p:cBhvr>
                                      <p:to>
                                        <p:strVal val="visible"/>
                                      </p:to>
                                    </p:set>
                                    <p:animEffect transition="in" filter="barn(inHorizontal)">
                                      <p:cBhvr additive="repl">
                                        <p:cTn id="32" dur="500"/>
                                        <p:tgtEl>
                                          <p:spTgt spid="174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additive="repl">
                                        <p:cTn id="36" dur="1" fill="hold">
                                          <p:stCondLst>
                                            <p:cond delay="0"/>
                                          </p:stCondLst>
                                        </p:cTn>
                                        <p:tgtEl>
                                          <p:spTgt spid="17410">
                                            <p:txEl>
                                              <p:pRg st="6" end="6"/>
                                            </p:txEl>
                                          </p:spTgt>
                                        </p:tgtEl>
                                        <p:attrNameLst>
                                          <p:attrName>style.visibility</p:attrName>
                                        </p:attrNameLst>
                                      </p:cBhvr>
                                      <p:to>
                                        <p:strVal val="visible"/>
                                      </p:to>
                                    </p:set>
                                    <p:animEffect transition="in" filter="barn(inHorizontal)">
                                      <p:cBhvr additive="repl">
                                        <p:cTn id="37" dur="500"/>
                                        <p:tgtEl>
                                          <p:spTgt spid="174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additive="repl">
                                        <p:cTn id="41" dur="1" fill="hold">
                                          <p:stCondLst>
                                            <p:cond delay="0"/>
                                          </p:stCondLst>
                                        </p:cTn>
                                        <p:tgtEl>
                                          <p:spTgt spid="17410">
                                            <p:txEl>
                                              <p:pRg st="7" end="7"/>
                                            </p:txEl>
                                          </p:spTgt>
                                        </p:tgtEl>
                                        <p:attrNameLst>
                                          <p:attrName>style.visibility</p:attrName>
                                        </p:attrNameLst>
                                      </p:cBhvr>
                                      <p:to>
                                        <p:strVal val="visible"/>
                                      </p:to>
                                    </p:set>
                                    <p:animEffect transition="in" filter="barn(inHorizontal)">
                                      <p:cBhvr additive="repl">
                                        <p:cTn id="42" dur="500"/>
                                        <p:tgtEl>
                                          <p:spTgt spid="174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HARJOITUS: KUUMA TUOLI</a:t>
            </a:r>
          </a:p>
        </p:txBody>
      </p:sp>
      <p:sp>
        <p:nvSpPr>
          <p:cNvPr id="18434" name="Rectangle 2"/>
          <p:cNvSpPr>
            <a:spLocks noGrp="1" noChangeArrowheads="1"/>
          </p:cNvSpPr>
          <p:nvPr>
            <p:ph type="body" idx="1"/>
          </p:nvPr>
        </p:nvSpPr>
        <p:spPr>
          <a:xfrm>
            <a:off x="503238" y="1800225"/>
            <a:ext cx="9072562" cy="5184775"/>
          </a:xfrm>
          <a:ln/>
        </p:spPr>
        <p:txBody>
          <a:bodyPr/>
          <a:lstStyle/>
          <a:p>
            <a:pPr marL="214313" indent="-214313">
              <a:buFont typeface="Times New Roman" pitchFamily="16" charset="0"/>
              <a:buAutoNum type="arabicPeriod" startAt="9"/>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8985250" algn="l"/>
              </a:tabLst>
            </a:pPr>
            <a:r>
              <a:rPr lang="fi-FI"/>
              <a:t> Yksin oleminen osoittaa vahvuutta ja itsenäisyyttä.</a:t>
            </a:r>
          </a:p>
          <a:p>
            <a:pPr marL="214313" indent="-214313">
              <a:buFont typeface="Times New Roman" pitchFamily="16" charset="0"/>
              <a:buAutoNum type="arabicPeriod" startAt="9"/>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8985250" algn="l"/>
              </a:tabLst>
            </a:pPr>
            <a:r>
              <a:rPr lang="fi-FI"/>
              <a:t>Väkivaltaisesta suhteesta lähteminen on vaikeaa.</a:t>
            </a:r>
          </a:p>
          <a:p>
            <a:pPr marL="214313" indent="-214313">
              <a:buFont typeface="Times New Roman" pitchFamily="16" charset="0"/>
              <a:buAutoNum type="arabicPeriod" startAt="9"/>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8985250" algn="l"/>
              </a:tabLst>
            </a:pPr>
            <a:r>
              <a:rPr lang="fi-FI"/>
              <a:t>Ihmiselle, josta pitää kovasti, on vaikeaa sanoa EI.</a:t>
            </a:r>
          </a:p>
          <a:p>
            <a:pPr marL="214313" indent="-214313">
              <a:buFont typeface="Times New Roman" pitchFamily="16" charset="0"/>
              <a:buAutoNum type="arabicPeriod" startAt="9"/>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8985250" algn="l"/>
              </a:tabLst>
            </a:pPr>
            <a:r>
              <a:rPr lang="fi-FI"/>
              <a:t>Seurustelukumppanin kanssa on tärkeää voida puhua kaikesta.</a:t>
            </a:r>
          </a:p>
          <a:p>
            <a:pPr marL="214313" indent="-214313">
              <a:buFont typeface="Times New Roman" pitchFamily="16" charset="0"/>
              <a:buAutoNum type="arabicPeriod" startAt="9"/>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8985250" algn="l"/>
              </a:tabLst>
            </a:pPr>
            <a:r>
              <a:rPr lang="fi-FI"/>
              <a:t>Seurustelukumppani saa rajoittaa kavereiden tms. tapaamista.</a:t>
            </a:r>
          </a:p>
          <a:p>
            <a:pPr marL="214313" indent="-214313">
              <a:buFont typeface="Times New Roman" pitchFamily="16" charset="0"/>
              <a:buAutoNum type="arabicPeriod" startAt="9"/>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8985250" algn="l"/>
              </a:tabLst>
            </a:pPr>
            <a:r>
              <a:rPr lang="fi-FI"/>
              <a:t>Miesten pitäisi tehdä aloite seksissä.</a:t>
            </a:r>
          </a:p>
          <a:p>
            <a:pPr marL="214313" indent="-214313">
              <a:buFont typeface="Times New Roman" pitchFamily="16" charset="0"/>
              <a:buAutoNum type="arabicPeriod" startAt="9"/>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8985250" algn="l"/>
              </a:tabLst>
            </a:pPr>
            <a:r>
              <a:rPr lang="fi-FI"/>
              <a:t>Mies, joka ei halua seksiä, on outo.</a:t>
            </a:r>
          </a:p>
          <a:p>
            <a:pPr marL="214313" indent="-214313">
              <a:buFont typeface="Times New Roman" pitchFamily="16" charset="0"/>
              <a:buAutoNum type="arabicPeriod" startAt="9"/>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8985250" algn="l"/>
              </a:tabLst>
            </a:pPr>
            <a:r>
              <a:rPr lang="fi-FI"/>
              <a:t>Naiset pettävät kumppaneitaan useammin kuin miehet.</a:t>
            </a:r>
          </a:p>
          <a:p>
            <a:pPr marL="431800" indent="-322263">
              <a:buClrTx/>
              <a:buFontTx/>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 pos="8985250" algn="l"/>
              </a:tabLst>
            </a:pPr>
            <a:endParaRPr lang="fi-FI"/>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18434">
                                            <p:txEl>
                                              <p:pRg st="0" end="0"/>
                                            </p:txEl>
                                          </p:spTgt>
                                        </p:tgtEl>
                                        <p:attrNameLst>
                                          <p:attrName>style.visibility</p:attrName>
                                        </p:attrNameLst>
                                      </p:cBhvr>
                                      <p:to>
                                        <p:strVal val="visible"/>
                                      </p:to>
                                    </p:set>
                                    <p:animEffect transition="in" filter="barn(inHorizontal)">
                                      <p:cBhvr additive="repl">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additive="repl">
                                        <p:cTn id="11" dur="1" fill="hold">
                                          <p:stCondLst>
                                            <p:cond delay="0"/>
                                          </p:stCondLst>
                                        </p:cTn>
                                        <p:tgtEl>
                                          <p:spTgt spid="18434">
                                            <p:txEl>
                                              <p:pRg st="1" end="1"/>
                                            </p:txEl>
                                          </p:spTgt>
                                        </p:tgtEl>
                                        <p:attrNameLst>
                                          <p:attrName>style.visibility</p:attrName>
                                        </p:attrNameLst>
                                      </p:cBhvr>
                                      <p:to>
                                        <p:strVal val="visible"/>
                                      </p:to>
                                    </p:set>
                                    <p:animEffect transition="in" filter="barn(inHorizontal)">
                                      <p:cBhvr additive="repl">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additive="repl">
                                        <p:cTn id="16" dur="1" fill="hold">
                                          <p:stCondLst>
                                            <p:cond delay="0"/>
                                          </p:stCondLst>
                                        </p:cTn>
                                        <p:tgtEl>
                                          <p:spTgt spid="18434">
                                            <p:txEl>
                                              <p:pRg st="2" end="2"/>
                                            </p:txEl>
                                          </p:spTgt>
                                        </p:tgtEl>
                                        <p:attrNameLst>
                                          <p:attrName>style.visibility</p:attrName>
                                        </p:attrNameLst>
                                      </p:cBhvr>
                                      <p:to>
                                        <p:strVal val="visible"/>
                                      </p:to>
                                    </p:set>
                                    <p:animEffect transition="in" filter="barn(inHorizontal)">
                                      <p:cBhvr additive="repl">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additive="repl">
                                        <p:cTn id="21" dur="1" fill="hold">
                                          <p:stCondLst>
                                            <p:cond delay="0"/>
                                          </p:stCondLst>
                                        </p:cTn>
                                        <p:tgtEl>
                                          <p:spTgt spid="18434">
                                            <p:txEl>
                                              <p:pRg st="3" end="3"/>
                                            </p:txEl>
                                          </p:spTgt>
                                        </p:tgtEl>
                                        <p:attrNameLst>
                                          <p:attrName>style.visibility</p:attrName>
                                        </p:attrNameLst>
                                      </p:cBhvr>
                                      <p:to>
                                        <p:strVal val="visible"/>
                                      </p:to>
                                    </p:set>
                                    <p:animEffect transition="in" filter="barn(inHorizontal)">
                                      <p:cBhvr additive="repl">
                                        <p:cTn id="22" dur="500"/>
                                        <p:tgtEl>
                                          <p:spTgt spid="184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additive="repl">
                                        <p:cTn id="26" dur="1" fill="hold">
                                          <p:stCondLst>
                                            <p:cond delay="0"/>
                                          </p:stCondLst>
                                        </p:cTn>
                                        <p:tgtEl>
                                          <p:spTgt spid="18434">
                                            <p:txEl>
                                              <p:pRg st="4" end="4"/>
                                            </p:txEl>
                                          </p:spTgt>
                                        </p:tgtEl>
                                        <p:attrNameLst>
                                          <p:attrName>style.visibility</p:attrName>
                                        </p:attrNameLst>
                                      </p:cBhvr>
                                      <p:to>
                                        <p:strVal val="visible"/>
                                      </p:to>
                                    </p:set>
                                    <p:animEffect transition="in" filter="barn(inHorizontal)">
                                      <p:cBhvr additive="repl">
                                        <p:cTn id="27" dur="500"/>
                                        <p:tgtEl>
                                          <p:spTgt spid="184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additive="repl">
                                        <p:cTn id="31" dur="1" fill="hold">
                                          <p:stCondLst>
                                            <p:cond delay="0"/>
                                          </p:stCondLst>
                                        </p:cTn>
                                        <p:tgtEl>
                                          <p:spTgt spid="18434">
                                            <p:txEl>
                                              <p:pRg st="5" end="5"/>
                                            </p:txEl>
                                          </p:spTgt>
                                        </p:tgtEl>
                                        <p:attrNameLst>
                                          <p:attrName>style.visibility</p:attrName>
                                        </p:attrNameLst>
                                      </p:cBhvr>
                                      <p:to>
                                        <p:strVal val="visible"/>
                                      </p:to>
                                    </p:set>
                                    <p:animEffect transition="in" filter="barn(inHorizontal)">
                                      <p:cBhvr additive="repl">
                                        <p:cTn id="32" dur="500"/>
                                        <p:tgtEl>
                                          <p:spTgt spid="1843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additive="repl">
                                        <p:cTn id="36" dur="1" fill="hold">
                                          <p:stCondLst>
                                            <p:cond delay="0"/>
                                          </p:stCondLst>
                                        </p:cTn>
                                        <p:tgtEl>
                                          <p:spTgt spid="18434">
                                            <p:txEl>
                                              <p:pRg st="6" end="6"/>
                                            </p:txEl>
                                          </p:spTgt>
                                        </p:tgtEl>
                                        <p:attrNameLst>
                                          <p:attrName>style.visibility</p:attrName>
                                        </p:attrNameLst>
                                      </p:cBhvr>
                                      <p:to>
                                        <p:strVal val="visible"/>
                                      </p:to>
                                    </p:set>
                                    <p:animEffect transition="in" filter="barn(inHorizontal)">
                                      <p:cBhvr additive="repl">
                                        <p:cTn id="37" dur="500"/>
                                        <p:tgtEl>
                                          <p:spTgt spid="1843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additive="repl">
                                        <p:cTn id="41" dur="1" fill="hold">
                                          <p:stCondLst>
                                            <p:cond delay="0"/>
                                          </p:stCondLst>
                                        </p:cTn>
                                        <p:tgtEl>
                                          <p:spTgt spid="18434">
                                            <p:txEl>
                                              <p:pRg st="7" end="7"/>
                                            </p:txEl>
                                          </p:spTgt>
                                        </p:tgtEl>
                                        <p:attrNameLst>
                                          <p:attrName>style.visibility</p:attrName>
                                        </p:attrNameLst>
                                      </p:cBhvr>
                                      <p:to>
                                        <p:strVal val="visible"/>
                                      </p:to>
                                    </p:set>
                                    <p:animEffect transition="in" filter="barn(inHorizontal)">
                                      <p:cBhvr additive="repl">
                                        <p:cTn id="42" dur="500"/>
                                        <p:tgtEl>
                                          <p:spTgt spid="184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SEKSUAALINEN VÄKIVALTA</a:t>
            </a:r>
          </a:p>
        </p:txBody>
      </p:sp>
      <p:sp>
        <p:nvSpPr>
          <p:cNvPr id="19458" name="Rectangle 2"/>
          <p:cNvSpPr>
            <a:spLocks noGrp="1" noChangeArrowheads="1"/>
          </p:cNvSpPr>
          <p:nvPr>
            <p:ph type="body" idx="1"/>
          </p:nvPr>
        </p:nvSpPr>
        <p:spPr>
          <a:xfrm>
            <a:off x="503238" y="1800225"/>
            <a:ext cx="9072562" cy="4384675"/>
          </a:xfrm>
          <a:ln/>
        </p:spPr>
        <p:txBody>
          <a:bodyPr/>
          <a:lstStyle/>
          <a:p>
            <a:pPr marL="431800" indent="-322263">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Nuoren on tärkeä oppia:</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neuvottelu- ja viestintätaitoja voidakseen nauttia  turvallisesta ja nautinnollisesta seksistä.</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kieltäytymään epämiellyttävästä tai suojaamattomasta sukupuoliyhteydestä tai estämään se.</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vaatimaan seksuaalioikeuksiensa kunnioittamista.</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hyväksymään omat omat ja muiden seksuaaliset oikeutensa.</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19458">
                                            <p:txEl>
                                              <p:pRg st="0" end="0"/>
                                            </p:txEl>
                                          </p:spTgt>
                                        </p:tgtEl>
                                        <p:attrNameLst>
                                          <p:attrName>style.visibility</p:attrName>
                                        </p:attrNameLst>
                                      </p:cBhvr>
                                      <p:to>
                                        <p:strVal val="visible"/>
                                      </p:to>
                                    </p:set>
                                    <p:animEffect transition="in" filter="barn(inHorizontal)">
                                      <p:cBhvr additive="repl">
                                        <p:cTn id="7" dur="500"/>
                                        <p:tgtEl>
                                          <p:spTgt spid="19458">
                                            <p:txEl>
                                              <p:pRg st="0" end="0"/>
                                            </p:txEl>
                                          </p:spTgt>
                                        </p:tgtEl>
                                      </p:cBhvr>
                                    </p:animEffect>
                                  </p:childTnLst>
                                </p:cTn>
                              </p:par>
                              <p:par>
                                <p:cTn id="8" presetID="16" presetClass="entr" presetSubtype="26" fill="hold" nodeType="withEffect">
                                  <p:stCondLst>
                                    <p:cond delay="0"/>
                                  </p:stCondLst>
                                  <p:childTnLst>
                                    <p:set>
                                      <p:cBhvr additive="repl">
                                        <p:cTn id="9" dur="1" fill="hold">
                                          <p:stCondLst>
                                            <p:cond delay="0"/>
                                          </p:stCondLst>
                                        </p:cTn>
                                        <p:tgtEl>
                                          <p:spTgt spid="19458">
                                            <p:txEl>
                                              <p:pRg st="1" end="1"/>
                                            </p:txEl>
                                          </p:spTgt>
                                        </p:tgtEl>
                                        <p:attrNameLst>
                                          <p:attrName>style.visibility</p:attrName>
                                        </p:attrNameLst>
                                      </p:cBhvr>
                                      <p:to>
                                        <p:strVal val="visible"/>
                                      </p:to>
                                    </p:set>
                                    <p:animEffect transition="in" filter="barn(inHorizontal)">
                                      <p:cBhvr additive="repl">
                                        <p:cTn id="10" dur="500"/>
                                        <p:tgtEl>
                                          <p:spTgt spid="1945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additive="repl">
                                        <p:cTn id="14" dur="1" fill="hold">
                                          <p:stCondLst>
                                            <p:cond delay="0"/>
                                          </p:stCondLst>
                                        </p:cTn>
                                        <p:tgtEl>
                                          <p:spTgt spid="19458">
                                            <p:txEl>
                                              <p:pRg st="2" end="2"/>
                                            </p:txEl>
                                          </p:spTgt>
                                        </p:tgtEl>
                                        <p:attrNameLst>
                                          <p:attrName>style.visibility</p:attrName>
                                        </p:attrNameLst>
                                      </p:cBhvr>
                                      <p:to>
                                        <p:strVal val="visible"/>
                                      </p:to>
                                    </p:set>
                                    <p:animEffect transition="in" filter="barn(inHorizontal)">
                                      <p:cBhvr additive="repl">
                                        <p:cTn id="15" dur="500"/>
                                        <p:tgtEl>
                                          <p:spTgt spid="1945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additive="repl">
                                        <p:cTn id="19" dur="1" fill="hold">
                                          <p:stCondLst>
                                            <p:cond delay="0"/>
                                          </p:stCondLst>
                                        </p:cTn>
                                        <p:tgtEl>
                                          <p:spTgt spid="19458">
                                            <p:txEl>
                                              <p:pRg st="3" end="3"/>
                                            </p:txEl>
                                          </p:spTgt>
                                        </p:tgtEl>
                                        <p:attrNameLst>
                                          <p:attrName>style.visibility</p:attrName>
                                        </p:attrNameLst>
                                      </p:cBhvr>
                                      <p:to>
                                        <p:strVal val="visible"/>
                                      </p:to>
                                    </p:set>
                                    <p:animEffect transition="in" filter="barn(inHorizontal)">
                                      <p:cBhvr additive="repl">
                                        <p:cTn id="20" dur="500"/>
                                        <p:tgtEl>
                                          <p:spTgt spid="1945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additive="repl">
                                        <p:cTn id="24" dur="1" fill="hold">
                                          <p:stCondLst>
                                            <p:cond delay="0"/>
                                          </p:stCondLst>
                                        </p:cTn>
                                        <p:tgtEl>
                                          <p:spTgt spid="19458">
                                            <p:txEl>
                                              <p:pRg st="4" end="4"/>
                                            </p:txEl>
                                          </p:spTgt>
                                        </p:tgtEl>
                                        <p:attrNameLst>
                                          <p:attrName>style.visibility</p:attrName>
                                        </p:attrNameLst>
                                      </p:cBhvr>
                                      <p:to>
                                        <p:strVal val="visible"/>
                                      </p:to>
                                    </p:set>
                                    <p:animEffect transition="in" filter="barn(inHorizontal)">
                                      <p:cBhvr additive="repl">
                                        <p:cTn id="25" dur="500"/>
                                        <p:tgtEl>
                                          <p:spTgt spid="194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287338" y="576263"/>
            <a:ext cx="9359900"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fi-FI"/>
              <a:t>SEKSUAALINEN ITSEMÄÄRÄÄMISOIKEUS</a:t>
            </a:r>
          </a:p>
        </p:txBody>
      </p:sp>
      <p:sp>
        <p:nvSpPr>
          <p:cNvPr id="20482" name="Rectangle 2"/>
          <p:cNvSpPr>
            <a:spLocks noGrp="1" noChangeArrowheads="1"/>
          </p:cNvSpPr>
          <p:nvPr>
            <p:ph type="body" idx="1"/>
          </p:nvPr>
        </p:nvSpPr>
        <p:spPr>
          <a:xfrm>
            <a:off x="503238" y="1800225"/>
            <a:ext cx="9072562" cy="5111750"/>
          </a:xfrm>
          <a:ln/>
        </p:spPr>
        <p:txBody>
          <a:bodyPr/>
          <a:lstStyle/>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On jokaisen oikeus sukupuoleen tai seksuaaliseen suuntautumiseen katsomatta. (Onko aina ollut näin? vrt. lainsäädännön uudistukset diat 11 ja 12)</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Seksuaalirikokset ovat rikoksia yksilön seksuaalista itsemääräämisoikeutta vastaan.</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Jokaisella on oikeus itse päättää seksuaalisesta käyttäytymisestään: </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Kenen kanssa</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Milloin</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Kuinka monta kertaa</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Millä tavalla</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Vai haluaako lainkaan.</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Jokaisella on oikeus kieltäytyä missä vaiheessa tapahtumia tahansa, vaikka kesken yhdynnän.</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20482">
                                            <p:txEl>
                                              <p:pRg st="0" end="0"/>
                                            </p:txEl>
                                          </p:spTgt>
                                        </p:tgtEl>
                                        <p:attrNameLst>
                                          <p:attrName>style.visibility</p:attrName>
                                        </p:attrNameLst>
                                      </p:cBhvr>
                                      <p:to>
                                        <p:strVal val="visible"/>
                                      </p:to>
                                    </p:set>
                                    <p:animEffect transition="in" filter="barn(inHorizontal)">
                                      <p:cBhvr additive="repl">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additive="repl">
                                        <p:cTn id="11" dur="1" fill="hold">
                                          <p:stCondLst>
                                            <p:cond delay="0"/>
                                          </p:stCondLst>
                                        </p:cTn>
                                        <p:tgtEl>
                                          <p:spTgt spid="20482">
                                            <p:txEl>
                                              <p:pRg st="1" end="1"/>
                                            </p:txEl>
                                          </p:spTgt>
                                        </p:tgtEl>
                                        <p:attrNameLst>
                                          <p:attrName>style.visibility</p:attrName>
                                        </p:attrNameLst>
                                      </p:cBhvr>
                                      <p:to>
                                        <p:strVal val="visible"/>
                                      </p:to>
                                    </p:set>
                                    <p:animEffect transition="in" filter="barn(inHorizontal)">
                                      <p:cBhvr additive="repl">
                                        <p:cTn id="12" dur="500"/>
                                        <p:tgtEl>
                                          <p:spTgt spid="204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additive="repl">
                                        <p:cTn id="16" dur="1" fill="hold">
                                          <p:stCondLst>
                                            <p:cond delay="0"/>
                                          </p:stCondLst>
                                        </p:cTn>
                                        <p:tgtEl>
                                          <p:spTgt spid="20482">
                                            <p:txEl>
                                              <p:pRg st="2" end="2"/>
                                            </p:txEl>
                                          </p:spTgt>
                                        </p:tgtEl>
                                        <p:attrNameLst>
                                          <p:attrName>style.visibility</p:attrName>
                                        </p:attrNameLst>
                                      </p:cBhvr>
                                      <p:to>
                                        <p:strVal val="visible"/>
                                      </p:to>
                                    </p:set>
                                    <p:animEffect transition="in" filter="barn(inHorizontal)">
                                      <p:cBhvr additive="repl">
                                        <p:cTn id="17" dur="500"/>
                                        <p:tgtEl>
                                          <p:spTgt spid="20482">
                                            <p:txEl>
                                              <p:pRg st="2" end="2"/>
                                            </p:txEl>
                                          </p:spTgt>
                                        </p:tgtEl>
                                      </p:cBhvr>
                                    </p:animEffect>
                                  </p:childTnLst>
                                </p:cTn>
                              </p:par>
                              <p:par>
                                <p:cTn id="18" presetID="16" presetClass="entr" presetSubtype="26" fill="hold" nodeType="withEffect">
                                  <p:stCondLst>
                                    <p:cond delay="0"/>
                                  </p:stCondLst>
                                  <p:childTnLst>
                                    <p:set>
                                      <p:cBhvr additive="repl">
                                        <p:cTn id="19" dur="1" fill="hold">
                                          <p:stCondLst>
                                            <p:cond delay="0"/>
                                          </p:stCondLst>
                                        </p:cTn>
                                        <p:tgtEl>
                                          <p:spTgt spid="20482">
                                            <p:txEl>
                                              <p:pRg st="3" end="3"/>
                                            </p:txEl>
                                          </p:spTgt>
                                        </p:tgtEl>
                                        <p:attrNameLst>
                                          <p:attrName>style.visibility</p:attrName>
                                        </p:attrNameLst>
                                      </p:cBhvr>
                                      <p:to>
                                        <p:strVal val="visible"/>
                                      </p:to>
                                    </p:set>
                                    <p:animEffect transition="in" filter="barn(inHorizontal)">
                                      <p:cBhvr additive="repl">
                                        <p:cTn id="20" dur="500"/>
                                        <p:tgtEl>
                                          <p:spTgt spid="20482">
                                            <p:txEl>
                                              <p:pRg st="3" end="3"/>
                                            </p:txEl>
                                          </p:spTgt>
                                        </p:tgtEl>
                                      </p:cBhvr>
                                    </p:animEffect>
                                  </p:childTnLst>
                                </p:cTn>
                              </p:par>
                              <p:par>
                                <p:cTn id="21" presetID="16" presetClass="entr" presetSubtype="26" fill="hold" nodeType="withEffect">
                                  <p:stCondLst>
                                    <p:cond delay="0"/>
                                  </p:stCondLst>
                                  <p:childTnLst>
                                    <p:set>
                                      <p:cBhvr additive="repl">
                                        <p:cTn id="22" dur="1" fill="hold">
                                          <p:stCondLst>
                                            <p:cond delay="0"/>
                                          </p:stCondLst>
                                        </p:cTn>
                                        <p:tgtEl>
                                          <p:spTgt spid="20482">
                                            <p:txEl>
                                              <p:pRg st="4" end="4"/>
                                            </p:txEl>
                                          </p:spTgt>
                                        </p:tgtEl>
                                        <p:attrNameLst>
                                          <p:attrName>style.visibility</p:attrName>
                                        </p:attrNameLst>
                                      </p:cBhvr>
                                      <p:to>
                                        <p:strVal val="visible"/>
                                      </p:to>
                                    </p:set>
                                    <p:animEffect transition="in" filter="barn(inHorizontal)">
                                      <p:cBhvr additive="repl">
                                        <p:cTn id="23" dur="500"/>
                                        <p:tgtEl>
                                          <p:spTgt spid="20482">
                                            <p:txEl>
                                              <p:pRg st="4" end="4"/>
                                            </p:txEl>
                                          </p:spTgt>
                                        </p:tgtEl>
                                      </p:cBhvr>
                                    </p:animEffect>
                                  </p:childTnLst>
                                </p:cTn>
                              </p:par>
                              <p:par>
                                <p:cTn id="24" presetID="16" presetClass="entr" presetSubtype="26" fill="hold" nodeType="withEffect">
                                  <p:stCondLst>
                                    <p:cond delay="0"/>
                                  </p:stCondLst>
                                  <p:childTnLst>
                                    <p:set>
                                      <p:cBhvr additive="repl">
                                        <p:cTn id="25" dur="1" fill="hold">
                                          <p:stCondLst>
                                            <p:cond delay="0"/>
                                          </p:stCondLst>
                                        </p:cTn>
                                        <p:tgtEl>
                                          <p:spTgt spid="20482">
                                            <p:txEl>
                                              <p:pRg st="5" end="5"/>
                                            </p:txEl>
                                          </p:spTgt>
                                        </p:tgtEl>
                                        <p:attrNameLst>
                                          <p:attrName>style.visibility</p:attrName>
                                        </p:attrNameLst>
                                      </p:cBhvr>
                                      <p:to>
                                        <p:strVal val="visible"/>
                                      </p:to>
                                    </p:set>
                                    <p:animEffect transition="in" filter="barn(inHorizontal)">
                                      <p:cBhvr additive="repl">
                                        <p:cTn id="26" dur="500"/>
                                        <p:tgtEl>
                                          <p:spTgt spid="20482">
                                            <p:txEl>
                                              <p:pRg st="5" end="5"/>
                                            </p:txEl>
                                          </p:spTgt>
                                        </p:tgtEl>
                                      </p:cBhvr>
                                    </p:animEffect>
                                  </p:childTnLst>
                                </p:cTn>
                              </p:par>
                              <p:par>
                                <p:cTn id="27" presetID="16" presetClass="entr" presetSubtype="26" fill="hold" nodeType="withEffect">
                                  <p:stCondLst>
                                    <p:cond delay="0"/>
                                  </p:stCondLst>
                                  <p:childTnLst>
                                    <p:set>
                                      <p:cBhvr additive="repl">
                                        <p:cTn id="28" dur="1" fill="hold">
                                          <p:stCondLst>
                                            <p:cond delay="0"/>
                                          </p:stCondLst>
                                        </p:cTn>
                                        <p:tgtEl>
                                          <p:spTgt spid="20482">
                                            <p:txEl>
                                              <p:pRg st="6" end="6"/>
                                            </p:txEl>
                                          </p:spTgt>
                                        </p:tgtEl>
                                        <p:attrNameLst>
                                          <p:attrName>style.visibility</p:attrName>
                                        </p:attrNameLst>
                                      </p:cBhvr>
                                      <p:to>
                                        <p:strVal val="visible"/>
                                      </p:to>
                                    </p:set>
                                    <p:animEffect transition="in" filter="barn(inHorizontal)">
                                      <p:cBhvr additive="repl">
                                        <p:cTn id="29" dur="500"/>
                                        <p:tgtEl>
                                          <p:spTgt spid="20482">
                                            <p:txEl>
                                              <p:pRg st="6" end="6"/>
                                            </p:txEl>
                                          </p:spTgt>
                                        </p:tgtEl>
                                      </p:cBhvr>
                                    </p:animEffect>
                                  </p:childTnLst>
                                </p:cTn>
                              </p:par>
                              <p:par>
                                <p:cTn id="30" presetID="16" presetClass="entr" presetSubtype="26" fill="hold" nodeType="withEffect">
                                  <p:stCondLst>
                                    <p:cond delay="0"/>
                                  </p:stCondLst>
                                  <p:childTnLst>
                                    <p:set>
                                      <p:cBhvr additive="repl">
                                        <p:cTn id="31" dur="1" fill="hold">
                                          <p:stCondLst>
                                            <p:cond delay="0"/>
                                          </p:stCondLst>
                                        </p:cTn>
                                        <p:tgtEl>
                                          <p:spTgt spid="20482">
                                            <p:txEl>
                                              <p:pRg st="7" end="7"/>
                                            </p:txEl>
                                          </p:spTgt>
                                        </p:tgtEl>
                                        <p:attrNameLst>
                                          <p:attrName>style.visibility</p:attrName>
                                        </p:attrNameLst>
                                      </p:cBhvr>
                                      <p:to>
                                        <p:strVal val="visible"/>
                                      </p:to>
                                    </p:set>
                                    <p:animEffect transition="in" filter="barn(inHorizontal)">
                                      <p:cBhvr additive="repl">
                                        <p:cTn id="32" dur="500"/>
                                        <p:tgtEl>
                                          <p:spTgt spid="2048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additive="repl">
                                        <p:cTn id="36" dur="1" fill="hold">
                                          <p:stCondLst>
                                            <p:cond delay="0"/>
                                          </p:stCondLst>
                                        </p:cTn>
                                        <p:tgtEl>
                                          <p:spTgt spid="20482">
                                            <p:txEl>
                                              <p:pRg st="8" end="8"/>
                                            </p:txEl>
                                          </p:spTgt>
                                        </p:tgtEl>
                                        <p:attrNameLst>
                                          <p:attrName>style.visibility</p:attrName>
                                        </p:attrNameLst>
                                      </p:cBhvr>
                                      <p:to>
                                        <p:strVal val="visible"/>
                                      </p:to>
                                    </p:set>
                                    <p:animEffect transition="in" filter="barn(inHorizontal)">
                                      <p:cBhvr additive="repl">
                                        <p:cTn id="37" dur="500"/>
                                        <p:tgtEl>
                                          <p:spTgt spid="2048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POHTIKAA</a:t>
            </a:r>
          </a:p>
        </p:txBody>
      </p:sp>
      <p:sp>
        <p:nvSpPr>
          <p:cNvPr id="21506" name="Rectangle 2"/>
          <p:cNvSpPr>
            <a:spLocks noGrp="1" noChangeArrowheads="1"/>
          </p:cNvSpPr>
          <p:nvPr>
            <p:ph type="body" idx="1"/>
          </p:nvPr>
        </p:nvSpPr>
        <p:spPr>
          <a:xfrm>
            <a:off x="503238" y="1800225"/>
            <a:ext cx="9072562" cy="4384675"/>
          </a:xfrm>
          <a:ln/>
        </p:spPr>
        <p:txBody>
          <a:bodyPr/>
          <a:lstStyle/>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Mikä on sukupuolisuhteen suojaikäraja ja miksi sellainen on olemassa?</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Mistä tietää toisen haluavan seksiä?</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Mistä voi huomata, ettei toinen haluakaan seksiä tai että halut loppuivat kesken kaiken?</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Mistä huomaat, jos seksi satuttaa toista?</a:t>
            </a:r>
          </a:p>
          <a:p>
            <a:pPr marL="431800" indent="-322263">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fi-FI"/>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RAISKAUS</a:t>
            </a:r>
          </a:p>
        </p:txBody>
      </p:sp>
      <p:sp>
        <p:nvSpPr>
          <p:cNvPr id="22530" name="Rectangle 2"/>
          <p:cNvSpPr>
            <a:spLocks noGrp="1" noChangeArrowheads="1"/>
          </p:cNvSpPr>
          <p:nvPr>
            <p:ph type="body" idx="1"/>
          </p:nvPr>
        </p:nvSpPr>
        <p:spPr>
          <a:xfrm>
            <a:off x="503238" y="1800225"/>
            <a:ext cx="9072562" cy="5327650"/>
          </a:xfrm>
          <a:ln/>
        </p:spPr>
        <p:txBody>
          <a:bodyPr/>
          <a:lstStyle/>
          <a:p>
            <a:pPr marL="431800" indent="-322263">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STEREOTYPIA:</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Raiskaus tapahtuu ulkona, julkisella paikalla, esimerkiksi puistossa. Raiskaus tapahtuu pimeällä, ilta- tai yöaikaan. Tekijä on uhrille entuudestaan tuntematon, hän on syrjäytynyt tai maahanmuuttaja. Raiskauksen uhri on nuori nainen, joka on humaltuneena tulossa bileistä tai baarista.</a:t>
            </a:r>
          </a:p>
          <a:p>
            <a:pPr marL="431800" indent="-322263">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TODELLISUUS:</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Yleensä seksuaalisen väkivallan uhri ja tekijä tuntevat toisensa entuudestaan. He saattavat olla seurustelusuhteessa, tuttavia keskenään tai kyseessä voi olla tutustumistilanne, jolloin tekijä ja uhri ovat tutustuneet aiemmin samana iltana esim. juhlissa. </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22530">
                                            <p:txEl>
                                              <p:pRg st="0" end="0"/>
                                            </p:txEl>
                                          </p:spTgt>
                                        </p:tgtEl>
                                        <p:attrNameLst>
                                          <p:attrName>style.visibility</p:attrName>
                                        </p:attrNameLst>
                                      </p:cBhvr>
                                      <p:to>
                                        <p:strVal val="visible"/>
                                      </p:to>
                                    </p:set>
                                    <p:animEffect transition="in" filter="barn(inHorizontal)">
                                      <p:cBhvr additive="repl">
                                        <p:cTn id="7" dur="500"/>
                                        <p:tgtEl>
                                          <p:spTgt spid="22530">
                                            <p:txEl>
                                              <p:pRg st="0" end="0"/>
                                            </p:txEl>
                                          </p:spTgt>
                                        </p:tgtEl>
                                      </p:cBhvr>
                                    </p:animEffect>
                                  </p:childTnLst>
                                </p:cTn>
                              </p:par>
                              <p:par>
                                <p:cTn id="8" presetID="16" presetClass="entr" presetSubtype="26" fill="hold" nodeType="withEffect">
                                  <p:stCondLst>
                                    <p:cond delay="0"/>
                                  </p:stCondLst>
                                  <p:childTnLst>
                                    <p:set>
                                      <p:cBhvr additive="repl">
                                        <p:cTn id="9" dur="1" fill="hold">
                                          <p:stCondLst>
                                            <p:cond delay="0"/>
                                          </p:stCondLst>
                                        </p:cTn>
                                        <p:tgtEl>
                                          <p:spTgt spid="22530">
                                            <p:txEl>
                                              <p:pRg st="1" end="1"/>
                                            </p:txEl>
                                          </p:spTgt>
                                        </p:tgtEl>
                                        <p:attrNameLst>
                                          <p:attrName>style.visibility</p:attrName>
                                        </p:attrNameLst>
                                      </p:cBhvr>
                                      <p:to>
                                        <p:strVal val="visible"/>
                                      </p:to>
                                    </p:set>
                                    <p:animEffect transition="in" filter="barn(inHorizontal)">
                                      <p:cBhvr additive="repl">
                                        <p:cTn id="10" dur="500"/>
                                        <p:tgtEl>
                                          <p:spTgt spid="2253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additive="repl">
                                        <p:cTn id="14" dur="1" fill="hold">
                                          <p:stCondLst>
                                            <p:cond delay="0"/>
                                          </p:stCondLst>
                                        </p:cTn>
                                        <p:tgtEl>
                                          <p:spTgt spid="22530">
                                            <p:txEl>
                                              <p:pRg st="2" end="2"/>
                                            </p:txEl>
                                          </p:spTgt>
                                        </p:tgtEl>
                                        <p:attrNameLst>
                                          <p:attrName>style.visibility</p:attrName>
                                        </p:attrNameLst>
                                      </p:cBhvr>
                                      <p:to>
                                        <p:strVal val="visible"/>
                                      </p:to>
                                    </p:set>
                                    <p:animEffect transition="in" filter="barn(inHorizontal)">
                                      <p:cBhvr additive="repl">
                                        <p:cTn id="15" dur="500"/>
                                        <p:tgtEl>
                                          <p:spTgt spid="22530">
                                            <p:txEl>
                                              <p:pRg st="2" end="2"/>
                                            </p:txEl>
                                          </p:spTgt>
                                        </p:tgtEl>
                                      </p:cBhvr>
                                    </p:animEffect>
                                  </p:childTnLst>
                                </p:cTn>
                              </p:par>
                              <p:par>
                                <p:cTn id="16" presetID="16" presetClass="entr" presetSubtype="26" fill="hold" nodeType="withEffect">
                                  <p:stCondLst>
                                    <p:cond delay="0"/>
                                  </p:stCondLst>
                                  <p:childTnLst>
                                    <p:set>
                                      <p:cBhvr additive="repl">
                                        <p:cTn id="17" dur="1" fill="hold">
                                          <p:stCondLst>
                                            <p:cond delay="0"/>
                                          </p:stCondLst>
                                        </p:cTn>
                                        <p:tgtEl>
                                          <p:spTgt spid="22530">
                                            <p:txEl>
                                              <p:pRg st="3" end="3"/>
                                            </p:txEl>
                                          </p:spTgt>
                                        </p:tgtEl>
                                        <p:attrNameLst>
                                          <p:attrName>style.visibility</p:attrName>
                                        </p:attrNameLst>
                                      </p:cBhvr>
                                      <p:to>
                                        <p:strVal val="visible"/>
                                      </p:to>
                                    </p:set>
                                    <p:animEffect transition="in" filter="barn(inHorizontal)">
                                      <p:cBhvr additive="repl">
                                        <p:cTn id="18" dur="500"/>
                                        <p:tgtEl>
                                          <p:spTgt spid="225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SEURUSTELU</a:t>
            </a:r>
          </a:p>
        </p:txBody>
      </p:sp>
      <p:sp>
        <p:nvSpPr>
          <p:cNvPr id="5122" name="Rectangle 2"/>
          <p:cNvSpPr>
            <a:spLocks noGrp="1" noChangeArrowheads="1"/>
          </p:cNvSpPr>
          <p:nvPr>
            <p:ph type="body" idx="1"/>
          </p:nvPr>
        </p:nvSpPr>
        <p:spPr>
          <a:xfrm>
            <a:off x="503238" y="1800225"/>
            <a:ext cx="9072562" cy="4384675"/>
          </a:xfrm>
          <a:ln/>
        </p:spPr>
        <p:txBody>
          <a:bodyPr/>
          <a:lstStyle/>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Nuorten seurustelusuhteissa tärkeää pyrkiä tasa-arvoiseen ja tyydyttävään suhteeseen.</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Nuorten on tärkeää opetella keskustelemaan suhteisiin liittyvistä omista odotuksista ja tarpeista.</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Seurustelusuhteissa pitää myös pystyä keskustelemaan vaikeista asioista kunnioittaen erilaisia mielipiteitä.</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Nuorten käsitykset seurustelusta vaihtelee:</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Mikä toiselle on seurustelua, ei välttämättä ole sitä toisen mielestä.</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Ystävyyden ja seurustelun raja voi olla epäselvää.</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Nuorten seurustelusuhteet on usein lyhytkestoisia.</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5122">
                                            <p:txEl>
                                              <p:pRg st="0" end="0"/>
                                            </p:txEl>
                                          </p:spTgt>
                                        </p:tgtEl>
                                        <p:attrNameLst>
                                          <p:attrName>style.visibility</p:attrName>
                                        </p:attrNameLst>
                                      </p:cBhvr>
                                      <p:to>
                                        <p:strVal val="visible"/>
                                      </p:to>
                                    </p:set>
                                    <p:animEffect transition="in" filter="barn(inHorizontal)">
                                      <p:cBhvr additive="repl">
                                        <p:cTn id="7" dur="500"/>
                                        <p:tgtEl>
                                          <p:spTgt spid="51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additive="repl">
                                        <p:cTn id="11" dur="1" fill="hold">
                                          <p:stCondLst>
                                            <p:cond delay="0"/>
                                          </p:stCondLst>
                                        </p:cTn>
                                        <p:tgtEl>
                                          <p:spTgt spid="5122">
                                            <p:txEl>
                                              <p:pRg st="1" end="1"/>
                                            </p:txEl>
                                          </p:spTgt>
                                        </p:tgtEl>
                                        <p:attrNameLst>
                                          <p:attrName>style.visibility</p:attrName>
                                        </p:attrNameLst>
                                      </p:cBhvr>
                                      <p:to>
                                        <p:strVal val="visible"/>
                                      </p:to>
                                    </p:set>
                                    <p:animEffect transition="in" filter="barn(inHorizontal)">
                                      <p:cBhvr additive="repl">
                                        <p:cTn id="12" dur="500"/>
                                        <p:tgtEl>
                                          <p:spTgt spid="51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additive="repl">
                                        <p:cTn id="16" dur="1" fill="hold">
                                          <p:stCondLst>
                                            <p:cond delay="0"/>
                                          </p:stCondLst>
                                        </p:cTn>
                                        <p:tgtEl>
                                          <p:spTgt spid="5122">
                                            <p:txEl>
                                              <p:pRg st="2" end="2"/>
                                            </p:txEl>
                                          </p:spTgt>
                                        </p:tgtEl>
                                        <p:attrNameLst>
                                          <p:attrName>style.visibility</p:attrName>
                                        </p:attrNameLst>
                                      </p:cBhvr>
                                      <p:to>
                                        <p:strVal val="visible"/>
                                      </p:to>
                                    </p:set>
                                    <p:animEffect transition="in" filter="barn(inHorizontal)">
                                      <p:cBhvr additive="repl">
                                        <p:cTn id="17" dur="500"/>
                                        <p:tgtEl>
                                          <p:spTgt spid="51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additive="repl">
                                        <p:cTn id="21" dur="1" fill="hold">
                                          <p:stCondLst>
                                            <p:cond delay="0"/>
                                          </p:stCondLst>
                                        </p:cTn>
                                        <p:tgtEl>
                                          <p:spTgt spid="5122">
                                            <p:txEl>
                                              <p:pRg st="3" end="3"/>
                                            </p:txEl>
                                          </p:spTgt>
                                        </p:tgtEl>
                                        <p:attrNameLst>
                                          <p:attrName>style.visibility</p:attrName>
                                        </p:attrNameLst>
                                      </p:cBhvr>
                                      <p:to>
                                        <p:strVal val="visible"/>
                                      </p:to>
                                    </p:set>
                                    <p:animEffect transition="in" filter="barn(inHorizontal)">
                                      <p:cBhvr additive="repl">
                                        <p:cTn id="22" dur="500"/>
                                        <p:tgtEl>
                                          <p:spTgt spid="5122">
                                            <p:txEl>
                                              <p:pRg st="3" end="3"/>
                                            </p:txEl>
                                          </p:spTgt>
                                        </p:tgtEl>
                                      </p:cBhvr>
                                    </p:animEffect>
                                  </p:childTnLst>
                                </p:cTn>
                              </p:par>
                              <p:par>
                                <p:cTn id="23" presetID="16" presetClass="entr" presetSubtype="26" fill="hold" nodeType="withEffect">
                                  <p:stCondLst>
                                    <p:cond delay="0"/>
                                  </p:stCondLst>
                                  <p:childTnLst>
                                    <p:set>
                                      <p:cBhvr additive="repl">
                                        <p:cTn id="24" dur="1" fill="hold">
                                          <p:stCondLst>
                                            <p:cond delay="0"/>
                                          </p:stCondLst>
                                        </p:cTn>
                                        <p:tgtEl>
                                          <p:spTgt spid="5122">
                                            <p:txEl>
                                              <p:pRg st="4" end="4"/>
                                            </p:txEl>
                                          </p:spTgt>
                                        </p:tgtEl>
                                        <p:attrNameLst>
                                          <p:attrName>style.visibility</p:attrName>
                                        </p:attrNameLst>
                                      </p:cBhvr>
                                      <p:to>
                                        <p:strVal val="visible"/>
                                      </p:to>
                                    </p:set>
                                    <p:animEffect transition="in" filter="barn(inHorizontal)">
                                      <p:cBhvr additive="repl">
                                        <p:cTn id="25" dur="500"/>
                                        <p:tgtEl>
                                          <p:spTgt spid="5122">
                                            <p:txEl>
                                              <p:pRg st="4" end="4"/>
                                            </p:txEl>
                                          </p:spTgt>
                                        </p:tgtEl>
                                      </p:cBhvr>
                                    </p:animEffect>
                                  </p:childTnLst>
                                </p:cTn>
                              </p:par>
                              <p:par>
                                <p:cTn id="26" presetID="16" presetClass="entr" presetSubtype="26" fill="hold" nodeType="withEffect">
                                  <p:stCondLst>
                                    <p:cond delay="0"/>
                                  </p:stCondLst>
                                  <p:childTnLst>
                                    <p:set>
                                      <p:cBhvr additive="repl">
                                        <p:cTn id="27" dur="1" fill="hold">
                                          <p:stCondLst>
                                            <p:cond delay="0"/>
                                          </p:stCondLst>
                                        </p:cTn>
                                        <p:tgtEl>
                                          <p:spTgt spid="5122">
                                            <p:txEl>
                                              <p:pRg st="5" end="5"/>
                                            </p:txEl>
                                          </p:spTgt>
                                        </p:tgtEl>
                                        <p:attrNameLst>
                                          <p:attrName>style.visibility</p:attrName>
                                        </p:attrNameLst>
                                      </p:cBhvr>
                                      <p:to>
                                        <p:strVal val="visible"/>
                                      </p:to>
                                    </p:set>
                                    <p:animEffect transition="in" filter="barn(inHorizontal)">
                                      <p:cBhvr additive="repl">
                                        <p:cTn id="28" dur="500"/>
                                        <p:tgtEl>
                                          <p:spTgt spid="512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additive="repl">
                                        <p:cTn id="32" dur="1" fill="hold">
                                          <p:stCondLst>
                                            <p:cond delay="0"/>
                                          </p:stCondLst>
                                        </p:cTn>
                                        <p:tgtEl>
                                          <p:spTgt spid="5122">
                                            <p:txEl>
                                              <p:pRg st="6" end="6"/>
                                            </p:txEl>
                                          </p:spTgt>
                                        </p:tgtEl>
                                        <p:attrNameLst>
                                          <p:attrName>style.visibility</p:attrName>
                                        </p:attrNameLst>
                                      </p:cBhvr>
                                      <p:to>
                                        <p:strVal val="visible"/>
                                      </p:to>
                                    </p:set>
                                    <p:animEffect transition="in" filter="barn(inHorizontal)">
                                      <p:cBhvr additive="repl">
                                        <p:cTn id="33" dur="500"/>
                                        <p:tgtEl>
                                          <p:spTgt spid="51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TARINA</a:t>
            </a:r>
          </a:p>
        </p:txBody>
      </p:sp>
      <p:sp>
        <p:nvSpPr>
          <p:cNvPr id="23554" name="Rectangle 2"/>
          <p:cNvSpPr>
            <a:spLocks noGrp="1" noChangeArrowheads="1"/>
          </p:cNvSpPr>
          <p:nvPr>
            <p:ph type="body" idx="1"/>
          </p:nvPr>
        </p:nvSpPr>
        <p:spPr>
          <a:xfrm>
            <a:off x="503238" y="1800225"/>
            <a:ext cx="9072562" cy="5184775"/>
          </a:xfrm>
          <a:ln/>
        </p:spPr>
        <p:txBody>
          <a:bodyPr tIns="0"/>
          <a:lstStyle/>
          <a:p>
            <a:pPr marL="0" indent="0">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fi-FI" sz="2000" i="1">
                <a:latin typeface="TheSans-B5PlainItalic" pitchFamily="32" charset="0"/>
                <a:ea typeface="TheSans-B5PlainItalic" pitchFamily="32" charset="0"/>
                <a:cs typeface="TheSans-B5PlainItalic" pitchFamily="32" charset="0"/>
              </a:rPr>
              <a:t>”Hei. Viime viikonloppuna tutustuin yhteen poikaan juhlissa. Tiesin hänet jo aiemmin, sillä hän on perhetuttu ja olen ollut vähän ihastunut häneen. Hän tuli juttelemaan ja päädyimme makuuhuoneen puolelle. Ensin poika suuteli minua, mikä tuntui ihan hyvältä, mutta äkkiä hän painoi minut sängylle ja alkoi riisua housujani. Tämä pelästytti minut ja pyysin häntä lopettamaan. Hän ei kuitenkaan lopettanut vaan sanoi, että olin itse houkutellut hänet sinne enkä voi jättää nyt kesken. Jotenkin lamaannuin enkä päässyt tilanteesta pois enää. Tapahtuman jälkeen menin kotiin nopeasti ja oloni tuntui likaiselta. Edelleen tuntuu ikävältä ja minua itkettää kovasti. En voi kertoa vanhemmilleni, sillä jos he tietäisivät, kävisi minun huonosti. Oliko tämä raiskaus? Olin itse kuitenkin ihastunut poikaan ja halusin kovasti ensin lähelle häntä. Oliko tapahtunut omaa syytäni? Hävettää.”</a:t>
            </a:r>
          </a:p>
          <a:p>
            <a:pPr marL="0" indent="0">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fi-FI" sz="2000">
                <a:latin typeface="TheSans-B5Plain" pitchFamily="32" charset="0"/>
                <a:ea typeface="TheSans-B5Plain" pitchFamily="32" charset="0"/>
                <a:cs typeface="TheSans-B5Plain" pitchFamily="32" charset="0"/>
              </a:rPr>
              <a:t>(Karla et al. 2009.)</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23554">
                                            <p:txEl>
                                              <p:pRg st="0" end="0"/>
                                            </p:txEl>
                                          </p:spTgt>
                                        </p:tgtEl>
                                        <p:attrNameLst>
                                          <p:attrName>style.visibility</p:attrName>
                                        </p:attrNameLst>
                                      </p:cBhvr>
                                      <p:to>
                                        <p:strVal val="visible"/>
                                      </p:to>
                                    </p:set>
                                    <p:animEffect transition="in" filter="barn(inHorizontal)">
                                      <p:cBhvr additive="repl">
                                        <p:cTn id="7" dur="500"/>
                                        <p:tgtEl>
                                          <p:spTgt spid="23554">
                                            <p:txEl>
                                              <p:pRg st="0" end="0"/>
                                            </p:txEl>
                                          </p:spTgt>
                                        </p:tgtEl>
                                      </p:cBhvr>
                                    </p:animEffect>
                                  </p:childTnLst>
                                </p:cTn>
                              </p:par>
                              <p:par>
                                <p:cTn id="8" presetID="28" presetClass="entr" fill="hold" nodeType="withEffect">
                                  <p:stCondLst>
                                    <p:cond delay="0"/>
                                  </p:stCondLst>
                                  <p:childTnLst>
                                    <p:set>
                                      <p:cBhvr additive="repl">
                                        <p:cTn id="9" dur="indefinite" fill="hold">
                                          <p:stCondLst>
                                            <p:cond delay="0"/>
                                          </p:stCondLst>
                                        </p:cTn>
                                        <p:tgtEl>
                                          <p:spTgt spid="23554">
                                            <p:txEl>
                                              <p:pRg st="1" end="1"/>
                                            </p:txEl>
                                          </p:spTgt>
                                        </p:tgtEl>
                                        <p:attrNameLst>
                                          <p:attrName>style.visibility</p:attrName>
                                        </p:attrNameLst>
                                      </p:cBhvr>
                                      <p:to>
                                        <p:strVal val="visible"/>
                                      </p:to>
                                    </p:set>
                                    <p:anim calcmode="lin" valueType="num">
                                      <p:cBhvr additive="repl">
                                        <p:cTn id="10" dur="5000" fill="hold"/>
                                        <p:tgtEl>
                                          <p:spTgt spid="23554">
                                            <p:txEl>
                                              <p:pRg st="1" end="1"/>
                                            </p:txEl>
                                          </p:spTgt>
                                        </p:tgtEl>
                                        <p:attrNameLst>
                                          <p:attrName>ppt_x</p:attrName>
                                        </p:attrNameLst>
                                      </p:cBhvr>
                                      <p:tavLst>
                                        <p:tav tm="100000">
                                          <p:val>
                                            <p:strVal val="#ppt_x"/>
                                          </p:val>
                                        </p:tav>
                                        <p:tav>
                                          <p:val>
                                            <p:strVal val="#ppt_x"/>
                                          </p:val>
                                        </p:tav>
                                      </p:tavLst>
                                    </p:anim>
                                    <p:anim calcmode="lin" valueType="num">
                                      <p:cBhvr additive="repl">
                                        <p:cTn id="11" dur="5000" fill="hold"/>
                                        <p:tgtEl>
                                          <p:spTgt spid="23554">
                                            <p:txEl>
                                              <p:pRg st="1" end="1"/>
                                            </p:txEl>
                                          </p:spTgt>
                                        </p:tgtEl>
                                        <p:attrNameLst>
                                          <p:attrName>ppt_y</p:attrName>
                                        </p:attrNameLst>
                                      </p:cBhvr>
                                      <p:tavLst>
                                        <p:tav tm="100000">
                                          <p:val>
                                            <p:strVal val="#ppt_y+1"/>
                                          </p:val>
                                        </p:tav>
                                        <p:tav>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TARINA</a:t>
            </a:r>
          </a:p>
        </p:txBody>
      </p:sp>
      <p:sp>
        <p:nvSpPr>
          <p:cNvPr id="24578" name="Rectangle 2"/>
          <p:cNvSpPr>
            <a:spLocks noGrp="1" noChangeArrowheads="1"/>
          </p:cNvSpPr>
          <p:nvPr>
            <p:ph type="body" idx="1"/>
          </p:nvPr>
        </p:nvSpPr>
        <p:spPr>
          <a:xfrm>
            <a:off x="503238" y="1800225"/>
            <a:ext cx="9072562" cy="4384675"/>
          </a:xfrm>
          <a:ln/>
        </p:spPr>
        <p:txBody>
          <a:bodyPr/>
          <a:lstStyle/>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Mitä kertomuksessa tapahtui ja miten kertomus linkittyy seksuaaliseen itsemääräämisoikeuteen?</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Kumpaa sukupuolta kertoja on?</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Olettivatko kaikki, että kertoja on tyttö?</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Muuttuuko tarina jos kertoja on poika?</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 tai transsukupuolinen?</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Miksi?</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24578">
                                            <p:txEl>
                                              <p:pRg st="0" end="0"/>
                                            </p:txEl>
                                          </p:spTgt>
                                        </p:tgtEl>
                                        <p:attrNameLst>
                                          <p:attrName>style.visibility</p:attrName>
                                        </p:attrNameLst>
                                      </p:cBhvr>
                                      <p:to>
                                        <p:strVal val="visible"/>
                                      </p:to>
                                    </p:set>
                                    <p:animEffect transition="in" filter="barn(inHorizontal)">
                                      <p:cBhvr additive="repl">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additive="repl">
                                        <p:cTn id="11" dur="1" fill="hold">
                                          <p:stCondLst>
                                            <p:cond delay="0"/>
                                          </p:stCondLst>
                                        </p:cTn>
                                        <p:tgtEl>
                                          <p:spTgt spid="24578">
                                            <p:txEl>
                                              <p:pRg st="1" end="1"/>
                                            </p:txEl>
                                          </p:spTgt>
                                        </p:tgtEl>
                                        <p:attrNameLst>
                                          <p:attrName>style.visibility</p:attrName>
                                        </p:attrNameLst>
                                      </p:cBhvr>
                                      <p:to>
                                        <p:strVal val="visible"/>
                                      </p:to>
                                    </p:set>
                                    <p:animEffect transition="in" filter="barn(inHorizontal)">
                                      <p:cBhvr additive="repl">
                                        <p:cTn id="12" dur="500"/>
                                        <p:tgtEl>
                                          <p:spTgt spid="245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additive="repl">
                                        <p:cTn id="16" dur="1" fill="hold">
                                          <p:stCondLst>
                                            <p:cond delay="0"/>
                                          </p:stCondLst>
                                        </p:cTn>
                                        <p:tgtEl>
                                          <p:spTgt spid="24578">
                                            <p:txEl>
                                              <p:pRg st="2" end="2"/>
                                            </p:txEl>
                                          </p:spTgt>
                                        </p:tgtEl>
                                        <p:attrNameLst>
                                          <p:attrName>style.visibility</p:attrName>
                                        </p:attrNameLst>
                                      </p:cBhvr>
                                      <p:to>
                                        <p:strVal val="visible"/>
                                      </p:to>
                                    </p:set>
                                    <p:animEffect transition="in" filter="barn(inHorizontal)">
                                      <p:cBhvr additive="repl">
                                        <p:cTn id="17" dur="500"/>
                                        <p:tgtEl>
                                          <p:spTgt spid="245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additive="repl">
                                        <p:cTn id="21" dur="1" fill="hold">
                                          <p:stCondLst>
                                            <p:cond delay="0"/>
                                          </p:stCondLst>
                                        </p:cTn>
                                        <p:tgtEl>
                                          <p:spTgt spid="24578">
                                            <p:txEl>
                                              <p:pRg st="3" end="3"/>
                                            </p:txEl>
                                          </p:spTgt>
                                        </p:tgtEl>
                                        <p:attrNameLst>
                                          <p:attrName>style.visibility</p:attrName>
                                        </p:attrNameLst>
                                      </p:cBhvr>
                                      <p:to>
                                        <p:strVal val="visible"/>
                                      </p:to>
                                    </p:set>
                                    <p:animEffect transition="in" filter="barn(inHorizontal)">
                                      <p:cBhvr additive="repl">
                                        <p:cTn id="22" dur="500"/>
                                        <p:tgtEl>
                                          <p:spTgt spid="245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additive="repl">
                                        <p:cTn id="26" dur="1" fill="hold">
                                          <p:stCondLst>
                                            <p:cond delay="0"/>
                                          </p:stCondLst>
                                        </p:cTn>
                                        <p:tgtEl>
                                          <p:spTgt spid="24578">
                                            <p:txEl>
                                              <p:pRg st="4" end="4"/>
                                            </p:txEl>
                                          </p:spTgt>
                                        </p:tgtEl>
                                        <p:attrNameLst>
                                          <p:attrName>style.visibility</p:attrName>
                                        </p:attrNameLst>
                                      </p:cBhvr>
                                      <p:to>
                                        <p:strVal val="visible"/>
                                      </p:to>
                                    </p:set>
                                    <p:animEffect transition="in" filter="barn(inHorizontal)">
                                      <p:cBhvr additive="repl">
                                        <p:cTn id="27" dur="500"/>
                                        <p:tgtEl>
                                          <p:spTgt spid="245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additive="repl">
                                        <p:cTn id="31" dur="1" fill="hold">
                                          <p:stCondLst>
                                            <p:cond delay="0"/>
                                          </p:stCondLst>
                                        </p:cTn>
                                        <p:tgtEl>
                                          <p:spTgt spid="24578">
                                            <p:txEl>
                                              <p:pRg st="5" end="5"/>
                                            </p:txEl>
                                          </p:spTgt>
                                        </p:tgtEl>
                                        <p:attrNameLst>
                                          <p:attrName>style.visibility</p:attrName>
                                        </p:attrNameLst>
                                      </p:cBhvr>
                                      <p:to>
                                        <p:strVal val="visible"/>
                                      </p:to>
                                    </p:set>
                                    <p:animEffect transition="in" filter="barn(inHorizontal)">
                                      <p:cBhvr additive="repl">
                                        <p:cTn id="32" dur="5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503238" y="423863"/>
            <a:ext cx="7199312" cy="1023937"/>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YLEISIÄ SELITYKSIÄ UHRIN VASTUUTTAMISEKSI</a:t>
            </a:r>
          </a:p>
        </p:txBody>
      </p:sp>
      <p:sp>
        <p:nvSpPr>
          <p:cNvPr id="25602" name="Rectangle 2"/>
          <p:cNvSpPr>
            <a:spLocks noGrp="1" noChangeArrowheads="1"/>
          </p:cNvSpPr>
          <p:nvPr>
            <p:ph type="body" idx="1"/>
          </p:nvPr>
        </p:nvSpPr>
        <p:spPr>
          <a:xfrm>
            <a:off x="503238" y="1800225"/>
            <a:ext cx="9072562" cy="5184775"/>
          </a:xfrm>
          <a:ln/>
        </p:spPr>
        <p:txBody>
          <a:bodyPr/>
          <a:lstStyle/>
          <a:p>
            <a:pPr marL="431800" indent="-322263">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b="1"/>
              <a:t>Alkoholi: </a:t>
            </a:r>
            <a:r>
              <a:rPr lang="fi-FI"/>
              <a:t>Jos uhri on humalassa, häntä saatetaan syyllistää, että on lähtenyt humalassa toikkaroimaan. Sen sijaan humalatilalla on perinteisesti selitetty ja myös ymmärretty tekijän väkivaltaista käytöstä.</a:t>
            </a:r>
          </a:p>
          <a:p>
            <a:pPr marL="431800" indent="-322263">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b="1"/>
              <a:t>Vaatetus:</a:t>
            </a:r>
            <a:r>
              <a:rPr lang="fi-FI"/>
              <a:t> Huomion kiinnittäminen uhrin pukeutumiseen, hameen pituuteen tai ulkonäköön on klassinen uhrin syyllistämisen muoto ja siirtää vastuuta tekijältä uhrille.</a:t>
            </a:r>
          </a:p>
          <a:p>
            <a:pPr marL="431800" indent="-322263">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b="1"/>
              <a:t>Uhri lähtee tekijän mukaan:</a:t>
            </a:r>
            <a:r>
              <a:rPr lang="fi-FI"/>
              <a:t> Joskus stereotypia väkivaltaisesta puskaraiskauksesta vaikuttaa vahvasti uhria syyllistävästi. Jos uhri on poistunut tekijän kanssa yhdessä paikalta, voi uhrin lähipiiri pitää häntä osasyyllisenä tapahtuneeseen väkivaltaan, eikä uhrille jää tilaa kertoa asiasta.</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25602">
                                            <p:txEl>
                                              <p:pRg st="0" end="0"/>
                                            </p:txEl>
                                          </p:spTgt>
                                        </p:tgtEl>
                                        <p:attrNameLst>
                                          <p:attrName>style.visibility</p:attrName>
                                        </p:attrNameLst>
                                      </p:cBhvr>
                                      <p:to>
                                        <p:strVal val="visible"/>
                                      </p:to>
                                    </p:set>
                                    <p:animEffect transition="in" filter="barn(inHorizontal)">
                                      <p:cBhvr additive="repl">
                                        <p:cTn id="7" dur="5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additive="repl">
                                        <p:cTn id="11" dur="1" fill="hold">
                                          <p:stCondLst>
                                            <p:cond delay="0"/>
                                          </p:stCondLst>
                                        </p:cTn>
                                        <p:tgtEl>
                                          <p:spTgt spid="25602">
                                            <p:txEl>
                                              <p:pRg st="1" end="1"/>
                                            </p:txEl>
                                          </p:spTgt>
                                        </p:tgtEl>
                                        <p:attrNameLst>
                                          <p:attrName>style.visibility</p:attrName>
                                        </p:attrNameLst>
                                      </p:cBhvr>
                                      <p:to>
                                        <p:strVal val="visible"/>
                                      </p:to>
                                    </p:set>
                                    <p:animEffect transition="in" filter="barn(inHorizontal)">
                                      <p:cBhvr additive="repl">
                                        <p:cTn id="12" dur="500"/>
                                        <p:tgtEl>
                                          <p:spTgt spid="25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additive="repl">
                                        <p:cTn id="16" dur="1" fill="hold">
                                          <p:stCondLst>
                                            <p:cond delay="0"/>
                                          </p:stCondLst>
                                        </p:cTn>
                                        <p:tgtEl>
                                          <p:spTgt spid="25602">
                                            <p:txEl>
                                              <p:pRg st="2" end="2"/>
                                            </p:txEl>
                                          </p:spTgt>
                                        </p:tgtEl>
                                        <p:attrNameLst>
                                          <p:attrName>style.visibility</p:attrName>
                                        </p:attrNameLst>
                                      </p:cBhvr>
                                      <p:to>
                                        <p:strVal val="visible"/>
                                      </p:to>
                                    </p:set>
                                    <p:animEffect transition="in" filter="barn(inHorizontal)">
                                      <p:cBhvr additive="repl">
                                        <p:cTn id="17" dur="500"/>
                                        <p:tgtEl>
                                          <p:spTgt spid="25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503238" y="576263"/>
            <a:ext cx="8135937"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SEKSUAALINEN HYVÄKSIKÄYTTÖ</a:t>
            </a:r>
          </a:p>
        </p:txBody>
      </p:sp>
      <p:sp>
        <p:nvSpPr>
          <p:cNvPr id="26626" name="Rectangle 2"/>
          <p:cNvSpPr>
            <a:spLocks noGrp="1" noChangeArrowheads="1"/>
          </p:cNvSpPr>
          <p:nvPr>
            <p:ph type="body" idx="1"/>
          </p:nvPr>
        </p:nvSpPr>
        <p:spPr>
          <a:xfrm>
            <a:off x="503238" y="1800225"/>
            <a:ext cx="9072562" cy="4384675"/>
          </a:xfrm>
          <a:ln/>
        </p:spPr>
        <p:txBody>
          <a:bodyPr/>
          <a:lstStyle/>
          <a:p>
            <a:pPr marL="431800" indent="-322263">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fi-FI"/>
          </a:p>
          <a:p>
            <a:pPr marL="431800" indent="-322263">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fi-FI"/>
          </a:p>
          <a:p>
            <a:pPr marL="431800" indent="-322263">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fi-FI"/>
          </a:p>
          <a:p>
            <a:pPr marL="431800" indent="-322263">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”Sopimusvaltiot ovat sitoutuneet suojelemaan lasta kaikilta seksuaalisen riiston ja hyväksikäytön muodoilta.”</a:t>
            </a:r>
          </a:p>
          <a:p>
            <a:pPr marL="2159000" lvl="4" indent="-214313">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sz="2000"/>
              <a:t>(Lapsen oikeuksien sopimus, 34 artikla)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503238" y="576263"/>
            <a:ext cx="7991475"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SEKSUAALINEN HYVÄKSIKÄYTTÖ</a:t>
            </a:r>
          </a:p>
        </p:txBody>
      </p:sp>
      <p:sp>
        <p:nvSpPr>
          <p:cNvPr id="27650" name="Rectangle 2"/>
          <p:cNvSpPr>
            <a:spLocks noGrp="1" noChangeArrowheads="1"/>
          </p:cNvSpPr>
          <p:nvPr>
            <p:ph type="body" idx="1"/>
          </p:nvPr>
        </p:nvSpPr>
        <p:spPr>
          <a:xfrm>
            <a:off x="503238" y="1800225"/>
            <a:ext cx="9072562" cy="4384675"/>
          </a:xfrm>
          <a:ln/>
        </p:spPr>
        <p:txBody>
          <a:bodyPr/>
          <a:lstStyle/>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Hyväksikäyttö on seksuaalista väkivaltaa.</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Seksuaalisen hyväksikäytön uhriksi joutuminen saattaa aiheuttaa hyvin ristiriitaisia tunteita nuoressa.</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Hyväksikäyttäjä saattaa olla lapselle tai hänen lähipiirilleen merkittävä ja arvostettu henkilö.</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Tekijä on saattanut pyytää luvan teon aloittamiselle, jolla pyrkii siirtämään vastuuta  tai tunteen rikoskumppanuudesta lapselle.</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Osa hyväksikäytöistä nousee julkisuuteen, mutta suurin osa tapauksista edelleen vaietaan.</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27650">
                                            <p:txEl>
                                              <p:pRg st="0" end="0"/>
                                            </p:txEl>
                                          </p:spTgt>
                                        </p:tgtEl>
                                        <p:attrNameLst>
                                          <p:attrName>style.visibility</p:attrName>
                                        </p:attrNameLst>
                                      </p:cBhvr>
                                      <p:to>
                                        <p:strVal val="visible"/>
                                      </p:to>
                                    </p:set>
                                    <p:animEffect transition="in" filter="barn(inHorizontal)">
                                      <p:cBhvr additive="repl">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additive="repl">
                                        <p:cTn id="11" dur="1" fill="hold">
                                          <p:stCondLst>
                                            <p:cond delay="0"/>
                                          </p:stCondLst>
                                        </p:cTn>
                                        <p:tgtEl>
                                          <p:spTgt spid="27650">
                                            <p:txEl>
                                              <p:pRg st="1" end="1"/>
                                            </p:txEl>
                                          </p:spTgt>
                                        </p:tgtEl>
                                        <p:attrNameLst>
                                          <p:attrName>style.visibility</p:attrName>
                                        </p:attrNameLst>
                                      </p:cBhvr>
                                      <p:to>
                                        <p:strVal val="visible"/>
                                      </p:to>
                                    </p:set>
                                    <p:animEffect transition="in" filter="barn(inHorizontal)">
                                      <p:cBhvr additive="repl">
                                        <p:cTn id="12" dur="500"/>
                                        <p:tgtEl>
                                          <p:spTgt spid="276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additive="repl">
                                        <p:cTn id="16" dur="1" fill="hold">
                                          <p:stCondLst>
                                            <p:cond delay="0"/>
                                          </p:stCondLst>
                                        </p:cTn>
                                        <p:tgtEl>
                                          <p:spTgt spid="27650">
                                            <p:txEl>
                                              <p:pRg st="2" end="2"/>
                                            </p:txEl>
                                          </p:spTgt>
                                        </p:tgtEl>
                                        <p:attrNameLst>
                                          <p:attrName>style.visibility</p:attrName>
                                        </p:attrNameLst>
                                      </p:cBhvr>
                                      <p:to>
                                        <p:strVal val="visible"/>
                                      </p:to>
                                    </p:set>
                                    <p:animEffect transition="in" filter="barn(inHorizontal)">
                                      <p:cBhvr additive="repl">
                                        <p:cTn id="17" dur="500"/>
                                        <p:tgtEl>
                                          <p:spTgt spid="276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additive="repl">
                                        <p:cTn id="21" dur="1" fill="hold">
                                          <p:stCondLst>
                                            <p:cond delay="0"/>
                                          </p:stCondLst>
                                        </p:cTn>
                                        <p:tgtEl>
                                          <p:spTgt spid="27650">
                                            <p:txEl>
                                              <p:pRg st="3" end="3"/>
                                            </p:txEl>
                                          </p:spTgt>
                                        </p:tgtEl>
                                        <p:attrNameLst>
                                          <p:attrName>style.visibility</p:attrName>
                                        </p:attrNameLst>
                                      </p:cBhvr>
                                      <p:to>
                                        <p:strVal val="visible"/>
                                      </p:to>
                                    </p:set>
                                    <p:animEffect transition="in" filter="barn(inHorizontal)">
                                      <p:cBhvr additive="repl">
                                        <p:cTn id="22" dur="500"/>
                                        <p:tgtEl>
                                          <p:spTgt spid="276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additive="repl">
                                        <p:cTn id="26" dur="1" fill="hold">
                                          <p:stCondLst>
                                            <p:cond delay="0"/>
                                          </p:stCondLst>
                                        </p:cTn>
                                        <p:tgtEl>
                                          <p:spTgt spid="27650">
                                            <p:txEl>
                                              <p:pRg st="4" end="4"/>
                                            </p:txEl>
                                          </p:spTgt>
                                        </p:tgtEl>
                                        <p:attrNameLst>
                                          <p:attrName>style.visibility</p:attrName>
                                        </p:attrNameLst>
                                      </p:cBhvr>
                                      <p:to>
                                        <p:strVal val="visible"/>
                                      </p:to>
                                    </p:set>
                                    <p:animEffect transition="in" filter="barn(inHorizontal)">
                                      <p:cBhvr additive="repl">
                                        <p:cTn id="27" dur="500"/>
                                        <p:tgtEl>
                                          <p:spTgt spid="276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”SEKSIKORTTI”</a:t>
            </a:r>
          </a:p>
        </p:txBody>
      </p:sp>
      <p:sp>
        <p:nvSpPr>
          <p:cNvPr id="28674" name="Rectangle 2"/>
          <p:cNvSpPr>
            <a:spLocks noGrp="1" noChangeArrowheads="1"/>
          </p:cNvSpPr>
          <p:nvPr>
            <p:ph type="body" idx="1"/>
          </p:nvPr>
        </p:nvSpPr>
        <p:spPr>
          <a:xfrm>
            <a:off x="503238" y="1800225"/>
            <a:ext cx="9072562" cy="4384675"/>
          </a:xfrm>
          <a:ln/>
        </p:spPr>
        <p:txBody>
          <a:bodyPr/>
          <a:lstStyle/>
          <a:p>
            <a:pPr marL="431800" indent="-322263">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Seksiin vaaditaan riittävän iän, fyysisen kypsyyden ja tietojen lisäksi myös oman kehon ja mielen ymmärtämistä. Lisäksi tarvitaan kykyä kantaa vastuu niin omasta kuin toisen ihmisen hyvinvoinnista. </a:t>
            </a:r>
          </a:p>
          <a:p>
            <a:pPr marL="431800" indent="-322263">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Jos seksin aloittamiseen vaadittaisiin riittävän henkisen kypsyyden osoittava ”seksikortti”, millaisia taitoja sen haltijalta edellytettäsiiin?</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Listatkaa ryhmässä ne ajattelun, tunteiden ja käyttäytymisen taidot, joita ”seksikortin” haltijalta voitaisiin vaatia.</a:t>
            </a:r>
          </a:p>
          <a:p>
            <a:pPr marL="430213" indent="-323850">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fi-FI"/>
              <a:t>Keskustelkaa ”seksikortin” hyvistä ja huonoista puolista.</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28674">
                                            <p:txEl>
                                              <p:pRg st="0" end="0"/>
                                            </p:txEl>
                                          </p:spTgt>
                                        </p:tgtEl>
                                        <p:attrNameLst>
                                          <p:attrName>style.visibility</p:attrName>
                                        </p:attrNameLst>
                                      </p:cBhvr>
                                      <p:to>
                                        <p:strVal val="visible"/>
                                      </p:to>
                                    </p:set>
                                    <p:animEffect transition="in" filter="barn(inHorizontal)">
                                      <p:cBhvr additive="repl">
                                        <p:cTn id="7" dur="500"/>
                                        <p:tgtEl>
                                          <p:spTgt spid="28674">
                                            <p:txEl>
                                              <p:pRg st="0" end="0"/>
                                            </p:txEl>
                                          </p:spTgt>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additive="repl">
                                        <p:cTn id="10" dur="1" fill="hold">
                                          <p:stCondLst>
                                            <p:cond delay="0"/>
                                          </p:stCondLst>
                                        </p:cTn>
                                        <p:tgtEl>
                                          <p:spTgt spid="28674">
                                            <p:txEl>
                                              <p:pRg st="1" end="1"/>
                                            </p:txEl>
                                          </p:spTgt>
                                        </p:tgtEl>
                                        <p:attrNameLst>
                                          <p:attrName>style.visibility</p:attrName>
                                        </p:attrNameLst>
                                      </p:cBhvr>
                                      <p:to>
                                        <p:strVal val="visible"/>
                                      </p:to>
                                    </p:set>
                                    <p:animEffect transition="in" filter="barn(inHorizontal)">
                                      <p:cBhvr additive="repl">
                                        <p:cTn id="11" dur="500"/>
                                        <p:tgtEl>
                                          <p:spTgt spid="2867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additive="repl">
                                        <p:cTn id="15" dur="1" fill="hold">
                                          <p:stCondLst>
                                            <p:cond delay="0"/>
                                          </p:stCondLst>
                                        </p:cTn>
                                        <p:tgtEl>
                                          <p:spTgt spid="28674">
                                            <p:txEl>
                                              <p:pRg st="2" end="2"/>
                                            </p:txEl>
                                          </p:spTgt>
                                        </p:tgtEl>
                                        <p:attrNameLst>
                                          <p:attrName>style.visibility</p:attrName>
                                        </p:attrNameLst>
                                      </p:cBhvr>
                                      <p:to>
                                        <p:strVal val="visible"/>
                                      </p:to>
                                    </p:set>
                                    <p:animEffect transition="in" filter="barn(inHorizontal)">
                                      <p:cBhvr additive="repl">
                                        <p:cTn id="16" dur="500"/>
                                        <p:tgtEl>
                                          <p:spTgt spid="2867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additive="repl">
                                        <p:cTn id="20" dur="1" fill="hold">
                                          <p:stCondLst>
                                            <p:cond delay="0"/>
                                          </p:stCondLst>
                                        </p:cTn>
                                        <p:tgtEl>
                                          <p:spTgt spid="28674">
                                            <p:txEl>
                                              <p:pRg st="3" end="3"/>
                                            </p:txEl>
                                          </p:spTgt>
                                        </p:tgtEl>
                                        <p:attrNameLst>
                                          <p:attrName>style.visibility</p:attrName>
                                        </p:attrNameLst>
                                      </p:cBhvr>
                                      <p:to>
                                        <p:strVal val="visible"/>
                                      </p:to>
                                    </p:set>
                                    <p:animEffect transition="in" filter="barn(inHorizontal)">
                                      <p:cBhvr additive="repl">
                                        <p:cTn id="21" dur="500"/>
                                        <p:tgtEl>
                                          <p:spTgt spid="286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03238" y="576263"/>
            <a:ext cx="7632700"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TEHTÄVÄ: SEURUSTELUTARINAT</a:t>
            </a:r>
          </a:p>
        </p:txBody>
      </p:sp>
      <p:sp>
        <p:nvSpPr>
          <p:cNvPr id="6146" name="Rectangle 2"/>
          <p:cNvSpPr>
            <a:spLocks noGrp="1" noChangeArrowheads="1"/>
          </p:cNvSpPr>
          <p:nvPr>
            <p:ph type="body" idx="1"/>
          </p:nvPr>
        </p:nvSpPr>
        <p:spPr>
          <a:xfrm>
            <a:off x="503238" y="1800225"/>
            <a:ext cx="9072562" cy="4384675"/>
          </a:xfrm>
          <a:ln/>
        </p:spPr>
        <p:txBody>
          <a:bodyPr tIns="21240"/>
          <a:lstStyle/>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400"/>
              <a:t>Laatikaa seurustelutarina kuvassa esiintyvästä parista.</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400"/>
              <a:t>Voitte tehdä tarinan vapaasti tai hyödyntää seuraavia apukysymyksiä:</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200"/>
              <a:t>Minkä nimisiä henkilöt ovat?</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200"/>
              <a:t>Kuinka kauan he ovat seurustelleet?</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200"/>
              <a:t>Miten he tapasivat ja tutustuivat?</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200"/>
              <a:t>Mihin he ihastuivat toisiinsa?</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200"/>
              <a:t>Miten ja missä he viettävät yhteistä aikaa?</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200"/>
              <a:t>Miten heidän kaverinsa suhtautuvat seurusteluun?</a:t>
            </a:r>
          </a:p>
          <a:p>
            <a:pPr marL="862013" lvl="1" indent="-32226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200"/>
              <a:t>Millaisia haaveita heillä on toistensa suhteen?</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6146">
                                            <p:txEl>
                                              <p:pRg st="0" end="0"/>
                                            </p:txEl>
                                          </p:spTgt>
                                        </p:tgtEl>
                                        <p:attrNameLst>
                                          <p:attrName>style.visibility</p:attrName>
                                        </p:attrNameLst>
                                      </p:cBhvr>
                                      <p:to>
                                        <p:strVal val="visible"/>
                                      </p:to>
                                    </p:set>
                                    <p:animEffect transition="in" filter="barn(inHorizontal)">
                                      <p:cBhvr additive="repl">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additive="repl">
                                        <p:cTn id="11" dur="1" fill="hold">
                                          <p:stCondLst>
                                            <p:cond delay="0"/>
                                          </p:stCondLst>
                                        </p:cTn>
                                        <p:tgtEl>
                                          <p:spTgt spid="6146">
                                            <p:txEl>
                                              <p:pRg st="1" end="1"/>
                                            </p:txEl>
                                          </p:spTgt>
                                        </p:tgtEl>
                                        <p:attrNameLst>
                                          <p:attrName>style.visibility</p:attrName>
                                        </p:attrNameLst>
                                      </p:cBhvr>
                                      <p:to>
                                        <p:strVal val="visible"/>
                                      </p:to>
                                    </p:set>
                                    <p:animEffect transition="in" filter="barn(inHorizontal)">
                                      <p:cBhvr additive="repl">
                                        <p:cTn id="12" dur="500"/>
                                        <p:tgtEl>
                                          <p:spTgt spid="6146">
                                            <p:txEl>
                                              <p:pRg st="1" end="1"/>
                                            </p:txEl>
                                          </p:spTgt>
                                        </p:tgtEl>
                                      </p:cBhvr>
                                    </p:animEffect>
                                  </p:childTnLst>
                                </p:cTn>
                              </p:par>
                              <p:par>
                                <p:cTn id="13" presetID="16" presetClass="entr" presetSubtype="26" fill="hold" nodeType="withEffect">
                                  <p:stCondLst>
                                    <p:cond delay="0"/>
                                  </p:stCondLst>
                                  <p:childTnLst>
                                    <p:set>
                                      <p:cBhvr additive="repl">
                                        <p:cTn id="14" dur="1" fill="hold">
                                          <p:stCondLst>
                                            <p:cond delay="0"/>
                                          </p:stCondLst>
                                        </p:cTn>
                                        <p:tgtEl>
                                          <p:spTgt spid="6146">
                                            <p:txEl>
                                              <p:pRg st="2" end="2"/>
                                            </p:txEl>
                                          </p:spTgt>
                                        </p:tgtEl>
                                        <p:attrNameLst>
                                          <p:attrName>style.visibility</p:attrName>
                                        </p:attrNameLst>
                                      </p:cBhvr>
                                      <p:to>
                                        <p:strVal val="visible"/>
                                      </p:to>
                                    </p:set>
                                    <p:animEffect transition="in" filter="barn(inHorizontal)">
                                      <p:cBhvr additive="repl">
                                        <p:cTn id="15" dur="500"/>
                                        <p:tgtEl>
                                          <p:spTgt spid="6146">
                                            <p:txEl>
                                              <p:pRg st="2" end="2"/>
                                            </p:txEl>
                                          </p:spTgt>
                                        </p:tgtEl>
                                      </p:cBhvr>
                                    </p:animEffect>
                                  </p:childTnLst>
                                </p:cTn>
                              </p:par>
                              <p:par>
                                <p:cTn id="16" presetID="16" presetClass="entr" presetSubtype="26" fill="hold" nodeType="withEffect">
                                  <p:stCondLst>
                                    <p:cond delay="0"/>
                                  </p:stCondLst>
                                  <p:childTnLst>
                                    <p:set>
                                      <p:cBhvr additive="repl">
                                        <p:cTn id="17" dur="1" fill="hold">
                                          <p:stCondLst>
                                            <p:cond delay="0"/>
                                          </p:stCondLst>
                                        </p:cTn>
                                        <p:tgtEl>
                                          <p:spTgt spid="6146">
                                            <p:txEl>
                                              <p:pRg st="3" end="3"/>
                                            </p:txEl>
                                          </p:spTgt>
                                        </p:tgtEl>
                                        <p:attrNameLst>
                                          <p:attrName>style.visibility</p:attrName>
                                        </p:attrNameLst>
                                      </p:cBhvr>
                                      <p:to>
                                        <p:strVal val="visible"/>
                                      </p:to>
                                    </p:set>
                                    <p:animEffect transition="in" filter="barn(inHorizontal)">
                                      <p:cBhvr additive="repl">
                                        <p:cTn id="18" dur="500"/>
                                        <p:tgtEl>
                                          <p:spTgt spid="6146">
                                            <p:txEl>
                                              <p:pRg st="3" end="3"/>
                                            </p:txEl>
                                          </p:spTgt>
                                        </p:tgtEl>
                                      </p:cBhvr>
                                    </p:animEffect>
                                  </p:childTnLst>
                                </p:cTn>
                              </p:par>
                              <p:par>
                                <p:cTn id="19" presetID="16" presetClass="entr" presetSubtype="26" fill="hold" nodeType="withEffect">
                                  <p:stCondLst>
                                    <p:cond delay="0"/>
                                  </p:stCondLst>
                                  <p:childTnLst>
                                    <p:set>
                                      <p:cBhvr additive="repl">
                                        <p:cTn id="20" dur="1" fill="hold">
                                          <p:stCondLst>
                                            <p:cond delay="0"/>
                                          </p:stCondLst>
                                        </p:cTn>
                                        <p:tgtEl>
                                          <p:spTgt spid="6146">
                                            <p:txEl>
                                              <p:pRg st="4" end="4"/>
                                            </p:txEl>
                                          </p:spTgt>
                                        </p:tgtEl>
                                        <p:attrNameLst>
                                          <p:attrName>style.visibility</p:attrName>
                                        </p:attrNameLst>
                                      </p:cBhvr>
                                      <p:to>
                                        <p:strVal val="visible"/>
                                      </p:to>
                                    </p:set>
                                    <p:animEffect transition="in" filter="barn(inHorizontal)">
                                      <p:cBhvr additive="repl">
                                        <p:cTn id="21" dur="500"/>
                                        <p:tgtEl>
                                          <p:spTgt spid="6146">
                                            <p:txEl>
                                              <p:pRg st="4" end="4"/>
                                            </p:txEl>
                                          </p:spTgt>
                                        </p:tgtEl>
                                      </p:cBhvr>
                                    </p:animEffect>
                                  </p:childTnLst>
                                </p:cTn>
                              </p:par>
                              <p:par>
                                <p:cTn id="22" presetID="16" presetClass="entr" presetSubtype="26" fill="hold" nodeType="withEffect">
                                  <p:stCondLst>
                                    <p:cond delay="0"/>
                                  </p:stCondLst>
                                  <p:childTnLst>
                                    <p:set>
                                      <p:cBhvr additive="repl">
                                        <p:cTn id="23" dur="1" fill="hold">
                                          <p:stCondLst>
                                            <p:cond delay="0"/>
                                          </p:stCondLst>
                                        </p:cTn>
                                        <p:tgtEl>
                                          <p:spTgt spid="6146">
                                            <p:txEl>
                                              <p:pRg st="5" end="5"/>
                                            </p:txEl>
                                          </p:spTgt>
                                        </p:tgtEl>
                                        <p:attrNameLst>
                                          <p:attrName>style.visibility</p:attrName>
                                        </p:attrNameLst>
                                      </p:cBhvr>
                                      <p:to>
                                        <p:strVal val="visible"/>
                                      </p:to>
                                    </p:set>
                                    <p:animEffect transition="in" filter="barn(inHorizontal)">
                                      <p:cBhvr additive="repl">
                                        <p:cTn id="24" dur="500"/>
                                        <p:tgtEl>
                                          <p:spTgt spid="6146">
                                            <p:txEl>
                                              <p:pRg st="5" end="5"/>
                                            </p:txEl>
                                          </p:spTgt>
                                        </p:tgtEl>
                                      </p:cBhvr>
                                    </p:animEffect>
                                  </p:childTnLst>
                                </p:cTn>
                              </p:par>
                              <p:par>
                                <p:cTn id="25" presetID="16" presetClass="entr" presetSubtype="26" fill="hold" nodeType="withEffect">
                                  <p:stCondLst>
                                    <p:cond delay="0"/>
                                  </p:stCondLst>
                                  <p:childTnLst>
                                    <p:set>
                                      <p:cBhvr additive="repl">
                                        <p:cTn id="26" dur="1" fill="hold">
                                          <p:stCondLst>
                                            <p:cond delay="0"/>
                                          </p:stCondLst>
                                        </p:cTn>
                                        <p:tgtEl>
                                          <p:spTgt spid="6146">
                                            <p:txEl>
                                              <p:pRg st="6" end="6"/>
                                            </p:txEl>
                                          </p:spTgt>
                                        </p:tgtEl>
                                        <p:attrNameLst>
                                          <p:attrName>style.visibility</p:attrName>
                                        </p:attrNameLst>
                                      </p:cBhvr>
                                      <p:to>
                                        <p:strVal val="visible"/>
                                      </p:to>
                                    </p:set>
                                    <p:animEffect transition="in" filter="barn(inHorizontal)">
                                      <p:cBhvr additive="repl">
                                        <p:cTn id="27" dur="500"/>
                                        <p:tgtEl>
                                          <p:spTgt spid="6146">
                                            <p:txEl>
                                              <p:pRg st="6" end="6"/>
                                            </p:txEl>
                                          </p:spTgt>
                                        </p:tgtEl>
                                      </p:cBhvr>
                                    </p:animEffect>
                                  </p:childTnLst>
                                </p:cTn>
                              </p:par>
                              <p:par>
                                <p:cTn id="28" presetID="16" presetClass="entr" presetSubtype="26" fill="hold" nodeType="withEffect">
                                  <p:stCondLst>
                                    <p:cond delay="0"/>
                                  </p:stCondLst>
                                  <p:childTnLst>
                                    <p:set>
                                      <p:cBhvr additive="repl">
                                        <p:cTn id="29" dur="1" fill="hold">
                                          <p:stCondLst>
                                            <p:cond delay="0"/>
                                          </p:stCondLst>
                                        </p:cTn>
                                        <p:tgtEl>
                                          <p:spTgt spid="6146">
                                            <p:txEl>
                                              <p:pRg st="7" end="7"/>
                                            </p:txEl>
                                          </p:spTgt>
                                        </p:tgtEl>
                                        <p:attrNameLst>
                                          <p:attrName>style.visibility</p:attrName>
                                        </p:attrNameLst>
                                      </p:cBhvr>
                                      <p:to>
                                        <p:strVal val="visible"/>
                                      </p:to>
                                    </p:set>
                                    <p:animEffect transition="in" filter="barn(inHorizontal)">
                                      <p:cBhvr additive="repl">
                                        <p:cTn id="30" dur="500"/>
                                        <p:tgtEl>
                                          <p:spTgt spid="6146">
                                            <p:txEl>
                                              <p:pRg st="7" end="7"/>
                                            </p:txEl>
                                          </p:spTgt>
                                        </p:tgtEl>
                                      </p:cBhvr>
                                    </p:animEffect>
                                  </p:childTnLst>
                                </p:cTn>
                              </p:par>
                              <p:par>
                                <p:cTn id="31" presetID="16" presetClass="entr" presetSubtype="26" fill="hold" nodeType="withEffect">
                                  <p:stCondLst>
                                    <p:cond delay="0"/>
                                  </p:stCondLst>
                                  <p:childTnLst>
                                    <p:set>
                                      <p:cBhvr additive="repl">
                                        <p:cTn id="32" dur="1" fill="hold">
                                          <p:stCondLst>
                                            <p:cond delay="0"/>
                                          </p:stCondLst>
                                        </p:cTn>
                                        <p:tgtEl>
                                          <p:spTgt spid="6146">
                                            <p:txEl>
                                              <p:pRg st="8" end="8"/>
                                            </p:txEl>
                                          </p:spTgt>
                                        </p:tgtEl>
                                        <p:attrNameLst>
                                          <p:attrName>style.visibility</p:attrName>
                                        </p:attrNameLst>
                                      </p:cBhvr>
                                      <p:to>
                                        <p:strVal val="visible"/>
                                      </p:to>
                                    </p:set>
                                    <p:animEffect transition="in" filter="barn(inHorizontal)">
                                      <p:cBhvr additive="repl">
                                        <p:cTn id="33" dur="500"/>
                                        <p:tgtEl>
                                          <p:spTgt spid="61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TEHTÄVÄ: EROTARINAT</a:t>
            </a:r>
          </a:p>
        </p:txBody>
      </p:sp>
      <p:sp>
        <p:nvSpPr>
          <p:cNvPr id="7170" name="Rectangle 2"/>
          <p:cNvSpPr>
            <a:spLocks noGrp="1" noChangeArrowheads="1"/>
          </p:cNvSpPr>
          <p:nvPr>
            <p:ph type="body" idx="1"/>
          </p:nvPr>
        </p:nvSpPr>
        <p:spPr>
          <a:xfrm>
            <a:off x="503238" y="1800225"/>
            <a:ext cx="9072562" cy="4384675"/>
          </a:xfrm>
          <a:ln/>
        </p:spPr>
        <p:txBody>
          <a:bodyPr tIns="52560"/>
          <a:lstStyle/>
          <a:p>
            <a:pPr marL="430213" indent="-323850" hangingPunct="1">
              <a:lnSpc>
                <a:spcPct val="84000"/>
              </a:lnSpc>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Laatikaa erotarina kuvassa esiintyvästä parista. </a:t>
            </a:r>
          </a:p>
          <a:p>
            <a:pPr marL="430213" indent="-323850" hangingPunct="1">
              <a:lnSpc>
                <a:spcPct val="84000"/>
              </a:lnSpc>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Voitte tehdä tarinan vapaasti tai hyödyntää seuraavia apukysymyksiä:</a:t>
            </a:r>
          </a:p>
          <a:p>
            <a:pPr marL="862013" lvl="1" indent="-322263" hangingPunct="1">
              <a:lnSpc>
                <a:spcPct val="84000"/>
              </a:lnSpc>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200"/>
              <a:t>Minkä nimisiä henkilöt ovat?</a:t>
            </a:r>
          </a:p>
          <a:p>
            <a:pPr marL="862013" lvl="1" indent="-322263" hangingPunct="1">
              <a:lnSpc>
                <a:spcPct val="84000"/>
              </a:lnSpc>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200"/>
              <a:t>Kuinka kauan seurustelu on kestänyt?</a:t>
            </a:r>
          </a:p>
          <a:p>
            <a:pPr marL="862013" lvl="1" indent="-322263" hangingPunct="1">
              <a:lnSpc>
                <a:spcPct val="84000"/>
              </a:lnSpc>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200"/>
              <a:t>Mihin seurustelun vaiheeseen he ovat edenneet?</a:t>
            </a:r>
          </a:p>
          <a:p>
            <a:pPr marL="862013" lvl="1" indent="-322263" hangingPunct="1">
              <a:lnSpc>
                <a:spcPct val="84000"/>
              </a:lnSpc>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200"/>
              <a:t>Kumpi päätti erosta?</a:t>
            </a:r>
          </a:p>
          <a:p>
            <a:pPr marL="862013" lvl="1" indent="-322263" hangingPunct="1">
              <a:lnSpc>
                <a:spcPct val="84000"/>
              </a:lnSpc>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200"/>
              <a:t>Missä ja miten hän kertoi haluavansa erota?</a:t>
            </a:r>
          </a:p>
          <a:p>
            <a:pPr marL="862013" lvl="1" indent="-322263" hangingPunct="1">
              <a:lnSpc>
                <a:spcPct val="84000"/>
              </a:lnSpc>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200"/>
              <a:t>Miksi hän halusi erota?</a:t>
            </a:r>
          </a:p>
          <a:p>
            <a:pPr marL="862013" lvl="1" indent="-322263" hangingPunct="1">
              <a:lnSpc>
                <a:spcPct val="84000"/>
              </a:lnSpc>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200"/>
              <a:t>Miten hylätty suhtautui tilanteeseen</a:t>
            </a:r>
          </a:p>
          <a:p>
            <a:pPr marL="862013" lvl="1" indent="-322263" hangingPunct="1">
              <a:lnSpc>
                <a:spcPct val="84000"/>
              </a:lnSpc>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sz="2200"/>
              <a:t>Millaiset välit henkilöillä on eron jälkeen?</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6394450" y="1566863"/>
            <a:ext cx="2462213" cy="2249487"/>
          </a:xfrm>
          <a:prstGeom prst="rect">
            <a:avLst/>
          </a:prstGeom>
          <a:noFill/>
          <a:ln w="9525" cap="flat">
            <a:noFill/>
            <a:round/>
            <a:headEnd/>
            <a:tailEnd/>
          </a:ln>
          <a:effectLst/>
        </p:spPr>
      </p:pic>
      <p:pic>
        <p:nvPicPr>
          <p:cNvPr id="8194" name="Picture 2"/>
          <p:cNvPicPr>
            <a:picLocks noChangeAspect="1" noChangeArrowheads="1"/>
          </p:cNvPicPr>
          <p:nvPr/>
        </p:nvPicPr>
        <p:blipFill>
          <a:blip r:embed="rId4" cstate="print"/>
          <a:srcRect/>
          <a:stretch>
            <a:fillRect/>
          </a:stretch>
        </p:blipFill>
        <p:spPr bwMode="auto">
          <a:xfrm>
            <a:off x="6408738" y="3922713"/>
            <a:ext cx="2428875" cy="2262187"/>
          </a:xfrm>
          <a:prstGeom prst="rect">
            <a:avLst/>
          </a:prstGeom>
          <a:noFill/>
          <a:ln w="9525" cap="flat">
            <a:noFill/>
            <a:round/>
            <a:headEnd/>
            <a:tailEnd/>
          </a:ln>
          <a:effectLst/>
        </p:spPr>
      </p:pic>
      <p:sp>
        <p:nvSpPr>
          <p:cNvPr id="8195" name="Rectangle 3"/>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SEURUSTELUTARINAT</a:t>
            </a:r>
          </a:p>
        </p:txBody>
      </p:sp>
      <p:sp>
        <p:nvSpPr>
          <p:cNvPr id="8196" name="Rectangle 4"/>
          <p:cNvSpPr>
            <a:spLocks noGrp="1" noChangeArrowheads="1"/>
          </p:cNvSpPr>
          <p:nvPr>
            <p:ph type="body" idx="1"/>
          </p:nvPr>
        </p:nvSpPr>
        <p:spPr>
          <a:xfrm>
            <a:off x="503238" y="1800225"/>
            <a:ext cx="9072562" cy="4384675"/>
          </a:xfrm>
          <a:ln/>
        </p:spPr>
        <p:txBody>
          <a:bodyPr/>
          <a:lstStyle/>
          <a:p>
            <a:endParaRPr lang="fi-FI"/>
          </a:p>
        </p:txBody>
      </p:sp>
      <p:pic>
        <p:nvPicPr>
          <p:cNvPr id="8197" name="Picture 5"/>
          <p:cNvPicPr>
            <a:picLocks noChangeAspect="1" noChangeArrowheads="1"/>
          </p:cNvPicPr>
          <p:nvPr/>
        </p:nvPicPr>
        <p:blipFill>
          <a:blip r:embed="rId5" cstate="print"/>
          <a:srcRect/>
          <a:stretch>
            <a:fillRect/>
          </a:stretch>
        </p:blipFill>
        <p:spPr bwMode="auto">
          <a:xfrm>
            <a:off x="2700338" y="3933825"/>
            <a:ext cx="3240087" cy="2232025"/>
          </a:xfrm>
          <a:prstGeom prst="rect">
            <a:avLst/>
          </a:prstGeom>
          <a:noFill/>
          <a:ln w="9525" cap="flat">
            <a:noFill/>
            <a:round/>
            <a:headEnd/>
            <a:tailEnd/>
          </a:ln>
          <a:effectLst/>
        </p:spPr>
      </p:pic>
      <p:pic>
        <p:nvPicPr>
          <p:cNvPr id="8198" name="Picture 6"/>
          <p:cNvPicPr>
            <a:picLocks noChangeAspect="1" noChangeArrowheads="1"/>
          </p:cNvPicPr>
          <p:nvPr/>
        </p:nvPicPr>
        <p:blipFill>
          <a:blip r:embed="rId6" cstate="print"/>
          <a:srcRect/>
          <a:stretch>
            <a:fillRect/>
          </a:stretch>
        </p:blipFill>
        <p:spPr bwMode="auto">
          <a:xfrm>
            <a:off x="250825" y="1989138"/>
            <a:ext cx="2306638" cy="3095625"/>
          </a:xfrm>
          <a:prstGeom prst="rect">
            <a:avLst/>
          </a:prstGeom>
          <a:noFill/>
          <a:ln w="9525" cap="flat">
            <a:noFill/>
            <a:round/>
            <a:headEnd/>
            <a:tailEnd/>
          </a:ln>
          <a:effectLst/>
        </p:spPr>
      </p:pic>
      <p:pic>
        <p:nvPicPr>
          <p:cNvPr id="8199" name="Picture 7"/>
          <p:cNvPicPr>
            <a:picLocks noChangeAspect="1" noChangeArrowheads="1"/>
          </p:cNvPicPr>
          <p:nvPr/>
        </p:nvPicPr>
        <p:blipFill>
          <a:blip r:embed="rId7" cstate="print"/>
          <a:srcRect/>
          <a:stretch>
            <a:fillRect/>
          </a:stretch>
        </p:blipFill>
        <p:spPr bwMode="auto">
          <a:xfrm>
            <a:off x="2700338" y="1600200"/>
            <a:ext cx="3240087" cy="2157413"/>
          </a:xfrm>
          <a:prstGeom prst="rect">
            <a:avLst/>
          </a:prstGeom>
          <a:noFill/>
          <a:ln w="9525" cap="flat">
            <a:noFill/>
            <a:round/>
            <a:headEnd/>
            <a:tailEnd/>
          </a:ln>
          <a:effectLst/>
        </p:spPr>
      </p:pic>
      <p:sp>
        <p:nvSpPr>
          <p:cNvPr id="8200" name="Oval 8"/>
          <p:cNvSpPr>
            <a:spLocks noChangeArrowheads="1"/>
          </p:cNvSpPr>
          <p:nvPr/>
        </p:nvSpPr>
        <p:spPr bwMode="auto">
          <a:xfrm>
            <a:off x="6443663" y="1554163"/>
            <a:ext cx="503237" cy="504825"/>
          </a:xfrm>
          <a:prstGeom prst="ellipse">
            <a:avLst/>
          </a:prstGeom>
          <a:solidFill>
            <a:srgbClr val="D6ECAF"/>
          </a:solidFill>
          <a:ln w="9525" cap="flat">
            <a:noFill/>
            <a:round/>
            <a:headEnd/>
            <a:tailEnd/>
          </a:ln>
          <a:effectLst/>
        </p:spPr>
        <p:txBody>
          <a:bodyPr lIns="90000" tIns="46800" rIns="90000" bIns="46800" anchor="ct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sz="2400" b="1">
                <a:solidFill>
                  <a:srgbClr val="000000"/>
                </a:solidFill>
                <a:latin typeface="Calibri" charset="0"/>
              </a:rPr>
              <a:t>3</a:t>
            </a:r>
          </a:p>
        </p:txBody>
      </p:sp>
      <p:sp>
        <p:nvSpPr>
          <p:cNvPr id="8201" name="Oval 9"/>
          <p:cNvSpPr>
            <a:spLocks noChangeArrowheads="1"/>
          </p:cNvSpPr>
          <p:nvPr/>
        </p:nvSpPr>
        <p:spPr bwMode="auto">
          <a:xfrm>
            <a:off x="323850" y="2060575"/>
            <a:ext cx="503238" cy="504825"/>
          </a:xfrm>
          <a:prstGeom prst="ellipse">
            <a:avLst/>
          </a:prstGeom>
          <a:solidFill>
            <a:srgbClr val="D6ECAF"/>
          </a:solidFill>
          <a:ln w="9525" cap="flat">
            <a:noFill/>
            <a:round/>
            <a:headEnd/>
            <a:tailEnd/>
          </a:ln>
          <a:effectLst/>
        </p:spPr>
        <p:txBody>
          <a:bodyPr lIns="90000" tIns="46800" rIns="90000" bIns="46800" anchor="ct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sz="2400" b="1">
                <a:solidFill>
                  <a:srgbClr val="000000"/>
                </a:solidFill>
                <a:latin typeface="Calibri" charset="0"/>
              </a:rPr>
              <a:t>1</a:t>
            </a:r>
          </a:p>
        </p:txBody>
      </p:sp>
      <p:sp>
        <p:nvSpPr>
          <p:cNvPr id="8202" name="Oval 10"/>
          <p:cNvSpPr>
            <a:spLocks noChangeArrowheads="1"/>
          </p:cNvSpPr>
          <p:nvPr/>
        </p:nvSpPr>
        <p:spPr bwMode="auto">
          <a:xfrm>
            <a:off x="2773363" y="1628775"/>
            <a:ext cx="503237" cy="504825"/>
          </a:xfrm>
          <a:prstGeom prst="ellipse">
            <a:avLst/>
          </a:prstGeom>
          <a:solidFill>
            <a:srgbClr val="D6ECAF"/>
          </a:solidFill>
          <a:ln w="9525" cap="flat">
            <a:noFill/>
            <a:round/>
            <a:headEnd/>
            <a:tailEnd/>
          </a:ln>
          <a:effectLst/>
        </p:spPr>
        <p:txBody>
          <a:bodyPr lIns="90000" tIns="46800" rIns="90000" bIns="46800" anchor="ct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sz="2400" b="1">
                <a:solidFill>
                  <a:srgbClr val="000000"/>
                </a:solidFill>
                <a:latin typeface="Calibri" charset="0"/>
              </a:rPr>
              <a:t>2</a:t>
            </a:r>
          </a:p>
        </p:txBody>
      </p:sp>
      <p:sp>
        <p:nvSpPr>
          <p:cNvPr id="8203" name="Oval 11"/>
          <p:cNvSpPr>
            <a:spLocks noChangeArrowheads="1"/>
          </p:cNvSpPr>
          <p:nvPr/>
        </p:nvSpPr>
        <p:spPr bwMode="auto">
          <a:xfrm>
            <a:off x="6443663" y="4002088"/>
            <a:ext cx="504825" cy="503237"/>
          </a:xfrm>
          <a:prstGeom prst="ellipse">
            <a:avLst/>
          </a:prstGeom>
          <a:solidFill>
            <a:srgbClr val="D6ECAF"/>
          </a:solidFill>
          <a:ln w="9525" cap="flat">
            <a:noFill/>
            <a:round/>
            <a:headEnd/>
            <a:tailEnd/>
          </a:ln>
          <a:effectLst/>
        </p:spPr>
        <p:txBody>
          <a:bodyPr lIns="90000" tIns="46800" rIns="90000" bIns="46800" anchor="ct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sz="2400" b="1">
                <a:solidFill>
                  <a:srgbClr val="000000"/>
                </a:solidFill>
                <a:latin typeface="Calibri" charset="0"/>
              </a:rPr>
              <a:t>5</a:t>
            </a:r>
          </a:p>
        </p:txBody>
      </p:sp>
      <p:sp>
        <p:nvSpPr>
          <p:cNvPr id="8204" name="Oval 12"/>
          <p:cNvSpPr>
            <a:spLocks noChangeArrowheads="1"/>
          </p:cNvSpPr>
          <p:nvPr/>
        </p:nvSpPr>
        <p:spPr bwMode="auto">
          <a:xfrm>
            <a:off x="2771775" y="4002088"/>
            <a:ext cx="503238" cy="503237"/>
          </a:xfrm>
          <a:prstGeom prst="ellipse">
            <a:avLst/>
          </a:prstGeom>
          <a:solidFill>
            <a:srgbClr val="D6ECAF"/>
          </a:solidFill>
          <a:ln w="9525" cap="flat">
            <a:noFill/>
            <a:round/>
            <a:headEnd/>
            <a:tailEnd/>
          </a:ln>
          <a:effectLst/>
        </p:spPr>
        <p:txBody>
          <a:bodyPr lIns="90000" tIns="46800" rIns="90000" bIns="46800" anchor="ctr"/>
          <a:lstStyle/>
          <a:p>
            <a:pPr algn="ct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sz="2400" b="1">
                <a:solidFill>
                  <a:srgbClr val="000000"/>
                </a:solidFill>
                <a:latin typeface="Calibri" charset="0"/>
              </a:rPr>
              <a:t>4</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SEURUSTELUN PELISÄÄNNÖT</a:t>
            </a:r>
          </a:p>
        </p:txBody>
      </p:sp>
      <p:sp>
        <p:nvSpPr>
          <p:cNvPr id="9218" name="Rectangle 2"/>
          <p:cNvSpPr>
            <a:spLocks noGrp="1" noChangeArrowheads="1"/>
          </p:cNvSpPr>
          <p:nvPr>
            <p:ph type="body" idx="1"/>
          </p:nvPr>
        </p:nvSpPr>
        <p:spPr>
          <a:xfrm>
            <a:off x="503238" y="1800225"/>
            <a:ext cx="9072562" cy="4384675"/>
          </a:xfrm>
          <a:ln/>
        </p:spPr>
        <p:txBody>
          <a:bodyPr/>
          <a:lstStyle/>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Kunnioita toista ja itseäsi. Muista että sinuun luotetaan ja sinut koetaan turvalliseksi.</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Sopikaa yhdessä, mitä teidän seurusteluunne kuuluu ja ei kuulu.</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Älä oleta teisen puolesta.</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Muista, että kumppanisi ei lue ajatuksiasi tai välttämättä tiedosta tunteistasi – kerro niistä ääneen.</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Ole rehellinen.</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Kunnioita toisen yksityisyyttä.</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animEffect transition="in" filter="barn(inHorizontal)">
                                      <p:cBhvr additive="repl">
                                        <p:cTn id="7" dur="500"/>
                                        <p:tgtEl>
                                          <p:spTgt spid="9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additive="repl">
                                        <p:cTn id="11" dur="1" fill="hold">
                                          <p:stCondLst>
                                            <p:cond delay="0"/>
                                          </p:stCondLst>
                                        </p:cTn>
                                        <p:tgtEl>
                                          <p:spTgt spid="9218">
                                            <p:txEl>
                                              <p:pRg st="1" end="1"/>
                                            </p:txEl>
                                          </p:spTgt>
                                        </p:tgtEl>
                                        <p:attrNameLst>
                                          <p:attrName>style.visibility</p:attrName>
                                        </p:attrNameLst>
                                      </p:cBhvr>
                                      <p:to>
                                        <p:strVal val="visible"/>
                                      </p:to>
                                    </p:set>
                                    <p:animEffect transition="in" filter="barn(inHorizontal)">
                                      <p:cBhvr additive="repl">
                                        <p:cTn id="12" dur="500"/>
                                        <p:tgtEl>
                                          <p:spTgt spid="9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additive="repl">
                                        <p:cTn id="16" dur="1" fill="hold">
                                          <p:stCondLst>
                                            <p:cond delay="0"/>
                                          </p:stCondLst>
                                        </p:cTn>
                                        <p:tgtEl>
                                          <p:spTgt spid="9218">
                                            <p:txEl>
                                              <p:pRg st="2" end="2"/>
                                            </p:txEl>
                                          </p:spTgt>
                                        </p:tgtEl>
                                        <p:attrNameLst>
                                          <p:attrName>style.visibility</p:attrName>
                                        </p:attrNameLst>
                                      </p:cBhvr>
                                      <p:to>
                                        <p:strVal val="visible"/>
                                      </p:to>
                                    </p:set>
                                    <p:animEffect transition="in" filter="barn(inHorizontal)">
                                      <p:cBhvr additive="repl">
                                        <p:cTn id="17" dur="500"/>
                                        <p:tgtEl>
                                          <p:spTgt spid="92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additive="repl">
                                        <p:cTn id="21" dur="1" fill="hold">
                                          <p:stCondLst>
                                            <p:cond delay="0"/>
                                          </p:stCondLst>
                                        </p:cTn>
                                        <p:tgtEl>
                                          <p:spTgt spid="9218">
                                            <p:txEl>
                                              <p:pRg st="3" end="3"/>
                                            </p:txEl>
                                          </p:spTgt>
                                        </p:tgtEl>
                                        <p:attrNameLst>
                                          <p:attrName>style.visibility</p:attrName>
                                        </p:attrNameLst>
                                      </p:cBhvr>
                                      <p:to>
                                        <p:strVal val="visible"/>
                                      </p:to>
                                    </p:set>
                                    <p:animEffect transition="in" filter="barn(inHorizontal)">
                                      <p:cBhvr additive="repl">
                                        <p:cTn id="22" dur="500"/>
                                        <p:tgtEl>
                                          <p:spTgt spid="92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additive="repl">
                                        <p:cTn id="26" dur="1" fill="hold">
                                          <p:stCondLst>
                                            <p:cond delay="0"/>
                                          </p:stCondLst>
                                        </p:cTn>
                                        <p:tgtEl>
                                          <p:spTgt spid="9218">
                                            <p:txEl>
                                              <p:pRg st="4" end="4"/>
                                            </p:txEl>
                                          </p:spTgt>
                                        </p:tgtEl>
                                        <p:attrNameLst>
                                          <p:attrName>style.visibility</p:attrName>
                                        </p:attrNameLst>
                                      </p:cBhvr>
                                      <p:to>
                                        <p:strVal val="visible"/>
                                      </p:to>
                                    </p:set>
                                    <p:animEffect transition="in" filter="barn(inHorizontal)">
                                      <p:cBhvr additive="repl">
                                        <p:cTn id="27" dur="500"/>
                                        <p:tgtEl>
                                          <p:spTgt spid="92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additive="repl">
                                        <p:cTn id="31" dur="1" fill="hold">
                                          <p:stCondLst>
                                            <p:cond delay="0"/>
                                          </p:stCondLst>
                                        </p:cTn>
                                        <p:tgtEl>
                                          <p:spTgt spid="9218">
                                            <p:txEl>
                                              <p:pRg st="5" end="5"/>
                                            </p:txEl>
                                          </p:spTgt>
                                        </p:tgtEl>
                                        <p:attrNameLst>
                                          <p:attrName>style.visibility</p:attrName>
                                        </p:attrNameLst>
                                      </p:cBhvr>
                                      <p:to>
                                        <p:strVal val="visible"/>
                                      </p:to>
                                    </p:set>
                                    <p:animEffect transition="in" filter="barn(inHorizontal)">
                                      <p:cBhvr additive="repl">
                                        <p:cTn id="32" dur="500"/>
                                        <p:tgtEl>
                                          <p:spTgt spid="92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SEURUSTELUN PELISÄÄNNÖT</a:t>
            </a:r>
          </a:p>
        </p:txBody>
      </p:sp>
      <p:sp>
        <p:nvSpPr>
          <p:cNvPr id="10242" name="Rectangle 2"/>
          <p:cNvSpPr>
            <a:spLocks noGrp="1" noChangeArrowheads="1"/>
          </p:cNvSpPr>
          <p:nvPr>
            <p:ph type="body" idx="1"/>
          </p:nvPr>
        </p:nvSpPr>
        <p:spPr>
          <a:xfrm>
            <a:off x="503238" y="1800225"/>
            <a:ext cx="9072562" cy="4384675"/>
          </a:xfrm>
          <a:ln/>
        </p:spPr>
        <p:txBody>
          <a:bodyPr/>
          <a:lstStyle/>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Molemmilla on oikeus omiin ystäviin, harrastuksiin ja omaan aikaan.</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Älä juoruile kumppanisi asioista, edes suhteen päättymisen jälkeen.</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Muista vapauden lisäksi myös vastuu.</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Kysy, jos koet olosi epävarmaksi – älä luule toisen puolesta mitään.</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Väkivalta on kaikissa muodoissaan väärin.</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Älä painosta tai pakota itseäsi tai kumppaniasi mihinkään.</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animEffect transition="in" filter="barn(inHorizontal)">
                                      <p:cBhvr additive="repl">
                                        <p:cTn id="7" dur="5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additive="repl">
                                        <p:cTn id="11" dur="1" fill="hold">
                                          <p:stCondLst>
                                            <p:cond delay="0"/>
                                          </p:stCondLst>
                                        </p:cTn>
                                        <p:tgtEl>
                                          <p:spTgt spid="10242">
                                            <p:txEl>
                                              <p:pRg st="1" end="1"/>
                                            </p:txEl>
                                          </p:spTgt>
                                        </p:tgtEl>
                                        <p:attrNameLst>
                                          <p:attrName>style.visibility</p:attrName>
                                        </p:attrNameLst>
                                      </p:cBhvr>
                                      <p:to>
                                        <p:strVal val="visible"/>
                                      </p:to>
                                    </p:set>
                                    <p:animEffect transition="in" filter="barn(inHorizontal)">
                                      <p:cBhvr additive="repl">
                                        <p:cTn id="12" dur="500"/>
                                        <p:tgtEl>
                                          <p:spTgt spid="10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additive="repl">
                                        <p:cTn id="16" dur="1" fill="hold">
                                          <p:stCondLst>
                                            <p:cond delay="0"/>
                                          </p:stCondLst>
                                        </p:cTn>
                                        <p:tgtEl>
                                          <p:spTgt spid="10242">
                                            <p:txEl>
                                              <p:pRg st="2" end="2"/>
                                            </p:txEl>
                                          </p:spTgt>
                                        </p:tgtEl>
                                        <p:attrNameLst>
                                          <p:attrName>style.visibility</p:attrName>
                                        </p:attrNameLst>
                                      </p:cBhvr>
                                      <p:to>
                                        <p:strVal val="visible"/>
                                      </p:to>
                                    </p:set>
                                    <p:animEffect transition="in" filter="barn(inHorizontal)">
                                      <p:cBhvr additive="repl">
                                        <p:cTn id="17" dur="500"/>
                                        <p:tgtEl>
                                          <p:spTgt spid="102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additive="repl">
                                        <p:cTn id="21" dur="1" fill="hold">
                                          <p:stCondLst>
                                            <p:cond delay="0"/>
                                          </p:stCondLst>
                                        </p:cTn>
                                        <p:tgtEl>
                                          <p:spTgt spid="10242">
                                            <p:txEl>
                                              <p:pRg st="3" end="3"/>
                                            </p:txEl>
                                          </p:spTgt>
                                        </p:tgtEl>
                                        <p:attrNameLst>
                                          <p:attrName>style.visibility</p:attrName>
                                        </p:attrNameLst>
                                      </p:cBhvr>
                                      <p:to>
                                        <p:strVal val="visible"/>
                                      </p:to>
                                    </p:set>
                                    <p:animEffect transition="in" filter="barn(inHorizontal)">
                                      <p:cBhvr additive="repl">
                                        <p:cTn id="22" dur="500"/>
                                        <p:tgtEl>
                                          <p:spTgt spid="102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additive="repl">
                                        <p:cTn id="26" dur="1" fill="hold">
                                          <p:stCondLst>
                                            <p:cond delay="0"/>
                                          </p:stCondLst>
                                        </p:cTn>
                                        <p:tgtEl>
                                          <p:spTgt spid="10242">
                                            <p:txEl>
                                              <p:pRg st="4" end="4"/>
                                            </p:txEl>
                                          </p:spTgt>
                                        </p:tgtEl>
                                        <p:attrNameLst>
                                          <p:attrName>style.visibility</p:attrName>
                                        </p:attrNameLst>
                                      </p:cBhvr>
                                      <p:to>
                                        <p:strVal val="visible"/>
                                      </p:to>
                                    </p:set>
                                    <p:animEffect transition="in" filter="barn(inHorizontal)">
                                      <p:cBhvr additive="repl">
                                        <p:cTn id="27" dur="500"/>
                                        <p:tgtEl>
                                          <p:spTgt spid="102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additive="repl">
                                        <p:cTn id="31" dur="1" fill="hold">
                                          <p:stCondLst>
                                            <p:cond delay="0"/>
                                          </p:stCondLst>
                                        </p:cTn>
                                        <p:tgtEl>
                                          <p:spTgt spid="10242">
                                            <p:txEl>
                                              <p:pRg st="5" end="5"/>
                                            </p:txEl>
                                          </p:spTgt>
                                        </p:tgtEl>
                                        <p:attrNameLst>
                                          <p:attrName>style.visibility</p:attrName>
                                        </p:attrNameLst>
                                      </p:cBhvr>
                                      <p:to>
                                        <p:strVal val="visible"/>
                                      </p:to>
                                    </p:set>
                                    <p:animEffect transition="in" filter="barn(inHorizontal)">
                                      <p:cBhvr additive="repl">
                                        <p:cTn id="32" dur="500"/>
                                        <p:tgtEl>
                                          <p:spTgt spid="102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SEURUSTELUN PELISÄÄNNÖT</a:t>
            </a:r>
          </a:p>
        </p:txBody>
      </p:sp>
      <p:sp>
        <p:nvSpPr>
          <p:cNvPr id="11266" name="Rectangle 2"/>
          <p:cNvSpPr>
            <a:spLocks noGrp="1" noChangeArrowheads="1"/>
          </p:cNvSpPr>
          <p:nvPr>
            <p:ph type="body" idx="1"/>
          </p:nvPr>
        </p:nvSpPr>
        <p:spPr>
          <a:xfrm>
            <a:off x="503238" y="1800225"/>
            <a:ext cx="9072562" cy="4384675"/>
          </a:xfrm>
          <a:ln/>
        </p:spPr>
        <p:txBody>
          <a:bodyPr/>
          <a:lstStyle/>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Jos rakkaus loppuu tai jostain syystä haluat päättää seurustelun, kerro se toiselle.</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Lopeta suhde enne kuin aloitat uuden.</a:t>
            </a:r>
          </a:p>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Älä kosta toiselle suhteen päättymistä, älä kiusaa tai häiriköi. Kummpanillasi on oikeus päättää seurustelustaan.</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animEffect transition="in" filter="barn(inHorizontal)">
                                      <p:cBhvr additive="repl">
                                        <p:cTn id="7" dur="5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additive="repl">
                                        <p:cTn id="11" dur="1" fill="hold">
                                          <p:stCondLst>
                                            <p:cond delay="0"/>
                                          </p:stCondLst>
                                        </p:cTn>
                                        <p:tgtEl>
                                          <p:spTgt spid="11266">
                                            <p:txEl>
                                              <p:pRg st="1" end="1"/>
                                            </p:txEl>
                                          </p:spTgt>
                                        </p:tgtEl>
                                        <p:attrNameLst>
                                          <p:attrName>style.visibility</p:attrName>
                                        </p:attrNameLst>
                                      </p:cBhvr>
                                      <p:to>
                                        <p:strVal val="visible"/>
                                      </p:to>
                                    </p:set>
                                    <p:animEffect transition="in" filter="barn(inHorizontal)">
                                      <p:cBhvr additive="repl">
                                        <p:cTn id="12" dur="500"/>
                                        <p:tgtEl>
                                          <p:spTgt spid="11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additive="repl">
                                        <p:cTn id="16" dur="1" fill="hold">
                                          <p:stCondLst>
                                            <p:cond delay="0"/>
                                          </p:stCondLst>
                                        </p:cTn>
                                        <p:tgtEl>
                                          <p:spTgt spid="11266">
                                            <p:txEl>
                                              <p:pRg st="2" end="2"/>
                                            </p:txEl>
                                          </p:spTgt>
                                        </p:tgtEl>
                                        <p:attrNameLst>
                                          <p:attrName>style.visibility</p:attrName>
                                        </p:attrNameLst>
                                      </p:cBhvr>
                                      <p:to>
                                        <p:strVal val="visible"/>
                                      </p:to>
                                    </p:set>
                                    <p:animEffect transition="in" filter="barn(inHorizontal)">
                                      <p:cBhvr additive="repl">
                                        <p:cTn id="17" dur="500"/>
                                        <p:tgtEl>
                                          <p:spTgt spid="11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503238" y="576263"/>
            <a:ext cx="7199312" cy="720725"/>
          </a:xfrm>
          <a:ln/>
        </p:spPr>
        <p:txBody>
          <a:bodyPr tIns="3168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a:t>SEURUSTELUVÄKIVALTA</a:t>
            </a:r>
          </a:p>
        </p:txBody>
      </p:sp>
      <p:sp>
        <p:nvSpPr>
          <p:cNvPr id="12290" name="Rectangle 2"/>
          <p:cNvSpPr>
            <a:spLocks noGrp="1" noChangeArrowheads="1"/>
          </p:cNvSpPr>
          <p:nvPr>
            <p:ph type="body" idx="1"/>
          </p:nvPr>
        </p:nvSpPr>
        <p:spPr>
          <a:xfrm>
            <a:off x="503238" y="1800225"/>
            <a:ext cx="9072562" cy="4384675"/>
          </a:xfrm>
          <a:ln/>
        </p:spPr>
        <p:txBody>
          <a:bodyPr/>
          <a:lstStyle/>
          <a:p>
            <a:pPr marL="430213" indent="-323850">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fi-FI"/>
              <a:t>Mitä eroa on riidalla ja väkivallalla seurustelu- tai parisuhteessa?</a:t>
            </a:r>
          </a:p>
        </p:txBody>
      </p:sp>
      <p:pic>
        <p:nvPicPr>
          <p:cNvPr id="12291" name="Picture 3"/>
          <p:cNvPicPr>
            <a:picLocks noChangeAspect="1" noChangeArrowheads="1"/>
          </p:cNvPicPr>
          <p:nvPr/>
        </p:nvPicPr>
        <p:blipFill>
          <a:blip r:embed="rId3" cstate="print"/>
          <a:srcRect/>
          <a:stretch>
            <a:fillRect/>
          </a:stretch>
        </p:blipFill>
        <p:spPr bwMode="auto">
          <a:xfrm>
            <a:off x="1008063" y="2663825"/>
            <a:ext cx="7056437" cy="453548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te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eema">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te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te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eema">
      <a:majorFont>
        <a:latin typeface="Arial"/>
        <a:ea typeface="WenQuanYi Zen Hei"/>
        <a:cs typeface="WenQuanYi Zen Hei"/>
      </a:majorFont>
      <a:minorFont>
        <a:latin typeface="Arial"/>
        <a:ea typeface="WenQuanYi Zen Hei"/>
        <a:cs typeface="WenQuanYi Zen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te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3126812</TotalTime>
  <Words>1355</Words>
  <Application>Microsoft Office PowerPoint</Application>
  <PresentationFormat>Mukautettu</PresentationFormat>
  <Paragraphs>195</Paragraphs>
  <Slides>25</Slides>
  <Notes>25</Notes>
  <HiddenSlides>0</HiddenSlides>
  <MMClips>0</MMClips>
  <ScaleCrop>false</ScaleCrop>
  <HeadingPairs>
    <vt:vector size="6" baseType="variant">
      <vt:variant>
        <vt:lpstr>Käytetyt fontit</vt:lpstr>
      </vt:variant>
      <vt:variant>
        <vt:i4>11</vt:i4>
      </vt:variant>
      <vt:variant>
        <vt:lpstr>Teema</vt:lpstr>
      </vt:variant>
      <vt:variant>
        <vt:i4>2</vt:i4>
      </vt:variant>
      <vt:variant>
        <vt:lpstr>Dian otsikot</vt:lpstr>
      </vt:variant>
      <vt:variant>
        <vt:i4>25</vt:i4>
      </vt:variant>
    </vt:vector>
  </HeadingPairs>
  <TitlesOfParts>
    <vt:vector size="38" baseType="lpstr">
      <vt:lpstr>Times New Roman</vt:lpstr>
      <vt:lpstr>Arial</vt:lpstr>
      <vt:lpstr>Microsoft YaHei</vt:lpstr>
      <vt:lpstr>WenQuanYi Zen Hei</vt:lpstr>
      <vt:lpstr>Segoe UI</vt:lpstr>
      <vt:lpstr>Wingdings</vt:lpstr>
      <vt:lpstr>Symbol</vt:lpstr>
      <vt:lpstr>Calibri</vt:lpstr>
      <vt:lpstr>Courier New</vt:lpstr>
      <vt:lpstr>TheSans-B5PlainItalic</vt:lpstr>
      <vt:lpstr>TheSans-B5Plain</vt:lpstr>
      <vt:lpstr>Office-teema</vt:lpstr>
      <vt:lpstr>Office-teema</vt:lpstr>
      <vt:lpstr>SEURUSTELU</vt:lpstr>
      <vt:lpstr>SEURUSTELU</vt:lpstr>
      <vt:lpstr>TEHTÄVÄ: SEURUSTELUTARINAT</vt:lpstr>
      <vt:lpstr>TEHTÄVÄ: EROTARINAT</vt:lpstr>
      <vt:lpstr>SEURUSTELUTARINAT</vt:lpstr>
      <vt:lpstr>SEURUSTELUN PELISÄÄNNÖT</vt:lpstr>
      <vt:lpstr>SEURUSTELUN PELISÄÄNNÖT</vt:lpstr>
      <vt:lpstr>SEURUSTELUN PELISÄÄNNÖT</vt:lpstr>
      <vt:lpstr>SEURUSTELUVÄKIVALTA</vt:lpstr>
      <vt:lpstr>SEURUSTELUVÄKIVALTA</vt:lpstr>
      <vt:lpstr>KESKEISIÄ LAINSÄÄDÄNNÖN UUDISTUKSIA VIIME VUOSILTA:</vt:lpstr>
      <vt:lpstr>KESKEISIÄ LAINSÄÄDÄNNÖN UUDISTUKSIA VIIME VUOSILTA:</vt:lpstr>
      <vt:lpstr>HARJOITUS: KUUMA TUOLI</vt:lpstr>
      <vt:lpstr>HARJOITUS: KUUMA TUOLI</vt:lpstr>
      <vt:lpstr>HARJOITUS: KUUMA TUOLI</vt:lpstr>
      <vt:lpstr>SEKSUAALINEN VÄKIVALTA</vt:lpstr>
      <vt:lpstr>SEKSUAALINEN ITSEMÄÄRÄÄMISOIKEUS</vt:lpstr>
      <vt:lpstr>POHTIKAA</vt:lpstr>
      <vt:lpstr>RAISKAUS</vt:lpstr>
      <vt:lpstr>TARINA</vt:lpstr>
      <vt:lpstr>TARINA</vt:lpstr>
      <vt:lpstr>YLEISIÄ SELITYKSIÄ UHRIN VASTUUTTAMISEKSI</vt:lpstr>
      <vt:lpstr>SEKSUAALINEN HYVÄKSIKÄYTTÖ</vt:lpstr>
      <vt:lpstr>SEKSUAALINEN HYVÄKSIKÄYTTÖ</vt:lpstr>
      <vt:lpstr>”SEKSIKORTTI”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SEURUSTELU</dc:title>
  <dc:creator>Juuso Tuomaala</dc:creator>
  <cp:lastModifiedBy>Juuso Tuomaala</cp:lastModifiedBy>
  <cp:revision>1</cp:revision>
  <cp:lastPrinted>1601-01-01T00:00:00Z</cp:lastPrinted>
  <dcterms:created xsi:type="dcterms:W3CDTF">2014-10-17T06:21:02Z</dcterms:created>
  <dcterms:modified xsi:type="dcterms:W3CDTF">2014-12-11T04:56:33Z</dcterms:modified>
</cp:coreProperties>
</file>