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82"/>
  </p:notesMasterIdLst>
  <p:sldIdLst>
    <p:sldId id="256" r:id="rId7"/>
    <p:sldId id="257" r:id="rId8"/>
    <p:sldId id="258" r:id="rId9"/>
    <p:sldId id="259" r:id="rId10"/>
    <p:sldId id="260" r:id="rId11"/>
    <p:sldId id="261"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Lst>
  <p:sldSz cx="9144000" cy="6858000" type="screen4x3"/>
  <p:notesSz cx="7559675" cy="10691813"/>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notesMaster" Target="notesMasters/notesMaster1.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6" name="PlaceHolder 1"/>
          <p:cNvSpPr>
            <a:spLocks noGrp="1"/>
          </p:cNvSpPr>
          <p:nvPr>
            <p:ph type="body"/>
          </p:nvPr>
        </p:nvSpPr>
        <p:spPr>
          <a:xfrm>
            <a:off x="756000" y="5078520"/>
            <a:ext cx="6047640" cy="4811040"/>
          </a:xfrm>
          <a:prstGeom prst="rect">
            <a:avLst/>
          </a:prstGeom>
        </p:spPr>
        <p:txBody>
          <a:bodyPr lIns="0" tIns="0" rIns="0" bIns="0"/>
          <a:lstStyle/>
          <a:p>
            <a:r>
              <a:rPr lang="fi-FI" sz="2000">
                <a:latin typeface="Arial"/>
              </a:rPr>
              <a:t>Napsauta muokataksesi muistiinpanojen muotoilua</a:t>
            </a:r>
            <a:endParaRPr/>
          </a:p>
        </p:txBody>
      </p:sp>
      <p:sp>
        <p:nvSpPr>
          <p:cNvPr id="217" name="PlaceHolder 2"/>
          <p:cNvSpPr>
            <a:spLocks noGrp="1"/>
          </p:cNvSpPr>
          <p:nvPr>
            <p:ph type="hdr"/>
          </p:nvPr>
        </p:nvSpPr>
        <p:spPr>
          <a:xfrm>
            <a:off x="0" y="0"/>
            <a:ext cx="3280680" cy="534240"/>
          </a:xfrm>
          <a:prstGeom prst="rect">
            <a:avLst/>
          </a:prstGeom>
        </p:spPr>
        <p:txBody>
          <a:bodyPr lIns="0" tIns="0" rIns="0" bIns="0"/>
          <a:lstStyle/>
          <a:p>
            <a:r>
              <a:rPr lang="fi-FI" sz="1400">
                <a:latin typeface="Times New Roman"/>
              </a:rPr>
              <a:t>&lt;ylätunniste&gt;</a:t>
            </a:r>
            <a:endParaRPr/>
          </a:p>
        </p:txBody>
      </p:sp>
      <p:sp>
        <p:nvSpPr>
          <p:cNvPr id="218" name="PlaceHolder 3"/>
          <p:cNvSpPr>
            <a:spLocks noGrp="1"/>
          </p:cNvSpPr>
          <p:nvPr>
            <p:ph type="dt"/>
          </p:nvPr>
        </p:nvSpPr>
        <p:spPr>
          <a:xfrm>
            <a:off x="4278960" y="0"/>
            <a:ext cx="3280680" cy="534240"/>
          </a:xfrm>
          <a:prstGeom prst="rect">
            <a:avLst/>
          </a:prstGeom>
        </p:spPr>
        <p:txBody>
          <a:bodyPr lIns="0" tIns="0" rIns="0" bIns="0"/>
          <a:lstStyle/>
          <a:p>
            <a:pPr algn="r"/>
            <a:r>
              <a:rPr lang="fi-FI" sz="1400">
                <a:latin typeface="Times New Roman"/>
              </a:rPr>
              <a:t>&lt;päivämäärä/kellonaika&gt;</a:t>
            </a:r>
            <a:endParaRPr/>
          </a:p>
        </p:txBody>
      </p:sp>
      <p:sp>
        <p:nvSpPr>
          <p:cNvPr id="219" name="PlaceHolder 4"/>
          <p:cNvSpPr>
            <a:spLocks noGrp="1"/>
          </p:cNvSpPr>
          <p:nvPr>
            <p:ph type="ftr"/>
          </p:nvPr>
        </p:nvSpPr>
        <p:spPr>
          <a:xfrm>
            <a:off x="0" y="10157400"/>
            <a:ext cx="3280680" cy="534240"/>
          </a:xfrm>
          <a:prstGeom prst="rect">
            <a:avLst/>
          </a:prstGeom>
        </p:spPr>
        <p:txBody>
          <a:bodyPr lIns="0" tIns="0" rIns="0" bIns="0" anchor="b"/>
          <a:lstStyle/>
          <a:p>
            <a:r>
              <a:rPr lang="fi-FI" sz="1400">
                <a:latin typeface="Times New Roman"/>
              </a:rPr>
              <a:t>&lt;alatunniste&gt;</a:t>
            </a:r>
            <a:endParaRPr/>
          </a:p>
        </p:txBody>
      </p:sp>
      <p:sp>
        <p:nvSpPr>
          <p:cNvPr id="220" name="PlaceHolder 5"/>
          <p:cNvSpPr>
            <a:spLocks noGrp="1"/>
          </p:cNvSpPr>
          <p:nvPr>
            <p:ph type="sldNum"/>
          </p:nvPr>
        </p:nvSpPr>
        <p:spPr>
          <a:xfrm>
            <a:off x="4278960" y="10157400"/>
            <a:ext cx="3280680" cy="534240"/>
          </a:xfrm>
          <a:prstGeom prst="rect">
            <a:avLst/>
          </a:prstGeom>
        </p:spPr>
        <p:txBody>
          <a:bodyPr lIns="0" tIns="0" rIns="0" bIns="0" anchor="b"/>
          <a:lstStyle/>
          <a:p>
            <a:pPr algn="r"/>
            <a:fld id="{30E337DF-1BD0-49E4-9BFA-7A79282DCB75}" type="slidenum">
              <a:rPr lang="fi-FI" sz="1400">
                <a:latin typeface="Times New Roman"/>
              </a:rPr>
              <a:pPr algn="r"/>
              <a:t>‹#›</a:t>
            </a:fld>
            <a:endParaRP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p:cNvSpPr>
          <p:nvPr>
            <p:ph type="body"/>
          </p:nvPr>
        </p:nvSpPr>
        <p:spPr>
          <a:xfrm>
            <a:off x="0" y="0"/>
            <a:ext cx="360" cy="360"/>
          </a:xfrm>
          <a:prstGeom prst="rect">
            <a:avLst/>
          </a:prstGeom>
        </p:spPr>
        <p:txBody>
          <a:bodyPr lIns="90000" tIns="45000" rIns="90000" bIns="45000"/>
          <a:lstStyle/>
          <a:p>
            <a:r>
              <a:rPr lang="fi-FI" sz="1200">
                <a:solidFill>
                  <a:srgbClr val="000000"/>
                </a:solidFill>
                <a:latin typeface="+mn-lt"/>
                <a:ea typeface="+mn-ea"/>
              </a:rPr>
              <a:t>Anna nuorten miettiä ensin itse. Jos he eivät keksi, </a:t>
            </a:r>
            <a:endParaRPr/>
          </a:p>
          <a:p>
            <a:r>
              <a:rPr lang="fi-FI" sz="1200">
                <a:solidFill>
                  <a:srgbClr val="000000"/>
                </a:solidFill>
                <a:latin typeface="+mn-lt"/>
                <a:ea typeface="+mn-ea"/>
              </a:rPr>
              <a:t>niin voit antaa esimerkkitilanteita. </a:t>
            </a:r>
            <a:endParaRPr/>
          </a:p>
          <a:p>
            <a:r>
              <a:rPr lang="fi-FI" sz="1200">
                <a:solidFill>
                  <a:srgbClr val="000000"/>
                </a:solidFill>
                <a:latin typeface="+mn-lt"/>
                <a:ea typeface="+mn-ea"/>
              </a:rPr>
              <a:t>Tällainen tilanne voi olla vaikka aamupalapöydässä:</a:t>
            </a:r>
            <a:endParaRPr/>
          </a:p>
          <a:p>
            <a:r>
              <a:rPr lang="fi-FI" sz="1200">
                <a:solidFill>
                  <a:srgbClr val="000000"/>
                </a:solidFill>
                <a:latin typeface="+mn-lt"/>
                <a:ea typeface="+mn-ea"/>
              </a:rPr>
              <a:t>en halua, että minulle puhutaan aamulla, kun syön puuroa. </a:t>
            </a:r>
            <a:endParaRPr/>
          </a:p>
          <a:p>
            <a:r>
              <a:rPr lang="fi-FI" sz="1200">
                <a:solidFill>
                  <a:srgbClr val="000000"/>
                </a:solidFill>
                <a:latin typeface="+mn-lt"/>
                <a:ea typeface="+mn-ea"/>
              </a:rPr>
              <a:t>Tai koulussa joku sanoo ikävästi: en halua,</a:t>
            </a:r>
            <a:endParaRPr/>
          </a:p>
          <a:p>
            <a:r>
              <a:rPr lang="fi-FI" sz="1200">
                <a:solidFill>
                  <a:srgbClr val="000000"/>
                </a:solidFill>
                <a:latin typeface="+mn-lt"/>
                <a:ea typeface="+mn-ea"/>
              </a:rPr>
              <a:t>että puhut minulle noin. Oppilaat voivat viikon aikana </a:t>
            </a:r>
            <a:endParaRPr/>
          </a:p>
          <a:p>
            <a:r>
              <a:rPr lang="fi-FI" sz="1200">
                <a:solidFill>
                  <a:srgbClr val="000000"/>
                </a:solidFill>
                <a:latin typeface="+mn-lt"/>
                <a:ea typeface="+mn-ea"/>
              </a:rPr>
              <a:t>harjoitella ilmaisemaan tahtoaan kotona kysei-</a:t>
            </a:r>
            <a:endParaRPr/>
          </a:p>
          <a:p>
            <a:r>
              <a:rPr lang="fi-FI" sz="1200">
                <a:solidFill>
                  <a:srgbClr val="000000"/>
                </a:solidFill>
                <a:latin typeface="+mn-lt"/>
                <a:ea typeface="+mn-ea"/>
              </a:rPr>
              <a:t>sessä tilanteessa</a:t>
            </a:r>
            <a:endParaRPr/>
          </a:p>
        </p:txBody>
      </p:sp>
      <p:sp>
        <p:nvSpPr>
          <p:cNvPr id="277" name="CustomShape 2"/>
          <p:cNvSpPr/>
          <p:nvPr/>
        </p:nvSpPr>
        <p:spPr>
          <a:xfrm>
            <a:off x="0" y="0"/>
            <a:ext cx="360" cy="360"/>
          </a:xfrm>
          <a:prstGeom prst="rect">
            <a:avLst/>
          </a:prstGeom>
          <a:noFill/>
          <a:ln>
            <a:noFill/>
          </a:ln>
        </p:spPr>
        <p:txBody>
          <a:bodyPr lIns="90000" tIns="45000" rIns="90000" bIns="45000"/>
          <a:lstStyle/>
          <a:p>
            <a:fld id="{B4B35B13-1BAE-4475-919F-4DF5A2B08415}" type="slidenum">
              <a:rPr lang="fi-FI">
                <a:solidFill>
                  <a:srgbClr val="000000"/>
                </a:solidFill>
                <a:latin typeface="+mn-lt"/>
                <a:ea typeface="+mn-ea"/>
              </a:rPr>
              <a:pPr/>
              <a:t>7</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fi-FI"/>
              <a:t>15.09.14</a:t>
            </a:r>
          </a:p>
        </p:txBody>
      </p:sp>
      <p:sp>
        <p:nvSpPr>
          <p:cNvPr id="5" name="Rectangle 7"/>
          <p:cNvSpPr>
            <a:spLocks noGrp="1" noChangeArrowheads="1"/>
          </p:cNvSpPr>
          <p:nvPr>
            <p:ph type="sldNum"/>
          </p:nvPr>
        </p:nvSpPr>
        <p:spPr>
          <a:ln/>
        </p:spPr>
        <p:txBody>
          <a:bodyPr/>
          <a:lstStyle/>
          <a:p>
            <a:fld id="{CBAD34E9-C721-4C7C-A3B6-2EF15EFE5D62}" type="slidenum">
              <a:rPr lang="fi-FI"/>
              <a:pPr/>
              <a:t>40</a:t>
            </a:fld>
            <a:endParaRPr lang="fi-FI"/>
          </a:p>
        </p:txBody>
      </p:sp>
      <p:sp>
        <p:nvSpPr>
          <p:cNvPr id="20481"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20482"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fi-FI"/>
              <a:t>15.09.14</a:t>
            </a:r>
          </a:p>
        </p:txBody>
      </p:sp>
      <p:sp>
        <p:nvSpPr>
          <p:cNvPr id="5" name="Rectangle 7"/>
          <p:cNvSpPr>
            <a:spLocks noGrp="1" noChangeArrowheads="1"/>
          </p:cNvSpPr>
          <p:nvPr>
            <p:ph type="sldNum"/>
          </p:nvPr>
        </p:nvSpPr>
        <p:spPr>
          <a:ln/>
        </p:spPr>
        <p:txBody>
          <a:bodyPr/>
          <a:lstStyle/>
          <a:p>
            <a:fld id="{2AE28F6D-F5CD-4B94-AD67-4F45BDB7A1AF}" type="slidenum">
              <a:rPr lang="fi-FI"/>
              <a:pPr/>
              <a:t>41</a:t>
            </a:fld>
            <a:endParaRPr lang="fi-FI"/>
          </a:p>
        </p:txBody>
      </p:sp>
      <p:sp>
        <p:nvSpPr>
          <p:cNvPr id="21505"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21506"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fi-FI"/>
              <a:t>15.09.14</a:t>
            </a:r>
          </a:p>
        </p:txBody>
      </p:sp>
      <p:sp>
        <p:nvSpPr>
          <p:cNvPr id="5" name="Rectangle 7"/>
          <p:cNvSpPr>
            <a:spLocks noGrp="1" noChangeArrowheads="1"/>
          </p:cNvSpPr>
          <p:nvPr>
            <p:ph type="sldNum"/>
          </p:nvPr>
        </p:nvSpPr>
        <p:spPr>
          <a:ln/>
        </p:spPr>
        <p:txBody>
          <a:bodyPr/>
          <a:lstStyle/>
          <a:p>
            <a:fld id="{3DF8CE51-6301-427A-AD0E-C44CF21E6064}" type="slidenum">
              <a:rPr lang="fi-FI"/>
              <a:pPr/>
              <a:t>42</a:t>
            </a:fld>
            <a:endParaRPr lang="fi-FI"/>
          </a:p>
        </p:txBody>
      </p:sp>
      <p:sp>
        <p:nvSpPr>
          <p:cNvPr id="22529"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22530"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fi-FI"/>
              <a:t>15.09.14</a:t>
            </a:r>
          </a:p>
        </p:txBody>
      </p:sp>
      <p:sp>
        <p:nvSpPr>
          <p:cNvPr id="5" name="Rectangle 7"/>
          <p:cNvSpPr>
            <a:spLocks noGrp="1" noChangeArrowheads="1"/>
          </p:cNvSpPr>
          <p:nvPr>
            <p:ph type="sldNum"/>
          </p:nvPr>
        </p:nvSpPr>
        <p:spPr>
          <a:ln/>
        </p:spPr>
        <p:txBody>
          <a:bodyPr/>
          <a:lstStyle/>
          <a:p>
            <a:fld id="{19C77756-A05A-4061-9E74-7EAEAA5AFDF8}" type="slidenum">
              <a:rPr lang="fi-FI"/>
              <a:pPr/>
              <a:t>43</a:t>
            </a:fld>
            <a:endParaRPr lang="fi-FI"/>
          </a:p>
        </p:txBody>
      </p:sp>
      <p:sp>
        <p:nvSpPr>
          <p:cNvPr id="23553"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23554"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1C8C793-EF0F-4527-9F47-B97FA96C96B4}" type="slidenum">
              <a:rPr lang="fi-FI"/>
              <a:pPr/>
              <a:t>44</a:t>
            </a:fld>
            <a:endParaRPr lang="fi-FI"/>
          </a:p>
        </p:txBody>
      </p:sp>
      <p:sp>
        <p:nvSpPr>
          <p:cNvPr id="35841"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35842" name="Text Box 2"/>
          <p:cNvSpPr txBox="1">
            <a:spLocks noChangeArrowheads="1"/>
          </p:cNvSpPr>
          <p:nvPr>
            <p:ph type="body" idx="1"/>
          </p:nvPr>
        </p:nvSpPr>
        <p:spPr bwMode="auto">
          <a:xfrm>
            <a:off x="755968" y="5078611"/>
            <a:ext cx="6047740" cy="4811316"/>
          </a:xfrm>
          <a:prstGeom prst="rect">
            <a:avLst/>
          </a:prstGeom>
          <a:noFill/>
          <a:ln>
            <a:round/>
            <a:headEnd/>
            <a:tailEnd/>
          </a:ln>
        </p:spPr>
        <p:txBody>
          <a:bodyPr/>
          <a:lstStyle/>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Häirintä</a:t>
            </a:r>
            <a:r>
              <a:rPr lang="en-US" dirty="0">
                <a:latin typeface="Calibri" charset="0"/>
                <a:ea typeface="ＭＳ Ｐゴシック" charset="-128"/>
              </a:rPr>
              <a:t> </a:t>
            </a:r>
            <a:r>
              <a:rPr lang="en-US" dirty="0" err="1">
                <a:latin typeface="Calibri" charset="0"/>
                <a:ea typeface="ＭＳ Ｐゴシック" charset="-128"/>
              </a:rPr>
              <a:t>satuttaa</a:t>
            </a:r>
            <a:r>
              <a:rPr lang="en-US" dirty="0">
                <a:latin typeface="Calibri" charset="0"/>
                <a:ea typeface="ＭＳ Ｐゴシック" charset="-128"/>
              </a:rPr>
              <a:t> </a:t>
            </a:r>
            <a:r>
              <a:rPr lang="en-US" dirty="0" err="1">
                <a:latin typeface="Calibri" charset="0"/>
                <a:ea typeface="ＭＳ Ｐゴシック" charset="-128"/>
              </a:rPr>
              <a:t>koko</a:t>
            </a:r>
            <a:r>
              <a:rPr lang="en-US" dirty="0">
                <a:latin typeface="Calibri" charset="0"/>
                <a:ea typeface="ＭＳ Ｐゴシック" charset="-128"/>
              </a:rPr>
              <a:t> </a:t>
            </a:r>
            <a:r>
              <a:rPr lang="en-US" dirty="0" err="1">
                <a:latin typeface="Calibri" charset="0"/>
                <a:ea typeface="ＭＳ Ｐゴシック" charset="-128"/>
              </a:rPr>
              <a:t>koulua</a:t>
            </a:r>
            <a:r>
              <a:rPr lang="en-US" dirty="0">
                <a:latin typeface="Calibri" charset="0"/>
                <a:ea typeface="ＭＳ Ｐゴシック" charset="-128"/>
              </a:rPr>
              <a:t>. </a:t>
            </a:r>
            <a:r>
              <a:rPr lang="en-US" dirty="0" err="1">
                <a:latin typeface="Calibri" charset="0"/>
                <a:ea typeface="ＭＳ Ｐゴシック" charset="-128"/>
              </a:rPr>
              <a:t>Opettajan</a:t>
            </a:r>
            <a:r>
              <a:rPr lang="en-US" dirty="0">
                <a:latin typeface="Calibri" charset="0"/>
                <a:ea typeface="ＭＳ Ｐゴシック" charset="-128"/>
              </a:rPr>
              <a:t> on </a:t>
            </a:r>
            <a:r>
              <a:rPr lang="en-US" dirty="0" err="1">
                <a:latin typeface="Calibri" charset="0"/>
                <a:ea typeface="ＭＳ Ｐゴシック" charset="-128"/>
              </a:rPr>
              <a:t>tärkeää</a:t>
            </a:r>
            <a:r>
              <a:rPr lang="en-US" dirty="0">
                <a:latin typeface="Calibri" charset="0"/>
                <a:ea typeface="ＭＳ Ｐゴシック" charset="-128"/>
              </a:rPr>
              <a:t> olla </a:t>
            </a:r>
            <a:r>
              <a:rPr lang="en-US" dirty="0" err="1">
                <a:latin typeface="Calibri" charset="0"/>
                <a:ea typeface="ＭＳ Ｐゴシック" charset="-128"/>
              </a:rPr>
              <a:t>tietoinen</a:t>
            </a:r>
            <a:r>
              <a:rPr lang="en-US" dirty="0">
                <a:latin typeface="Calibri" charset="0"/>
                <a:ea typeface="ＭＳ Ｐゴシック" charset="-128"/>
              </a:rPr>
              <a:t> </a:t>
            </a:r>
            <a:r>
              <a:rPr lang="en-US" dirty="0" err="1">
                <a:latin typeface="Calibri" charset="0"/>
                <a:ea typeface="ＭＳ Ｐゴシック" charset="-128"/>
              </a:rPr>
              <a:t>sukupuolisen</a:t>
            </a:r>
            <a:endParaRPr lang="en-US" dirty="0">
              <a:latin typeface="Calibri" charset="0"/>
              <a:ea typeface="ＭＳ Ｐゴシック" charset="-128"/>
            </a:endParaRP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häirinnän</a:t>
            </a:r>
            <a:r>
              <a:rPr lang="en-US" dirty="0">
                <a:latin typeface="Calibri" charset="0"/>
                <a:ea typeface="ＭＳ Ｐゴシック" charset="-128"/>
              </a:rPr>
              <a:t> </a:t>
            </a:r>
            <a:r>
              <a:rPr lang="en-US" dirty="0" err="1">
                <a:latin typeface="Calibri" charset="0"/>
                <a:ea typeface="ＭＳ Ｐゴシック" charset="-128"/>
              </a:rPr>
              <a:t>vaikutuksista</a:t>
            </a:r>
            <a:r>
              <a:rPr lang="en-US" dirty="0">
                <a:latin typeface="Calibri" charset="0"/>
                <a:ea typeface="ＭＳ Ｐゴシック" charset="-128"/>
              </a:rPr>
              <a:t>, </a:t>
            </a:r>
            <a:r>
              <a:rPr lang="en-US" dirty="0" err="1">
                <a:latin typeface="Calibri" charset="0"/>
                <a:ea typeface="ＭＳ Ｐゴシック" charset="-128"/>
              </a:rPr>
              <a:t>jotta</a:t>
            </a:r>
            <a:r>
              <a:rPr lang="en-US" dirty="0">
                <a:latin typeface="Calibri" charset="0"/>
                <a:ea typeface="ＭＳ Ｐゴシック" charset="-128"/>
              </a:rPr>
              <a:t> </a:t>
            </a:r>
            <a:r>
              <a:rPr lang="en-US" dirty="0" err="1">
                <a:latin typeface="Calibri" charset="0"/>
                <a:ea typeface="ＭＳ Ｐゴシック" charset="-128"/>
              </a:rPr>
              <a:t>hän</a:t>
            </a:r>
            <a:r>
              <a:rPr lang="en-US" dirty="0">
                <a:latin typeface="Calibri" charset="0"/>
                <a:ea typeface="ＭＳ Ｐゴシック" charset="-128"/>
              </a:rPr>
              <a:t> </a:t>
            </a:r>
            <a:r>
              <a:rPr lang="en-US" dirty="0" err="1">
                <a:latin typeface="Calibri" charset="0"/>
                <a:ea typeface="ＭＳ Ｐゴシック" charset="-128"/>
              </a:rPr>
              <a:t>voi</a:t>
            </a:r>
            <a:r>
              <a:rPr lang="en-US" dirty="0">
                <a:latin typeface="Calibri" charset="0"/>
                <a:ea typeface="ＭＳ Ｐゴシック" charset="-128"/>
              </a:rPr>
              <a:t> </a:t>
            </a:r>
            <a:r>
              <a:rPr lang="en-US" dirty="0" err="1">
                <a:latin typeface="Calibri" charset="0"/>
                <a:ea typeface="ＭＳ Ｐゴシック" charset="-128"/>
              </a:rPr>
              <a:t>havaita</a:t>
            </a:r>
            <a:r>
              <a:rPr lang="en-US" dirty="0">
                <a:latin typeface="Calibri" charset="0"/>
                <a:ea typeface="ＭＳ Ｐゴシック" charset="-128"/>
              </a:rPr>
              <a:t> </a:t>
            </a:r>
            <a:r>
              <a:rPr lang="en-US" dirty="0" err="1">
                <a:latin typeface="Calibri" charset="0"/>
                <a:ea typeface="ＭＳ Ｐゴシック" charset="-128"/>
              </a:rPr>
              <a:t>siihen</a:t>
            </a:r>
            <a:r>
              <a:rPr lang="en-US" dirty="0">
                <a:latin typeface="Calibri" charset="0"/>
                <a:ea typeface="ＭＳ Ｐゴシック" charset="-128"/>
              </a:rPr>
              <a:t> </a:t>
            </a:r>
            <a:r>
              <a:rPr lang="en-US" dirty="0" err="1">
                <a:latin typeface="Calibri" charset="0"/>
                <a:ea typeface="ＭＳ Ｐゴシック" charset="-128"/>
              </a:rPr>
              <a:t>mahdollisesti</a:t>
            </a:r>
            <a:r>
              <a:rPr lang="en-US" dirty="0">
                <a:latin typeface="Calibri" charset="0"/>
                <a:ea typeface="ＭＳ Ｐゴシック" charset="-128"/>
              </a:rPr>
              <a:t> </a:t>
            </a:r>
            <a:r>
              <a:rPr lang="en-US" dirty="0" err="1">
                <a:latin typeface="Calibri" charset="0"/>
                <a:ea typeface="ＭＳ Ｐゴシック" charset="-128"/>
              </a:rPr>
              <a:t>liittyvän</a:t>
            </a:r>
            <a:r>
              <a:rPr lang="en-US" dirty="0">
                <a:latin typeface="Calibri" charset="0"/>
                <a:ea typeface="ＭＳ Ｐゴシック" charset="-128"/>
              </a:rPr>
              <a:t> </a:t>
            </a:r>
            <a:r>
              <a:rPr lang="en-US" dirty="0" err="1">
                <a:latin typeface="Calibri" charset="0"/>
                <a:ea typeface="ＭＳ Ｐゴシック" charset="-128"/>
              </a:rPr>
              <a:t>oireilun</a:t>
            </a:r>
            <a:r>
              <a:rPr lang="en-US" dirty="0">
                <a:latin typeface="Calibri" charset="0"/>
                <a:ea typeface="ＭＳ Ｐゴシック" charset="-128"/>
              </a:rPr>
              <a:t>.</a:t>
            </a: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Jos</a:t>
            </a:r>
            <a:r>
              <a:rPr lang="en-US" dirty="0">
                <a:latin typeface="Calibri" charset="0"/>
                <a:ea typeface="ＭＳ Ｐゴシック" charset="-128"/>
              </a:rPr>
              <a:t> </a:t>
            </a:r>
            <a:r>
              <a:rPr lang="en-US" dirty="0" err="1">
                <a:latin typeface="Calibri" charset="0"/>
                <a:ea typeface="ＭＳ Ｐゴシック" charset="-128"/>
              </a:rPr>
              <a:t>opettaja</a:t>
            </a:r>
            <a:r>
              <a:rPr lang="en-US" dirty="0">
                <a:latin typeface="Calibri" charset="0"/>
                <a:ea typeface="ＭＳ Ｐゴシック" charset="-128"/>
              </a:rPr>
              <a:t> </a:t>
            </a:r>
            <a:r>
              <a:rPr lang="en-US" dirty="0" err="1">
                <a:latin typeface="Calibri" charset="0"/>
                <a:ea typeface="ＭＳ Ｐゴシック" charset="-128"/>
              </a:rPr>
              <a:t>ei</a:t>
            </a:r>
            <a:r>
              <a:rPr lang="en-US" dirty="0">
                <a:latin typeface="Calibri" charset="0"/>
                <a:ea typeface="ＭＳ Ｐゴシック" charset="-128"/>
              </a:rPr>
              <a:t> </a:t>
            </a:r>
            <a:r>
              <a:rPr lang="en-US" dirty="0" err="1">
                <a:latin typeface="Calibri" charset="0"/>
                <a:ea typeface="ＭＳ Ｐゴシック" charset="-128"/>
              </a:rPr>
              <a:t>tiedosta</a:t>
            </a:r>
            <a:r>
              <a:rPr lang="en-US" dirty="0">
                <a:latin typeface="Calibri" charset="0"/>
                <a:ea typeface="ＭＳ Ｐゴシック" charset="-128"/>
              </a:rPr>
              <a:t> </a:t>
            </a:r>
            <a:r>
              <a:rPr lang="en-US" dirty="0" err="1">
                <a:latin typeface="Calibri" charset="0"/>
                <a:ea typeface="ＭＳ Ｐゴシック" charset="-128"/>
              </a:rPr>
              <a:t>sukupuolisen</a:t>
            </a:r>
            <a:r>
              <a:rPr lang="en-US" dirty="0">
                <a:latin typeface="Calibri" charset="0"/>
                <a:ea typeface="ＭＳ Ｐゴシック" charset="-128"/>
              </a:rPr>
              <a:t> </a:t>
            </a:r>
            <a:r>
              <a:rPr lang="en-US" dirty="0" err="1">
                <a:latin typeface="Calibri" charset="0"/>
                <a:ea typeface="ＭＳ Ｐゴシック" charset="-128"/>
              </a:rPr>
              <a:t>häirinnän</a:t>
            </a:r>
            <a:r>
              <a:rPr lang="en-US" dirty="0">
                <a:latin typeface="Calibri" charset="0"/>
                <a:ea typeface="ＭＳ Ｐゴシック" charset="-128"/>
              </a:rPr>
              <a:t> </a:t>
            </a:r>
            <a:r>
              <a:rPr lang="en-US" dirty="0" err="1">
                <a:latin typeface="Calibri" charset="0"/>
                <a:ea typeface="ＭＳ Ｐゴシック" charset="-128"/>
              </a:rPr>
              <a:t>mahdollisuutta</a:t>
            </a:r>
            <a:r>
              <a:rPr lang="en-US" dirty="0">
                <a:latin typeface="Calibri" charset="0"/>
                <a:ea typeface="ＭＳ Ｐゴシック" charset="-128"/>
              </a:rPr>
              <a:t>, </a:t>
            </a:r>
            <a:r>
              <a:rPr lang="en-US" dirty="0" err="1">
                <a:latin typeface="Calibri" charset="0"/>
                <a:ea typeface="ＭＳ Ｐゴシック" charset="-128"/>
              </a:rPr>
              <a:t>hän</a:t>
            </a:r>
            <a:r>
              <a:rPr lang="en-US" dirty="0">
                <a:latin typeface="Calibri" charset="0"/>
                <a:ea typeface="ＭＳ Ｐゴシック" charset="-128"/>
              </a:rPr>
              <a:t> </a:t>
            </a:r>
            <a:r>
              <a:rPr lang="en-US" dirty="0" err="1">
                <a:latin typeface="Calibri" charset="0"/>
                <a:ea typeface="ＭＳ Ｐゴシック" charset="-128"/>
              </a:rPr>
              <a:t>saattaa</a:t>
            </a:r>
            <a:endParaRPr lang="en-US" dirty="0">
              <a:latin typeface="Calibri" charset="0"/>
              <a:ea typeface="ＭＳ Ｐゴシック" charset="-128"/>
            </a:endParaRP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rangaista</a:t>
            </a:r>
            <a:r>
              <a:rPr lang="en-US" dirty="0">
                <a:latin typeface="Calibri" charset="0"/>
                <a:ea typeface="ＭＳ Ｐゴシック" charset="-128"/>
              </a:rPr>
              <a:t> </a:t>
            </a:r>
            <a:r>
              <a:rPr lang="en-US" dirty="0" err="1">
                <a:latin typeface="Calibri" charset="0"/>
                <a:ea typeface="ＭＳ Ｐゴシック" charset="-128"/>
              </a:rPr>
              <a:t>häirinnän</a:t>
            </a:r>
            <a:r>
              <a:rPr lang="en-US" dirty="0">
                <a:latin typeface="Calibri" charset="0"/>
                <a:ea typeface="ＭＳ Ｐゴシック" charset="-128"/>
              </a:rPr>
              <a:t> </a:t>
            </a:r>
            <a:r>
              <a:rPr lang="en-US" dirty="0" err="1">
                <a:latin typeface="Calibri" charset="0"/>
                <a:ea typeface="ＭＳ Ｐゴシック" charset="-128"/>
              </a:rPr>
              <a:t>kohteeksi</a:t>
            </a:r>
            <a:r>
              <a:rPr lang="en-US" dirty="0">
                <a:latin typeface="Calibri" charset="0"/>
                <a:ea typeface="ＭＳ Ｐゴシック" charset="-128"/>
              </a:rPr>
              <a:t> </a:t>
            </a:r>
            <a:r>
              <a:rPr lang="en-US" dirty="0" err="1">
                <a:latin typeface="Calibri" charset="0"/>
                <a:ea typeface="ＭＳ Ｐゴシック" charset="-128"/>
              </a:rPr>
              <a:t>joutunutta</a:t>
            </a:r>
            <a:r>
              <a:rPr lang="en-US" dirty="0">
                <a:latin typeface="Calibri" charset="0"/>
                <a:ea typeface="ＭＳ Ｐゴシック" charset="-128"/>
              </a:rPr>
              <a:t> </a:t>
            </a:r>
            <a:r>
              <a:rPr lang="en-US" dirty="0" err="1">
                <a:latin typeface="Calibri" charset="0"/>
                <a:ea typeface="ＭＳ Ｐゴシック" charset="-128"/>
              </a:rPr>
              <a:t>nuorta</a:t>
            </a:r>
            <a:r>
              <a:rPr lang="en-US" dirty="0">
                <a:latin typeface="Calibri" charset="0"/>
                <a:ea typeface="ＭＳ Ｐゴシック" charset="-128"/>
              </a:rPr>
              <a:t>, </a:t>
            </a:r>
            <a:r>
              <a:rPr lang="en-US" dirty="0" err="1">
                <a:latin typeface="Calibri" charset="0"/>
                <a:ea typeface="ＭＳ Ｐゴシック" charset="-128"/>
              </a:rPr>
              <a:t>vaikka</a:t>
            </a:r>
            <a:r>
              <a:rPr lang="en-US" dirty="0">
                <a:latin typeface="Calibri" charset="0"/>
                <a:ea typeface="ＭＳ Ｐゴシック" charset="-128"/>
              </a:rPr>
              <a:t> </a:t>
            </a:r>
            <a:r>
              <a:rPr lang="en-US" dirty="0" err="1">
                <a:latin typeface="Calibri" charset="0"/>
                <a:ea typeface="ＭＳ Ｐゴシック" charset="-128"/>
              </a:rPr>
              <a:t>tämä</a:t>
            </a:r>
            <a:r>
              <a:rPr lang="en-US" dirty="0">
                <a:latin typeface="Calibri" charset="0"/>
                <a:ea typeface="ＭＳ Ｐゴシック" charset="-128"/>
              </a:rPr>
              <a:t> on </a:t>
            </a:r>
            <a:r>
              <a:rPr lang="en-US" dirty="0" err="1">
                <a:latin typeface="Calibri" charset="0"/>
                <a:ea typeface="ＭＳ Ｐゴシック" charset="-128"/>
              </a:rPr>
              <a:t>toimillaan</a:t>
            </a:r>
            <a:r>
              <a:rPr lang="en-US" dirty="0">
                <a:latin typeface="Calibri" charset="0"/>
                <a:ea typeface="ＭＳ Ｐゴシック" charset="-128"/>
              </a:rPr>
              <a:t> </a:t>
            </a:r>
            <a:r>
              <a:rPr lang="en-US" dirty="0" err="1">
                <a:latin typeface="Calibri" charset="0"/>
                <a:ea typeface="ＭＳ Ｐゴシック" charset="-128"/>
              </a:rPr>
              <a:t>yrittänyt</a:t>
            </a:r>
            <a:endParaRPr lang="en-US" dirty="0">
              <a:latin typeface="Calibri" charset="0"/>
              <a:ea typeface="ＭＳ Ｐゴシック" charset="-128"/>
            </a:endParaRP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a:latin typeface="Calibri" charset="0"/>
                <a:ea typeface="ＭＳ Ｐゴシック" charset="-128"/>
              </a:rPr>
              <a:t>vain </a:t>
            </a:r>
            <a:r>
              <a:rPr lang="en-US" dirty="0" err="1">
                <a:latin typeface="Calibri" charset="0"/>
                <a:ea typeface="ＭＳ Ｐゴシック" charset="-128"/>
              </a:rPr>
              <a:t>suojata</a:t>
            </a:r>
            <a:r>
              <a:rPr lang="en-US" dirty="0">
                <a:latin typeface="Calibri" charset="0"/>
                <a:ea typeface="ＭＳ Ｐゴシック" charset="-128"/>
              </a:rPr>
              <a:t> </a:t>
            </a:r>
            <a:r>
              <a:rPr lang="en-US" dirty="0" err="1">
                <a:latin typeface="Calibri" charset="0"/>
                <a:ea typeface="ＭＳ Ｐゴシック" charset="-128"/>
              </a:rPr>
              <a:t>itseään</a:t>
            </a:r>
            <a:r>
              <a:rPr lang="en-US" dirty="0">
                <a:latin typeface="Calibri" charset="0"/>
                <a:ea typeface="ＭＳ Ｐゴシック" charset="-128"/>
              </a:rPr>
              <a:t> </a:t>
            </a:r>
            <a:r>
              <a:rPr lang="en-US" dirty="0" err="1">
                <a:latin typeface="Calibri" charset="0"/>
                <a:ea typeface="ＭＳ Ｐゴシック" charset="-128"/>
              </a:rPr>
              <a:t>häirinnältä</a:t>
            </a:r>
            <a:r>
              <a:rPr lang="en-US" dirty="0">
                <a:latin typeface="Calibri" charset="0"/>
                <a:ea typeface="ＭＳ Ｐゴシック" charset="-128"/>
              </a:rPr>
              <a:t>.</a:t>
            </a: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endParaRPr lang="en-US" dirty="0">
              <a:latin typeface="Calibri" charset="0"/>
              <a:ea typeface="ＭＳ Ｐゴシック" charset="-128"/>
            </a:endParaRPr>
          </a:p>
        </p:txBody>
      </p:sp>
      <p:sp>
        <p:nvSpPr>
          <p:cNvPr id="35843" name="Text Box 3"/>
          <p:cNvSpPr txBox="1">
            <a:spLocks noChangeArrowheads="1"/>
          </p:cNvSpPr>
          <p:nvPr/>
        </p:nvSpPr>
        <p:spPr bwMode="auto">
          <a:xfrm>
            <a:off x="4282067" y="10155367"/>
            <a:ext cx="3275859" cy="534591"/>
          </a:xfrm>
          <a:prstGeom prst="rect">
            <a:avLst/>
          </a:prstGeom>
          <a:noFill/>
          <a:ln w="9525">
            <a:noFill/>
            <a:round/>
            <a:headEnd/>
            <a:tailEnd/>
          </a:ln>
          <a:effectLst/>
        </p:spPr>
        <p:txBody>
          <a:bodyPr lIns="102645" tIns="53375" rIns="102645" bIns="53375" anchor="b"/>
          <a:lstStyle/>
          <a:p>
            <a:pPr algn="r">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fld id="{D9F8EA2F-4FE6-405C-9725-1046785B6FFE}" type="slidenum">
              <a:rPr lang="fi-FI" sz="1400">
                <a:solidFill>
                  <a:srgbClr val="000000"/>
                </a:solidFill>
              </a:rPr>
              <a:pPr algn="r">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t>44</a:t>
            </a:fld>
            <a:endParaRPr lang="fi-FI" sz="1400"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85FAA-5664-468A-9AB6-1184C2195E86}" type="slidenum">
              <a:rPr lang="fi-FI"/>
              <a:pPr/>
              <a:t>45</a:t>
            </a:fld>
            <a:endParaRPr lang="fi-FI"/>
          </a:p>
        </p:txBody>
      </p:sp>
      <p:sp>
        <p:nvSpPr>
          <p:cNvPr id="36865"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36866"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E2D5C3-81CE-4BBE-9CDD-1D58066A85B4}" type="slidenum">
              <a:rPr lang="fi-FI"/>
              <a:pPr/>
              <a:t>46</a:t>
            </a:fld>
            <a:endParaRPr lang="fi-FI"/>
          </a:p>
        </p:txBody>
      </p:sp>
      <p:sp>
        <p:nvSpPr>
          <p:cNvPr id="37889"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37890"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B46DE-23F6-4448-B17A-D6D41B3F536F}" type="slidenum">
              <a:rPr lang="fi-FI"/>
              <a:pPr/>
              <a:t>47</a:t>
            </a:fld>
            <a:endParaRPr lang="fi-FI"/>
          </a:p>
        </p:txBody>
      </p:sp>
      <p:sp>
        <p:nvSpPr>
          <p:cNvPr id="38913"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38914"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44FF0B-FCD4-4001-BBE7-C5FC13A5D15B}" type="slidenum">
              <a:rPr lang="fi-FI"/>
              <a:pPr/>
              <a:t>48</a:t>
            </a:fld>
            <a:endParaRPr lang="fi-FI"/>
          </a:p>
        </p:txBody>
      </p:sp>
      <p:sp>
        <p:nvSpPr>
          <p:cNvPr id="39937"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39938"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C4CD3-B85A-4851-845D-332A531A0977}" type="slidenum">
              <a:rPr lang="fi-FI"/>
              <a:pPr/>
              <a:t>49</a:t>
            </a:fld>
            <a:endParaRPr lang="fi-FI"/>
          </a:p>
        </p:txBody>
      </p:sp>
      <p:sp>
        <p:nvSpPr>
          <p:cNvPr id="40961"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40962"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p:cNvSpPr>
          <p:nvPr>
            <p:ph type="body"/>
          </p:nvPr>
        </p:nvSpPr>
        <p:spPr>
          <a:xfrm>
            <a:off x="0" y="0"/>
            <a:ext cx="360" cy="360"/>
          </a:xfrm>
          <a:prstGeom prst="rect">
            <a:avLst/>
          </a:prstGeom>
        </p:spPr>
        <p:txBody>
          <a:bodyPr lIns="90000" tIns="45000" rIns="90000" bIns="45000"/>
          <a:lstStyle/>
          <a:p>
            <a:pPr>
              <a:lnSpc>
                <a:spcPct val="100000"/>
              </a:lnSpc>
            </a:pPr>
            <a:r>
              <a:rPr lang="fi-FI" sz="1200" b="1" i="1">
                <a:solidFill>
                  <a:srgbClr val="000000"/>
                </a:solidFill>
                <a:latin typeface="+mn-lt"/>
                <a:ea typeface="+mn-ea"/>
              </a:rPr>
              <a:t>Opettajalle tai ohjaajalle:</a:t>
            </a:r>
            <a:endParaRPr/>
          </a:p>
          <a:p>
            <a:pPr>
              <a:lnSpc>
                <a:spcPct val="100000"/>
              </a:lnSpc>
            </a:pPr>
            <a:r>
              <a:rPr lang="fi-FI" sz="1200" i="1">
                <a:solidFill>
                  <a:srgbClr val="000000"/>
                </a:solidFill>
                <a:latin typeface="+mn-lt"/>
                <a:ea typeface="+mn-ea"/>
              </a:rPr>
              <a:t>Piiriin voi päästä vain pyytämällä ystävällisesti ja asiallisesti.</a:t>
            </a:r>
            <a:endParaRPr/>
          </a:p>
          <a:p>
            <a:pPr>
              <a:lnSpc>
                <a:spcPct val="100000"/>
              </a:lnSpc>
            </a:pPr>
            <a:r>
              <a:rPr lang="fi-FI" sz="1200" i="1">
                <a:solidFill>
                  <a:srgbClr val="000000"/>
                </a:solidFill>
                <a:latin typeface="+mn-lt"/>
                <a:ea typeface="+mn-ea"/>
              </a:rPr>
              <a:t>HUOM! Opettajan on tärkeä kiinnittää huomiota ryhmän sisäiseen turvallisuuteen.</a:t>
            </a:r>
            <a:endParaRPr/>
          </a:p>
          <a:p>
            <a:pPr>
              <a:lnSpc>
                <a:spcPct val="100000"/>
              </a:lnSpc>
            </a:pPr>
            <a:r>
              <a:rPr lang="fi-FI" sz="1200" i="1">
                <a:solidFill>
                  <a:srgbClr val="000000"/>
                </a:solidFill>
                <a:latin typeface="+mn-lt"/>
                <a:ea typeface="+mn-ea"/>
              </a:rPr>
              <a:t>Jos harjoituksessa poissuljetuksi joutuu nuori, jota on kiusattu oikeasti ryhmässä, voi hänen kiusaamiskokemuksensa uusiutua.</a:t>
            </a:r>
            <a:endParaRPr/>
          </a:p>
          <a:p>
            <a:pPr>
              <a:lnSpc>
                <a:spcPct val="100000"/>
              </a:lnSpc>
            </a:pPr>
            <a:endParaRPr/>
          </a:p>
        </p:txBody>
      </p:sp>
      <p:sp>
        <p:nvSpPr>
          <p:cNvPr id="279" name="CustomShape 2"/>
          <p:cNvSpPr/>
          <p:nvPr/>
        </p:nvSpPr>
        <p:spPr>
          <a:xfrm>
            <a:off x="0" y="0"/>
            <a:ext cx="360" cy="360"/>
          </a:xfrm>
          <a:prstGeom prst="rect">
            <a:avLst/>
          </a:prstGeom>
          <a:noFill/>
          <a:ln>
            <a:noFill/>
          </a:ln>
        </p:spPr>
        <p:txBody>
          <a:bodyPr lIns="90000" tIns="45000" rIns="90000" bIns="45000"/>
          <a:lstStyle/>
          <a:p>
            <a:fld id="{F9A58CE4-6EB1-44EE-B9BD-35A4AADC634E}" type="slidenum">
              <a:rPr lang="fi-FI">
                <a:solidFill>
                  <a:srgbClr val="000000"/>
                </a:solidFill>
                <a:latin typeface="+mn-lt"/>
                <a:ea typeface="+mn-ea"/>
              </a:rPr>
              <a:pPr/>
              <a:t>11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EFE0E-50FF-42B9-86A0-D71D75E60E12}" type="slidenum">
              <a:rPr lang="fi-FI"/>
              <a:pPr/>
              <a:t>50</a:t>
            </a:fld>
            <a:endParaRPr lang="fi-FI"/>
          </a:p>
        </p:txBody>
      </p:sp>
      <p:sp>
        <p:nvSpPr>
          <p:cNvPr id="41985"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41986"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A6638-A4C0-401E-8F55-E66F548D6586}" type="slidenum">
              <a:rPr lang="fi-FI"/>
              <a:pPr/>
              <a:t>51</a:t>
            </a:fld>
            <a:endParaRPr lang="fi-FI"/>
          </a:p>
        </p:txBody>
      </p:sp>
      <p:sp>
        <p:nvSpPr>
          <p:cNvPr id="43009"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43010"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6AB42-0F16-4D00-AA03-A341CDC9F708}" type="slidenum">
              <a:rPr lang="fi-FI"/>
              <a:pPr/>
              <a:t>52</a:t>
            </a:fld>
            <a:endParaRPr lang="fi-FI"/>
          </a:p>
        </p:txBody>
      </p:sp>
      <p:sp>
        <p:nvSpPr>
          <p:cNvPr id="44033"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44034"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7C2F7E-B673-4B1D-ADA1-39439E96048B}" type="slidenum">
              <a:rPr lang="fi-FI"/>
              <a:pPr/>
              <a:t>53</a:t>
            </a:fld>
            <a:endParaRPr lang="fi-FI"/>
          </a:p>
        </p:txBody>
      </p:sp>
      <p:sp>
        <p:nvSpPr>
          <p:cNvPr id="45057"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45058"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151E8-8D44-4CBA-BC6F-BF23E42E86DD}" type="slidenum">
              <a:rPr lang="fi-FI"/>
              <a:pPr/>
              <a:t>54</a:t>
            </a:fld>
            <a:endParaRPr lang="fi-FI"/>
          </a:p>
        </p:txBody>
      </p:sp>
      <p:sp>
        <p:nvSpPr>
          <p:cNvPr id="46081"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46082"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6A64B-F457-40BA-BA60-CCAE1340F40B}" type="slidenum">
              <a:rPr lang="fi-FI"/>
              <a:pPr/>
              <a:t>55</a:t>
            </a:fld>
            <a:endParaRPr lang="fi-FI"/>
          </a:p>
        </p:txBody>
      </p:sp>
      <p:sp>
        <p:nvSpPr>
          <p:cNvPr id="47105"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47106"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3B62D-E73B-404F-8270-4F91E58D0296}" type="slidenum">
              <a:rPr lang="fi-FI"/>
              <a:pPr/>
              <a:t>56</a:t>
            </a:fld>
            <a:endParaRPr lang="fi-FI"/>
          </a:p>
        </p:txBody>
      </p:sp>
      <p:sp>
        <p:nvSpPr>
          <p:cNvPr id="48129"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48130"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910C9-9542-45B0-AB34-94876CE7DC3A}" type="slidenum">
              <a:rPr lang="fi-FI"/>
              <a:pPr/>
              <a:t>57</a:t>
            </a:fld>
            <a:endParaRPr lang="fi-FI"/>
          </a:p>
        </p:txBody>
      </p:sp>
      <p:sp>
        <p:nvSpPr>
          <p:cNvPr id="49153"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49154"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42085-CB3C-4FA0-8016-9799A9E74C5D}" type="slidenum">
              <a:rPr lang="fi-FI"/>
              <a:pPr/>
              <a:t>58</a:t>
            </a:fld>
            <a:endParaRPr lang="fi-FI"/>
          </a:p>
        </p:txBody>
      </p:sp>
      <p:sp>
        <p:nvSpPr>
          <p:cNvPr id="50177"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50178"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BFA88-E4E2-4809-B3D6-3AFA08C1437A}" type="slidenum">
              <a:rPr lang="fi-FI"/>
              <a:pPr/>
              <a:t>59</a:t>
            </a:fld>
            <a:endParaRPr lang="fi-FI"/>
          </a:p>
        </p:txBody>
      </p:sp>
      <p:sp>
        <p:nvSpPr>
          <p:cNvPr id="51201"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51202"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p:cNvSpPr>
          <p:nvPr>
            <p:ph type="body"/>
          </p:nvPr>
        </p:nvSpPr>
        <p:spPr>
          <a:xfrm>
            <a:off x="0" y="0"/>
            <a:ext cx="360" cy="360"/>
          </a:xfrm>
          <a:prstGeom prst="rect">
            <a:avLst/>
          </a:prstGeom>
        </p:spPr>
        <p:txBody>
          <a:bodyPr lIns="90000" tIns="45000" rIns="90000" bIns="45000"/>
          <a:lstStyle/>
          <a:p>
            <a:r>
              <a:rPr lang="fi-FI" sz="2000" b="1" i="1">
                <a:solidFill>
                  <a:srgbClr val="000000"/>
                </a:solidFill>
                <a:latin typeface="+mn-lt"/>
                <a:ea typeface="+mn-ea"/>
              </a:rPr>
              <a:t>Opettajan oikeat vastaukset: </a:t>
            </a:r>
            <a:r>
              <a:rPr lang="fi-FI" sz="2000" i="1">
                <a:solidFill>
                  <a:srgbClr val="000000"/>
                </a:solidFill>
                <a:latin typeface="+mn-lt"/>
                <a:ea typeface="+mn-ea"/>
              </a:rPr>
              <a:t>a) 1906, b) 1962, c) 1987, d) 1908, e) 1971,</a:t>
            </a:r>
            <a:endParaRPr/>
          </a:p>
          <a:p>
            <a:r>
              <a:rPr lang="fi-FI" sz="2000" i="1">
                <a:solidFill>
                  <a:srgbClr val="000000"/>
                </a:solidFill>
                <a:latin typeface="+mn-lt"/>
                <a:ea typeface="+mn-ea"/>
              </a:rPr>
              <a:t>f) 1981, g) 1994, h) 1984, i) 1929, j) 2002, k) 2011</a:t>
            </a:r>
            <a:endParaRPr/>
          </a:p>
          <a:p>
            <a:endParaRPr/>
          </a:p>
        </p:txBody>
      </p:sp>
      <p:sp>
        <p:nvSpPr>
          <p:cNvPr id="281" name="CustomShape 2"/>
          <p:cNvSpPr/>
          <p:nvPr/>
        </p:nvSpPr>
        <p:spPr>
          <a:xfrm>
            <a:off x="0" y="0"/>
            <a:ext cx="360" cy="360"/>
          </a:xfrm>
          <a:prstGeom prst="rect">
            <a:avLst/>
          </a:prstGeom>
          <a:noFill/>
          <a:ln>
            <a:noFill/>
          </a:ln>
        </p:spPr>
        <p:txBody>
          <a:bodyPr lIns="90000" tIns="45000" rIns="90000" bIns="45000"/>
          <a:lstStyle/>
          <a:p>
            <a:fld id="{00E38585-B0A1-4806-9805-FF6095489D90}" type="slidenum">
              <a:rPr lang="fi-FI">
                <a:solidFill>
                  <a:srgbClr val="000000"/>
                </a:solidFill>
                <a:latin typeface="+mn-lt"/>
                <a:ea typeface="+mn-ea"/>
              </a:rPr>
              <a:pPr/>
              <a:t>19</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B190B84-F602-40D3-B596-1B59C5877C4C}" type="slidenum">
              <a:rPr lang="fi-FI"/>
              <a:pPr/>
              <a:t>60</a:t>
            </a:fld>
            <a:endParaRPr lang="fi-FI"/>
          </a:p>
        </p:txBody>
      </p:sp>
      <p:sp>
        <p:nvSpPr>
          <p:cNvPr id="52225"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52226" name="Text Box 2"/>
          <p:cNvSpPr txBox="1">
            <a:spLocks noChangeArrowheads="1"/>
          </p:cNvSpPr>
          <p:nvPr>
            <p:ph type="body" idx="1"/>
          </p:nvPr>
        </p:nvSpPr>
        <p:spPr bwMode="auto">
          <a:xfrm>
            <a:off x="755968" y="5078611"/>
            <a:ext cx="6047740" cy="4811316"/>
          </a:xfrm>
          <a:prstGeom prst="rect">
            <a:avLst/>
          </a:prstGeom>
          <a:noFill/>
          <a:ln>
            <a:round/>
            <a:headEnd/>
            <a:tailEnd/>
          </a:ln>
        </p:spPr>
        <p:txBody>
          <a:bodyPr/>
          <a:lstStyle/>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Huorittelu</a:t>
            </a:r>
            <a:r>
              <a:rPr lang="en-US" dirty="0">
                <a:latin typeface="Calibri" charset="0"/>
                <a:ea typeface="ＭＳ Ｐゴシック" charset="-128"/>
              </a:rPr>
              <a:t> on </a:t>
            </a:r>
            <a:r>
              <a:rPr lang="en-US" dirty="0" err="1">
                <a:latin typeface="Calibri" charset="0"/>
                <a:ea typeface="ＭＳ Ｐゴシック" charset="-128"/>
              </a:rPr>
              <a:t>yleistä</a:t>
            </a:r>
            <a:r>
              <a:rPr lang="en-US" dirty="0">
                <a:latin typeface="Calibri" charset="0"/>
                <a:ea typeface="ＭＳ Ｐゴシック" charset="-128"/>
              </a:rPr>
              <a:t> </a:t>
            </a:r>
            <a:r>
              <a:rPr lang="en-US" dirty="0" err="1">
                <a:latin typeface="Calibri" charset="0"/>
                <a:ea typeface="ＭＳ Ｐゴシック" charset="-128"/>
              </a:rPr>
              <a:t>nuorten</a:t>
            </a:r>
            <a:r>
              <a:rPr lang="en-US" dirty="0">
                <a:latin typeface="Calibri" charset="0"/>
                <a:ea typeface="ＭＳ Ｐゴシック" charset="-128"/>
              </a:rPr>
              <a:t> </a:t>
            </a:r>
            <a:r>
              <a:rPr lang="en-US" dirty="0" err="1">
                <a:latin typeface="Calibri" charset="0"/>
                <a:ea typeface="ＭＳ Ｐゴシック" charset="-128"/>
              </a:rPr>
              <a:t>keskuudessa</a:t>
            </a:r>
            <a:r>
              <a:rPr lang="en-US" dirty="0">
                <a:latin typeface="Calibri" charset="0"/>
                <a:ea typeface="ＭＳ Ｐゴシック" charset="-128"/>
              </a:rPr>
              <a:t>. </a:t>
            </a:r>
            <a:r>
              <a:rPr lang="en-US" dirty="0" err="1">
                <a:latin typeface="Calibri" charset="0"/>
                <a:ea typeface="ＭＳ Ｐゴシック" charset="-128"/>
              </a:rPr>
              <a:t>Huoran</a:t>
            </a:r>
            <a:r>
              <a:rPr lang="en-US" dirty="0">
                <a:latin typeface="Calibri" charset="0"/>
                <a:ea typeface="ＭＳ Ｐゴシック" charset="-128"/>
              </a:rPr>
              <a:t> </a:t>
            </a:r>
            <a:r>
              <a:rPr lang="en-US" dirty="0" err="1">
                <a:latin typeface="Calibri" charset="0"/>
                <a:ea typeface="ＭＳ Ｐゴシック" charset="-128"/>
              </a:rPr>
              <a:t>leimalla</a:t>
            </a:r>
            <a:r>
              <a:rPr lang="en-US" dirty="0">
                <a:latin typeface="Calibri" charset="0"/>
                <a:ea typeface="ＭＳ Ｐゴシック" charset="-128"/>
              </a:rPr>
              <a:t> </a:t>
            </a:r>
            <a:r>
              <a:rPr lang="en-US" dirty="0" err="1">
                <a:latin typeface="Calibri" charset="0"/>
                <a:ea typeface="ＭＳ Ｐゴシック" charset="-128"/>
              </a:rPr>
              <a:t>viitataan</a:t>
            </a:r>
            <a:r>
              <a:rPr lang="en-US" dirty="0">
                <a:latin typeface="Calibri" charset="0"/>
                <a:ea typeface="ＭＳ Ｐゴシック" charset="-128"/>
              </a:rPr>
              <a:t> </a:t>
            </a:r>
            <a:r>
              <a:rPr lang="en-US" dirty="0" err="1">
                <a:latin typeface="Calibri" charset="0"/>
                <a:ea typeface="ＭＳ Ｐゴシック" charset="-128"/>
              </a:rPr>
              <a:t>samalla</a:t>
            </a:r>
            <a:r>
              <a:rPr lang="en-US" dirty="0">
                <a:latin typeface="Calibri" charset="0"/>
                <a:ea typeface="ＭＳ Ｐゴシック" charset="-128"/>
              </a:rPr>
              <a:t> </a:t>
            </a:r>
            <a:r>
              <a:rPr lang="en-US" dirty="0" err="1">
                <a:latin typeface="Calibri" charset="0"/>
                <a:ea typeface="ＭＳ Ｐゴシック" charset="-128"/>
              </a:rPr>
              <a:t>tytön</a:t>
            </a:r>
            <a:endParaRPr lang="en-US" dirty="0">
              <a:latin typeface="Calibri" charset="0"/>
              <a:ea typeface="ＭＳ Ｐゴシック" charset="-128"/>
            </a:endParaRP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olemukseen</a:t>
            </a:r>
            <a:r>
              <a:rPr lang="en-US" dirty="0">
                <a:latin typeface="Calibri" charset="0"/>
                <a:ea typeface="ＭＳ Ｐゴシック" charset="-128"/>
              </a:rPr>
              <a:t> </a:t>
            </a:r>
            <a:r>
              <a:rPr lang="en-US" dirty="0" err="1">
                <a:latin typeface="Calibri" charset="0"/>
                <a:ea typeface="ＭＳ Ｐゴシック" charset="-128"/>
              </a:rPr>
              <a:t>että</a:t>
            </a:r>
            <a:r>
              <a:rPr lang="en-US" dirty="0">
                <a:latin typeface="Calibri" charset="0"/>
                <a:ea typeface="ＭＳ Ｐゴシック" charset="-128"/>
              </a:rPr>
              <a:t> </a:t>
            </a:r>
            <a:r>
              <a:rPr lang="en-US" dirty="0" err="1">
                <a:latin typeface="Calibri" charset="0"/>
                <a:ea typeface="ＭＳ Ｐゴシック" charset="-128"/>
              </a:rPr>
              <a:t>maineeseen</a:t>
            </a:r>
            <a:r>
              <a:rPr lang="en-US" dirty="0">
                <a:latin typeface="Calibri" charset="0"/>
                <a:ea typeface="ＭＳ Ｐゴシック" charset="-128"/>
              </a:rPr>
              <a:t>, </a:t>
            </a:r>
            <a:r>
              <a:rPr lang="en-US" dirty="0" err="1">
                <a:latin typeface="Calibri" charset="0"/>
                <a:ea typeface="ＭＳ Ｐゴシック" charset="-128"/>
              </a:rPr>
              <a:t>mutta</a:t>
            </a:r>
            <a:r>
              <a:rPr lang="en-US" dirty="0">
                <a:latin typeface="Calibri" charset="0"/>
                <a:ea typeface="ＭＳ Ｐゴシック" charset="-128"/>
              </a:rPr>
              <a:t> </a:t>
            </a:r>
            <a:r>
              <a:rPr lang="en-US" dirty="0" err="1">
                <a:latin typeface="Calibri" charset="0"/>
                <a:ea typeface="ＭＳ Ｐゴシック" charset="-128"/>
              </a:rPr>
              <a:t>joskus</a:t>
            </a:r>
            <a:r>
              <a:rPr lang="en-US" dirty="0">
                <a:latin typeface="Calibri" charset="0"/>
                <a:ea typeface="ＭＳ Ｐゴシック" charset="-128"/>
              </a:rPr>
              <a:t> </a:t>
            </a:r>
            <a:r>
              <a:rPr lang="en-US" dirty="0" err="1">
                <a:latin typeface="Calibri" charset="0"/>
                <a:ea typeface="ＭＳ Ｐゴシック" charset="-128"/>
              </a:rPr>
              <a:t>jo</a:t>
            </a:r>
            <a:r>
              <a:rPr lang="en-US" dirty="0">
                <a:latin typeface="Calibri" charset="0"/>
                <a:ea typeface="ＭＳ Ｐゴシック" charset="-128"/>
              </a:rPr>
              <a:t> </a:t>
            </a:r>
            <a:r>
              <a:rPr lang="en-US" dirty="0" err="1">
                <a:latin typeface="Calibri" charset="0"/>
                <a:ea typeface="ＭＳ Ｐゴシック" charset="-128"/>
              </a:rPr>
              <a:t>pelkkä</a:t>
            </a:r>
            <a:r>
              <a:rPr lang="en-US" dirty="0">
                <a:latin typeface="Calibri" charset="0"/>
                <a:ea typeface="ＭＳ Ｐゴシック" charset="-128"/>
              </a:rPr>
              <a:t> </a:t>
            </a:r>
            <a:r>
              <a:rPr lang="en-US" dirty="0" err="1">
                <a:latin typeface="Calibri" charset="0"/>
                <a:ea typeface="ＭＳ Ｐゴシック" charset="-128"/>
              </a:rPr>
              <a:t>tyttönä</a:t>
            </a:r>
            <a:r>
              <a:rPr lang="en-US" dirty="0">
                <a:latin typeface="Calibri" charset="0"/>
                <a:ea typeface="ＭＳ Ｐゴシック" charset="-128"/>
              </a:rPr>
              <a:t> </a:t>
            </a:r>
            <a:r>
              <a:rPr lang="en-US" dirty="0" err="1">
                <a:latin typeface="Calibri" charset="0"/>
                <a:ea typeface="ＭＳ Ｐゴシック" charset="-128"/>
              </a:rPr>
              <a:t>olo</a:t>
            </a:r>
            <a:r>
              <a:rPr lang="en-US" dirty="0">
                <a:latin typeface="Calibri" charset="0"/>
                <a:ea typeface="ＭＳ Ｐゴシック" charset="-128"/>
              </a:rPr>
              <a:t> </a:t>
            </a:r>
            <a:r>
              <a:rPr lang="en-US" dirty="0" err="1">
                <a:latin typeface="Calibri" charset="0"/>
                <a:ea typeface="ＭＳ Ｐゴシック" charset="-128"/>
              </a:rPr>
              <a:t>johtaa</a:t>
            </a:r>
            <a:r>
              <a:rPr lang="en-US" dirty="0">
                <a:latin typeface="Calibri" charset="0"/>
                <a:ea typeface="ＭＳ Ｐゴシック" charset="-128"/>
              </a:rPr>
              <a:t> </a:t>
            </a:r>
            <a:r>
              <a:rPr lang="en-US" dirty="0" err="1">
                <a:latin typeface="Calibri" charset="0"/>
                <a:ea typeface="ＭＳ Ｐゴシック" charset="-128"/>
              </a:rPr>
              <a:t>huoritteluun</a:t>
            </a:r>
            <a:r>
              <a:rPr lang="en-US" dirty="0">
                <a:latin typeface="Calibri" charset="0"/>
                <a:ea typeface="ＭＳ Ｐゴシック" charset="-128"/>
              </a:rPr>
              <a:t>.</a:t>
            </a: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Huorittelua</a:t>
            </a:r>
            <a:r>
              <a:rPr lang="en-US" dirty="0">
                <a:latin typeface="Calibri" charset="0"/>
                <a:ea typeface="ＭＳ Ｐゴシック" charset="-128"/>
              </a:rPr>
              <a:t> </a:t>
            </a:r>
            <a:r>
              <a:rPr lang="en-US" dirty="0" err="1">
                <a:latin typeface="Calibri" charset="0"/>
                <a:ea typeface="ＭＳ Ｐゴシック" charset="-128"/>
              </a:rPr>
              <a:t>käytetään</a:t>
            </a:r>
            <a:r>
              <a:rPr lang="en-US" dirty="0">
                <a:latin typeface="Calibri" charset="0"/>
                <a:ea typeface="ＭＳ Ｐゴシック" charset="-128"/>
              </a:rPr>
              <a:t> </a:t>
            </a:r>
            <a:r>
              <a:rPr lang="en-US" dirty="0" err="1">
                <a:latin typeface="Calibri" charset="0"/>
                <a:ea typeface="ＭＳ Ｐゴシック" charset="-128"/>
              </a:rPr>
              <a:t>sosiaalisen</a:t>
            </a:r>
            <a:r>
              <a:rPr lang="en-US" dirty="0">
                <a:latin typeface="Calibri" charset="0"/>
                <a:ea typeface="ＭＳ Ｐゴシック" charset="-128"/>
              </a:rPr>
              <a:t> </a:t>
            </a:r>
            <a:r>
              <a:rPr lang="en-US" dirty="0" err="1">
                <a:latin typeface="Calibri" charset="0"/>
                <a:ea typeface="ＭＳ Ｐゴシック" charset="-128"/>
              </a:rPr>
              <a:t>vallankäytön</a:t>
            </a:r>
            <a:r>
              <a:rPr lang="en-US" dirty="0">
                <a:latin typeface="Calibri" charset="0"/>
                <a:ea typeface="ＭＳ Ｐゴシック" charset="-128"/>
              </a:rPr>
              <a:t> </a:t>
            </a:r>
            <a:r>
              <a:rPr lang="en-US" dirty="0" err="1">
                <a:latin typeface="Calibri" charset="0"/>
                <a:ea typeface="ＭＳ Ｐゴシック" charset="-128"/>
              </a:rPr>
              <a:t>välineenä</a:t>
            </a:r>
            <a:r>
              <a:rPr lang="en-US" dirty="0">
                <a:latin typeface="Calibri" charset="0"/>
                <a:ea typeface="ＭＳ Ｐゴシック" charset="-128"/>
              </a:rPr>
              <a:t>, </a:t>
            </a:r>
            <a:r>
              <a:rPr lang="en-US" dirty="0" err="1">
                <a:latin typeface="Calibri" charset="0"/>
                <a:ea typeface="ＭＳ Ｐゴシック" charset="-128"/>
              </a:rPr>
              <a:t>eikä</a:t>
            </a:r>
            <a:r>
              <a:rPr lang="en-US" dirty="0">
                <a:latin typeface="Calibri" charset="0"/>
                <a:ea typeface="ＭＳ Ｐゴシック" charset="-128"/>
              </a:rPr>
              <a:t> </a:t>
            </a:r>
            <a:r>
              <a:rPr lang="en-US" dirty="0" err="1">
                <a:latin typeface="Calibri" charset="0"/>
                <a:ea typeface="ＭＳ Ｐゴシック" charset="-128"/>
              </a:rPr>
              <a:t>nimittelyllä</a:t>
            </a:r>
            <a:endParaRPr lang="en-US" dirty="0">
              <a:latin typeface="Calibri" charset="0"/>
              <a:ea typeface="ＭＳ Ｐゴシック" charset="-128"/>
            </a:endParaRP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useinkaan</a:t>
            </a:r>
            <a:r>
              <a:rPr lang="en-US" dirty="0">
                <a:latin typeface="Calibri" charset="0"/>
                <a:ea typeface="ＭＳ Ｐゴシック" charset="-128"/>
              </a:rPr>
              <a:t> ole </a:t>
            </a:r>
            <a:r>
              <a:rPr lang="en-US" dirty="0" err="1">
                <a:latin typeface="Calibri" charset="0"/>
                <a:ea typeface="ＭＳ Ｐゴシック" charset="-128"/>
              </a:rPr>
              <a:t>mitään</a:t>
            </a:r>
            <a:r>
              <a:rPr lang="en-US" dirty="0">
                <a:latin typeface="Calibri" charset="0"/>
                <a:ea typeface="ＭＳ Ｐゴシック" charset="-128"/>
              </a:rPr>
              <a:t> </a:t>
            </a:r>
            <a:r>
              <a:rPr lang="en-US" dirty="0" err="1">
                <a:latin typeface="Calibri" charset="0"/>
                <a:ea typeface="ＭＳ Ｐゴシック" charset="-128"/>
              </a:rPr>
              <a:t>tekemistä</a:t>
            </a:r>
            <a:r>
              <a:rPr lang="en-US" dirty="0">
                <a:latin typeface="Calibri" charset="0"/>
                <a:ea typeface="ＭＳ Ｐゴシック" charset="-128"/>
              </a:rPr>
              <a:t> </a:t>
            </a:r>
            <a:r>
              <a:rPr lang="en-US" dirty="0" err="1">
                <a:latin typeface="Calibri" charset="0"/>
                <a:ea typeface="ＭＳ Ｐゴシック" charset="-128"/>
              </a:rPr>
              <a:t>tytön</a:t>
            </a:r>
            <a:r>
              <a:rPr lang="en-US" dirty="0">
                <a:latin typeface="Calibri" charset="0"/>
                <a:ea typeface="ＭＳ Ｐゴシック" charset="-128"/>
              </a:rPr>
              <a:t> </a:t>
            </a:r>
            <a:r>
              <a:rPr lang="en-US" dirty="0" err="1">
                <a:latin typeface="Calibri" charset="0"/>
                <a:ea typeface="ＭＳ Ｐゴシック" charset="-128"/>
              </a:rPr>
              <a:t>omien</a:t>
            </a:r>
            <a:r>
              <a:rPr lang="en-US" dirty="0">
                <a:latin typeface="Calibri" charset="0"/>
                <a:ea typeface="ＭＳ Ｐゴシック" charset="-128"/>
              </a:rPr>
              <a:t> </a:t>
            </a:r>
            <a:r>
              <a:rPr lang="en-US" dirty="0" err="1">
                <a:latin typeface="Calibri" charset="0"/>
                <a:ea typeface="ＭＳ Ｐゴシック" charset="-128"/>
              </a:rPr>
              <a:t>tekojen</a:t>
            </a:r>
            <a:r>
              <a:rPr lang="en-US" dirty="0">
                <a:latin typeface="Calibri" charset="0"/>
                <a:ea typeface="ＭＳ Ｐゴシック" charset="-128"/>
              </a:rPr>
              <a:t>, </a:t>
            </a:r>
            <a:r>
              <a:rPr lang="en-US" dirty="0" err="1">
                <a:latin typeface="Calibri" charset="0"/>
                <a:ea typeface="ＭＳ Ｐゴシック" charset="-128"/>
              </a:rPr>
              <a:t>pukeutumisen</a:t>
            </a:r>
            <a:r>
              <a:rPr lang="en-US" dirty="0">
                <a:latin typeface="Calibri" charset="0"/>
                <a:ea typeface="ＭＳ Ｐゴシック" charset="-128"/>
              </a:rPr>
              <a:t> tai </a:t>
            </a:r>
            <a:r>
              <a:rPr lang="en-US" dirty="0" err="1">
                <a:latin typeface="Calibri" charset="0"/>
                <a:ea typeface="ＭＳ Ｐゴシック" charset="-128"/>
              </a:rPr>
              <a:t>sanomisten</a:t>
            </a:r>
            <a:endParaRPr lang="en-US" dirty="0">
              <a:latin typeface="Calibri" charset="0"/>
              <a:ea typeface="ＭＳ Ｐゴシック" charset="-128"/>
            </a:endParaRP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kanssa</a:t>
            </a:r>
            <a:r>
              <a:rPr lang="en-US" dirty="0">
                <a:latin typeface="Calibri" charset="0"/>
                <a:ea typeface="ＭＳ Ｐゴシック" charset="-128"/>
              </a:rPr>
              <a:t>. </a:t>
            </a:r>
            <a:r>
              <a:rPr lang="en-US" dirty="0" err="1">
                <a:latin typeface="Calibri" charset="0"/>
                <a:ea typeface="ＭＳ Ｐゴシック" charset="-128"/>
              </a:rPr>
              <a:t>Nuori</a:t>
            </a:r>
            <a:r>
              <a:rPr lang="en-US" dirty="0">
                <a:latin typeface="Calibri" charset="0"/>
                <a:ea typeface="ＭＳ Ｐゴシック" charset="-128"/>
              </a:rPr>
              <a:t> </a:t>
            </a:r>
            <a:r>
              <a:rPr lang="en-US" dirty="0" err="1">
                <a:latin typeface="Calibri" charset="0"/>
                <a:ea typeface="ＭＳ Ｐゴシック" charset="-128"/>
              </a:rPr>
              <a:t>voi</a:t>
            </a:r>
            <a:r>
              <a:rPr lang="en-US" dirty="0">
                <a:latin typeface="Calibri" charset="0"/>
                <a:ea typeface="ＭＳ Ｐゴシック" charset="-128"/>
              </a:rPr>
              <a:t> </a:t>
            </a:r>
            <a:r>
              <a:rPr lang="en-US" dirty="0" err="1">
                <a:latin typeface="Calibri" charset="0"/>
                <a:ea typeface="ＭＳ Ｐゴシック" charset="-128"/>
              </a:rPr>
              <a:t>kokea</a:t>
            </a:r>
            <a:r>
              <a:rPr lang="en-US" dirty="0">
                <a:latin typeface="Calibri" charset="0"/>
                <a:ea typeface="ＭＳ Ｐゴシック" charset="-128"/>
              </a:rPr>
              <a:t> </a:t>
            </a:r>
            <a:r>
              <a:rPr lang="en-US" dirty="0" err="1">
                <a:latin typeface="Calibri" charset="0"/>
                <a:ea typeface="ＭＳ Ｐゴシック" charset="-128"/>
              </a:rPr>
              <a:t>voimattomuutta</a:t>
            </a:r>
            <a:r>
              <a:rPr lang="en-US" dirty="0">
                <a:latin typeface="Calibri" charset="0"/>
                <a:ea typeface="ＭＳ Ｐゴシック" charset="-128"/>
              </a:rPr>
              <a:t>, </a:t>
            </a:r>
            <a:r>
              <a:rPr lang="en-US" dirty="0" err="1">
                <a:latin typeface="Calibri" charset="0"/>
                <a:ea typeface="ＭＳ Ｐゴシック" charset="-128"/>
              </a:rPr>
              <a:t>ettei</a:t>
            </a:r>
            <a:r>
              <a:rPr lang="en-US" dirty="0">
                <a:latin typeface="Calibri" charset="0"/>
                <a:ea typeface="ＭＳ Ｐゴシック" charset="-128"/>
              </a:rPr>
              <a:t> </a:t>
            </a:r>
            <a:r>
              <a:rPr lang="en-US" dirty="0" err="1">
                <a:latin typeface="Calibri" charset="0"/>
                <a:ea typeface="ＭＳ Ｐゴシック" charset="-128"/>
              </a:rPr>
              <a:t>hän</a:t>
            </a:r>
            <a:r>
              <a:rPr lang="en-US" dirty="0">
                <a:latin typeface="Calibri" charset="0"/>
                <a:ea typeface="ＭＳ Ｐゴシック" charset="-128"/>
              </a:rPr>
              <a:t> </a:t>
            </a:r>
            <a:r>
              <a:rPr lang="en-US" dirty="0" err="1">
                <a:latin typeface="Calibri" charset="0"/>
                <a:ea typeface="ＭＳ Ｐゴシック" charset="-128"/>
              </a:rPr>
              <a:t>kykene</a:t>
            </a:r>
            <a:r>
              <a:rPr lang="en-US" dirty="0">
                <a:latin typeface="Calibri" charset="0"/>
                <a:ea typeface="ＭＳ Ｐゴシック" charset="-128"/>
              </a:rPr>
              <a:t> </a:t>
            </a:r>
            <a:r>
              <a:rPr lang="en-US" dirty="0" err="1">
                <a:latin typeface="Calibri" charset="0"/>
                <a:ea typeface="ＭＳ Ｐゴシック" charset="-128"/>
              </a:rPr>
              <a:t>kontrolloimaan</a:t>
            </a:r>
            <a:r>
              <a:rPr lang="en-US" dirty="0">
                <a:latin typeface="Calibri" charset="0"/>
                <a:ea typeface="ＭＳ Ｐゴシック" charset="-128"/>
              </a:rPr>
              <a:t> </a:t>
            </a:r>
            <a:r>
              <a:rPr lang="en-US" dirty="0" err="1">
                <a:latin typeface="Calibri" charset="0"/>
                <a:ea typeface="ＭＳ Ｐゴシック" charset="-128"/>
              </a:rPr>
              <a:t>sitä</a:t>
            </a:r>
            <a:r>
              <a:rPr lang="en-US" dirty="0">
                <a:latin typeface="Calibri" charset="0"/>
                <a:ea typeface="ＭＳ Ｐゴシック" charset="-128"/>
              </a:rPr>
              <a:t>,</a:t>
            </a: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millaisena</a:t>
            </a:r>
            <a:r>
              <a:rPr lang="en-US" dirty="0">
                <a:latin typeface="Calibri" charset="0"/>
                <a:ea typeface="ＭＳ Ｐゴシック" charset="-128"/>
              </a:rPr>
              <a:t> </a:t>
            </a:r>
            <a:r>
              <a:rPr lang="en-US" dirty="0" err="1">
                <a:latin typeface="Calibri" charset="0"/>
                <a:ea typeface="ＭＳ Ｐゴシック" charset="-128"/>
              </a:rPr>
              <a:t>muut</a:t>
            </a:r>
            <a:r>
              <a:rPr lang="en-US" dirty="0">
                <a:latin typeface="Calibri" charset="0"/>
                <a:ea typeface="ＭＳ Ｐゴシック" charset="-128"/>
              </a:rPr>
              <a:t> </a:t>
            </a:r>
            <a:r>
              <a:rPr lang="en-US" dirty="0" err="1">
                <a:latin typeface="Calibri" charset="0"/>
                <a:ea typeface="ＭＳ Ｐゴシック" charset="-128"/>
              </a:rPr>
              <a:t>hänet</a:t>
            </a:r>
            <a:r>
              <a:rPr lang="en-US" dirty="0">
                <a:latin typeface="Calibri" charset="0"/>
                <a:ea typeface="ＭＳ Ｐゴシック" charset="-128"/>
              </a:rPr>
              <a:t> </a:t>
            </a:r>
            <a:r>
              <a:rPr lang="en-US" dirty="0" err="1">
                <a:latin typeface="Calibri" charset="0"/>
                <a:ea typeface="ＭＳ Ｐゴシック" charset="-128"/>
              </a:rPr>
              <a:t>näkevät</a:t>
            </a:r>
            <a:r>
              <a:rPr lang="en-US" dirty="0">
                <a:latin typeface="Calibri" charset="0"/>
                <a:ea typeface="ＭＳ Ｐゴシック" charset="-128"/>
              </a:rPr>
              <a:t>. </a:t>
            </a:r>
            <a:r>
              <a:rPr lang="en-US" dirty="0" err="1">
                <a:latin typeface="Calibri" charset="0"/>
                <a:ea typeface="ＭＳ Ｐゴシック" charset="-128"/>
              </a:rPr>
              <a:t>Maineen</a:t>
            </a:r>
            <a:r>
              <a:rPr lang="en-US" dirty="0">
                <a:latin typeface="Calibri" charset="0"/>
                <a:ea typeface="ＭＳ Ｐゴシック" charset="-128"/>
              </a:rPr>
              <a:t> </a:t>
            </a:r>
            <a:r>
              <a:rPr lang="en-US" dirty="0" err="1">
                <a:latin typeface="Calibri" charset="0"/>
                <a:ea typeface="ＭＳ Ｐゴシック" charset="-128"/>
              </a:rPr>
              <a:t>varjelu</a:t>
            </a:r>
            <a:r>
              <a:rPr lang="en-US" dirty="0">
                <a:latin typeface="Calibri" charset="0"/>
                <a:ea typeface="ＭＳ Ｐゴシック" charset="-128"/>
              </a:rPr>
              <a:t> </a:t>
            </a:r>
            <a:r>
              <a:rPr lang="en-US" dirty="0" err="1">
                <a:latin typeface="Calibri" charset="0"/>
                <a:ea typeface="ＭＳ Ｐゴシック" charset="-128"/>
              </a:rPr>
              <a:t>asettaa</a:t>
            </a:r>
            <a:r>
              <a:rPr lang="en-US" dirty="0">
                <a:latin typeface="Calibri" charset="0"/>
                <a:ea typeface="ＭＳ Ｐゴシック" charset="-128"/>
              </a:rPr>
              <a:t> </a:t>
            </a:r>
            <a:r>
              <a:rPr lang="en-US" dirty="0" err="1">
                <a:latin typeface="Calibri" charset="0"/>
                <a:ea typeface="ＭＳ Ｐゴシック" charset="-128"/>
              </a:rPr>
              <a:t>tytöt</a:t>
            </a:r>
            <a:r>
              <a:rPr lang="en-US" dirty="0">
                <a:latin typeface="Calibri" charset="0"/>
                <a:ea typeface="ＭＳ Ｐゴシック" charset="-128"/>
              </a:rPr>
              <a:t> </a:t>
            </a:r>
            <a:r>
              <a:rPr lang="en-US" dirty="0" err="1">
                <a:latin typeface="Calibri" charset="0"/>
                <a:ea typeface="ＭＳ Ｐゴシック" charset="-128"/>
              </a:rPr>
              <a:t>vaatimusten</a:t>
            </a:r>
            <a:r>
              <a:rPr lang="en-US" dirty="0">
                <a:latin typeface="Calibri" charset="0"/>
                <a:ea typeface="ＭＳ Ｐゴシック" charset="-128"/>
              </a:rPr>
              <a:t> </a:t>
            </a:r>
            <a:r>
              <a:rPr lang="en-US" dirty="0" err="1">
                <a:latin typeface="Calibri" charset="0"/>
                <a:ea typeface="ＭＳ Ｐゴシック" charset="-128"/>
              </a:rPr>
              <a:t>ristiaallokkoon</a:t>
            </a:r>
            <a:r>
              <a:rPr lang="en-US" dirty="0">
                <a:latin typeface="Calibri" charset="0"/>
                <a:ea typeface="ＭＳ Ｐゴシック" charset="-128"/>
              </a:rPr>
              <a:t>.</a:t>
            </a: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Kuinka</a:t>
            </a:r>
            <a:r>
              <a:rPr lang="en-US" dirty="0">
                <a:latin typeface="Calibri" charset="0"/>
                <a:ea typeface="ＭＳ Ｐゴシック" charset="-128"/>
              </a:rPr>
              <a:t> </a:t>
            </a:r>
            <a:r>
              <a:rPr lang="en-US" dirty="0" err="1">
                <a:latin typeface="Calibri" charset="0"/>
                <a:ea typeface="ＭＳ Ｐゴシック" charset="-128"/>
              </a:rPr>
              <a:t>pukeutua</a:t>
            </a:r>
            <a:r>
              <a:rPr lang="en-US" dirty="0">
                <a:latin typeface="Calibri" charset="0"/>
                <a:ea typeface="ＭＳ Ｐゴシック" charset="-128"/>
              </a:rPr>
              <a:t> ”</a:t>
            </a:r>
            <a:r>
              <a:rPr lang="en-US" dirty="0" err="1">
                <a:latin typeface="Calibri" charset="0"/>
                <a:ea typeface="ＭＳ Ｐゴシック" charset="-128"/>
              </a:rPr>
              <a:t>sopivalla</a:t>
            </a:r>
            <a:r>
              <a:rPr lang="en-US" dirty="0">
                <a:latin typeface="Calibri" charset="0"/>
                <a:ea typeface="ＭＳ Ｐゴシック" charset="-128"/>
              </a:rPr>
              <a:t> </a:t>
            </a:r>
            <a:r>
              <a:rPr lang="en-US" dirty="0" err="1">
                <a:latin typeface="Calibri" charset="0"/>
                <a:ea typeface="ＭＳ Ｐゴシック" charset="-128"/>
              </a:rPr>
              <a:t>tavalla</a:t>
            </a:r>
            <a:r>
              <a:rPr lang="en-US" dirty="0">
                <a:latin typeface="Calibri" charset="0"/>
                <a:ea typeface="ＭＳ Ｐゴシック" charset="-128"/>
              </a:rPr>
              <a:t>” </a:t>
            </a:r>
            <a:r>
              <a:rPr lang="en-US" dirty="0" err="1">
                <a:latin typeface="Calibri" charset="0"/>
                <a:ea typeface="ＭＳ Ｐゴシック" charset="-128"/>
              </a:rPr>
              <a:t>seksikkäästi</a:t>
            </a:r>
            <a:r>
              <a:rPr lang="en-US" dirty="0">
                <a:latin typeface="Calibri" charset="0"/>
                <a:ea typeface="ＭＳ Ｐゴシック" charset="-128"/>
              </a:rPr>
              <a:t>? </a:t>
            </a:r>
            <a:r>
              <a:rPr lang="en-US" dirty="0" err="1">
                <a:latin typeface="Calibri" charset="0"/>
                <a:ea typeface="ＭＳ Ｐゴシック" charset="-128"/>
              </a:rPr>
              <a:t>Kuinka</a:t>
            </a:r>
            <a:r>
              <a:rPr lang="en-US" dirty="0">
                <a:latin typeface="Calibri" charset="0"/>
                <a:ea typeface="ＭＳ Ｐゴシック" charset="-128"/>
              </a:rPr>
              <a:t> </a:t>
            </a:r>
            <a:r>
              <a:rPr lang="en-US" dirty="0" err="1">
                <a:latin typeface="Calibri" charset="0"/>
                <a:ea typeface="ＭＳ Ｐゴシック" charset="-128"/>
              </a:rPr>
              <a:t>opetella</a:t>
            </a:r>
            <a:r>
              <a:rPr lang="en-US" dirty="0">
                <a:latin typeface="Calibri" charset="0"/>
                <a:ea typeface="ＭＳ Ｐゴシック" charset="-128"/>
              </a:rPr>
              <a:t> </a:t>
            </a:r>
            <a:r>
              <a:rPr lang="en-US" dirty="0" err="1">
                <a:latin typeface="Calibri" charset="0"/>
                <a:ea typeface="ＭＳ Ｐゴシック" charset="-128"/>
              </a:rPr>
              <a:t>seksuaalista</a:t>
            </a:r>
            <a:endParaRPr lang="en-US" dirty="0">
              <a:latin typeface="Calibri" charset="0"/>
              <a:ea typeface="ＭＳ Ｐゴシック" charset="-128"/>
            </a:endParaRP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kanssakäymistä</a:t>
            </a:r>
            <a:r>
              <a:rPr lang="en-US" dirty="0">
                <a:latin typeface="Calibri" charset="0"/>
                <a:ea typeface="ＭＳ Ｐゴシック" charset="-128"/>
              </a:rPr>
              <a:t> </a:t>
            </a:r>
            <a:r>
              <a:rPr lang="en-US" dirty="0" err="1">
                <a:latin typeface="Calibri" charset="0"/>
                <a:ea typeface="ＭＳ Ｐゴシック" charset="-128"/>
              </a:rPr>
              <a:t>ja</a:t>
            </a:r>
            <a:r>
              <a:rPr lang="en-US" dirty="0">
                <a:latin typeface="Calibri" charset="0"/>
                <a:ea typeface="ＭＳ Ｐゴシック" charset="-128"/>
              </a:rPr>
              <a:t> </a:t>
            </a:r>
            <a:r>
              <a:rPr lang="en-US" dirty="0" err="1">
                <a:latin typeface="Calibri" charset="0"/>
                <a:ea typeface="ＭＳ Ｐゴシック" charset="-128"/>
              </a:rPr>
              <a:t>seurustelukulttuuria</a:t>
            </a:r>
            <a:r>
              <a:rPr lang="en-US" dirty="0">
                <a:latin typeface="Calibri" charset="0"/>
                <a:ea typeface="ＭＳ Ｐゴシック" charset="-128"/>
              </a:rPr>
              <a:t>, olla </a:t>
            </a:r>
            <a:r>
              <a:rPr lang="en-US" dirty="0" err="1">
                <a:latin typeface="Calibri" charset="0"/>
                <a:ea typeface="ＭＳ Ｐゴシック" charset="-128"/>
              </a:rPr>
              <a:t>menevä</a:t>
            </a:r>
            <a:r>
              <a:rPr lang="en-US" dirty="0">
                <a:latin typeface="Calibri" charset="0"/>
                <a:ea typeface="ＭＳ Ｐゴシック" charset="-128"/>
              </a:rPr>
              <a:t> </a:t>
            </a:r>
            <a:r>
              <a:rPr lang="en-US" dirty="0" err="1">
                <a:latin typeface="Calibri" charset="0"/>
                <a:ea typeface="ＭＳ Ｐゴシック" charset="-128"/>
              </a:rPr>
              <a:t>ja</a:t>
            </a:r>
            <a:r>
              <a:rPr lang="en-US" dirty="0">
                <a:latin typeface="Calibri" charset="0"/>
                <a:ea typeface="ＭＳ Ｐゴシック" charset="-128"/>
              </a:rPr>
              <a:t> </a:t>
            </a:r>
            <a:r>
              <a:rPr lang="en-US" dirty="0" err="1">
                <a:latin typeface="Calibri" charset="0"/>
                <a:ea typeface="ＭＳ Ｐゴシック" charset="-128"/>
              </a:rPr>
              <a:t>osallistua</a:t>
            </a:r>
            <a:r>
              <a:rPr lang="en-US" dirty="0">
                <a:latin typeface="Calibri" charset="0"/>
                <a:ea typeface="ＭＳ Ｐゴシック" charset="-128"/>
              </a:rPr>
              <a:t> </a:t>
            </a:r>
            <a:r>
              <a:rPr lang="en-US" dirty="0" err="1">
                <a:latin typeface="Calibri" charset="0"/>
                <a:ea typeface="ＭＳ Ｐゴシック" charset="-128"/>
              </a:rPr>
              <a:t>bileisiin</a:t>
            </a:r>
            <a:r>
              <a:rPr lang="en-US" dirty="0">
                <a:latin typeface="Calibri" charset="0"/>
                <a:ea typeface="ＭＳ Ｐゴシック" charset="-128"/>
              </a:rPr>
              <a:t>,</a:t>
            </a: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mutta</a:t>
            </a:r>
            <a:r>
              <a:rPr lang="en-US" dirty="0">
                <a:latin typeface="Calibri" charset="0"/>
                <a:ea typeface="ＭＳ Ｐゴシック" charset="-128"/>
              </a:rPr>
              <a:t> </a:t>
            </a:r>
            <a:r>
              <a:rPr lang="en-US" dirty="0" err="1">
                <a:latin typeface="Calibri" charset="0"/>
                <a:ea typeface="ＭＳ Ｐゴシック" charset="-128"/>
              </a:rPr>
              <a:t>samalla</a:t>
            </a:r>
            <a:r>
              <a:rPr lang="en-US" dirty="0">
                <a:latin typeface="Calibri" charset="0"/>
                <a:ea typeface="ＭＳ Ｐゴシック" charset="-128"/>
              </a:rPr>
              <a:t> </a:t>
            </a:r>
            <a:r>
              <a:rPr lang="en-US" dirty="0" err="1">
                <a:latin typeface="Calibri" charset="0"/>
                <a:ea typeface="ＭＳ Ｐゴシック" charset="-128"/>
              </a:rPr>
              <a:t>välttää</a:t>
            </a:r>
            <a:r>
              <a:rPr lang="en-US" dirty="0">
                <a:latin typeface="Calibri" charset="0"/>
                <a:ea typeface="ＭＳ Ｐゴシック" charset="-128"/>
              </a:rPr>
              <a:t> </a:t>
            </a:r>
            <a:r>
              <a:rPr lang="en-US" dirty="0" err="1">
                <a:latin typeface="Calibri" charset="0"/>
                <a:ea typeface="ＭＳ Ｐゴシック" charset="-128"/>
              </a:rPr>
              <a:t>huoran</a:t>
            </a:r>
            <a:r>
              <a:rPr lang="en-US" dirty="0">
                <a:latin typeface="Calibri" charset="0"/>
                <a:ea typeface="ＭＳ Ｐゴシック" charset="-128"/>
              </a:rPr>
              <a:t> tai </a:t>
            </a:r>
            <a:r>
              <a:rPr lang="en-US" dirty="0" err="1">
                <a:latin typeface="Calibri" charset="0"/>
                <a:ea typeface="ＭＳ Ｐゴシック" charset="-128"/>
              </a:rPr>
              <a:t>kiertopalkinnon</a:t>
            </a:r>
            <a:r>
              <a:rPr lang="en-US" dirty="0">
                <a:latin typeface="Calibri" charset="0"/>
                <a:ea typeface="ＭＳ Ｐゴシック" charset="-128"/>
              </a:rPr>
              <a:t> </a:t>
            </a:r>
            <a:r>
              <a:rPr lang="en-US" dirty="0" err="1">
                <a:latin typeface="Calibri" charset="0"/>
                <a:ea typeface="ＭＳ Ｐゴシック" charset="-128"/>
              </a:rPr>
              <a:t>maine</a:t>
            </a:r>
            <a:r>
              <a:rPr lang="en-US" dirty="0">
                <a:latin typeface="Calibri" charset="0"/>
                <a:ea typeface="ＭＳ Ｐゴシック" charset="-128"/>
              </a:rPr>
              <a:t>? </a:t>
            </a:r>
            <a:r>
              <a:rPr lang="en-US" dirty="0" err="1">
                <a:latin typeface="Calibri" charset="0"/>
                <a:ea typeface="ＭＳ Ｐゴシック" charset="-128"/>
              </a:rPr>
              <a:t>Ylilyönneistä</a:t>
            </a:r>
            <a:r>
              <a:rPr lang="en-US" dirty="0">
                <a:latin typeface="Calibri" charset="0"/>
                <a:ea typeface="ＭＳ Ｐゴシック" charset="-128"/>
              </a:rPr>
              <a:t> </a:t>
            </a:r>
            <a:r>
              <a:rPr lang="en-US" dirty="0" err="1">
                <a:latin typeface="Calibri" charset="0"/>
                <a:ea typeface="ＭＳ Ｐゴシック" charset="-128"/>
              </a:rPr>
              <a:t>saa</a:t>
            </a:r>
            <a:r>
              <a:rPr lang="en-US" dirty="0">
                <a:latin typeface="Calibri" charset="0"/>
                <a:ea typeface="ＭＳ Ｐゴシック" charset="-128"/>
              </a:rPr>
              <a:t> </a:t>
            </a:r>
            <a:r>
              <a:rPr lang="en-US" dirty="0" err="1">
                <a:latin typeface="Calibri" charset="0"/>
                <a:ea typeface="ＭＳ Ｐゴシック" charset="-128"/>
              </a:rPr>
              <a:t>heti</a:t>
            </a:r>
            <a:r>
              <a:rPr lang="en-US" dirty="0">
                <a:latin typeface="Calibri" charset="0"/>
                <a:ea typeface="ＭＳ Ｐゴシック" charset="-128"/>
              </a:rPr>
              <a:t> </a:t>
            </a:r>
            <a:r>
              <a:rPr lang="en-US" dirty="0" err="1">
                <a:latin typeface="Calibri" charset="0"/>
                <a:ea typeface="ＭＳ Ｐゴシック" charset="-128"/>
              </a:rPr>
              <a:t>ikävää</a:t>
            </a:r>
            <a:endParaRPr lang="en-US" dirty="0">
              <a:latin typeface="Calibri" charset="0"/>
              <a:ea typeface="ＭＳ Ｐゴシック" charset="-128"/>
            </a:endParaRP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palautetta</a:t>
            </a:r>
            <a:r>
              <a:rPr lang="en-US" dirty="0">
                <a:latin typeface="Calibri" charset="0"/>
                <a:ea typeface="ＭＳ Ｐゴシック" charset="-128"/>
              </a:rPr>
              <a:t>, </a:t>
            </a:r>
            <a:r>
              <a:rPr lang="en-US" dirty="0" err="1">
                <a:latin typeface="Calibri" charset="0"/>
                <a:ea typeface="ＭＳ Ｐゴシック" charset="-128"/>
              </a:rPr>
              <a:t>mutta</a:t>
            </a:r>
            <a:r>
              <a:rPr lang="en-US" dirty="0">
                <a:latin typeface="Calibri" charset="0"/>
                <a:ea typeface="ＭＳ Ｐゴシック" charset="-128"/>
              </a:rPr>
              <a:t> </a:t>
            </a:r>
            <a:r>
              <a:rPr lang="en-US" dirty="0" err="1">
                <a:latin typeface="Calibri" charset="0"/>
                <a:ea typeface="ＭＳ Ｐゴシック" charset="-128"/>
              </a:rPr>
              <a:t>myös</a:t>
            </a:r>
            <a:r>
              <a:rPr lang="en-US" dirty="0">
                <a:latin typeface="Calibri" charset="0"/>
                <a:ea typeface="ＭＳ Ｐゴシック" charset="-128"/>
              </a:rPr>
              <a:t> </a:t>
            </a:r>
            <a:r>
              <a:rPr lang="en-US" dirty="0" err="1">
                <a:latin typeface="Calibri" charset="0"/>
                <a:ea typeface="ＭＳ Ｐゴシック" charset="-128"/>
              </a:rPr>
              <a:t>liika</a:t>
            </a:r>
            <a:r>
              <a:rPr lang="en-US" dirty="0">
                <a:latin typeface="Calibri" charset="0"/>
                <a:ea typeface="ＭＳ Ｐゴシック" charset="-128"/>
              </a:rPr>
              <a:t> </a:t>
            </a:r>
            <a:r>
              <a:rPr lang="en-US" dirty="0" err="1">
                <a:latin typeface="Calibri" charset="0"/>
                <a:ea typeface="ＭＳ Ｐゴシック" charset="-128"/>
              </a:rPr>
              <a:t>varovaisuus</a:t>
            </a:r>
            <a:r>
              <a:rPr lang="en-US" dirty="0">
                <a:latin typeface="Calibri" charset="0"/>
                <a:ea typeface="ＭＳ Ｐゴシック" charset="-128"/>
              </a:rPr>
              <a:t> on </a:t>
            </a:r>
            <a:r>
              <a:rPr lang="en-US" dirty="0" err="1">
                <a:latin typeface="Calibri" charset="0"/>
                <a:ea typeface="ＭＳ Ｐゴシック" charset="-128"/>
              </a:rPr>
              <a:t>pahasta</a:t>
            </a:r>
            <a:r>
              <a:rPr lang="en-US" dirty="0">
                <a:latin typeface="Calibri" charset="0"/>
                <a:ea typeface="ＭＳ Ｐゴシック" charset="-128"/>
              </a:rPr>
              <a:t> </a:t>
            </a:r>
            <a:r>
              <a:rPr lang="en-US" dirty="0" err="1">
                <a:latin typeface="Calibri" charset="0"/>
                <a:ea typeface="ＭＳ Ｐゴシック" charset="-128"/>
              </a:rPr>
              <a:t>ja</a:t>
            </a:r>
            <a:r>
              <a:rPr lang="en-US" dirty="0">
                <a:latin typeface="Calibri" charset="0"/>
                <a:ea typeface="ＭＳ Ｐゴシック" charset="-128"/>
              </a:rPr>
              <a:t> </a:t>
            </a:r>
            <a:r>
              <a:rPr lang="en-US" dirty="0" err="1">
                <a:latin typeface="Calibri" charset="0"/>
                <a:ea typeface="ＭＳ Ｐゴシック" charset="-128"/>
              </a:rPr>
              <a:t>johtaa</a:t>
            </a:r>
            <a:r>
              <a:rPr lang="en-US" dirty="0">
                <a:latin typeface="Calibri" charset="0"/>
                <a:ea typeface="ＭＳ Ｐゴシック" charset="-128"/>
              </a:rPr>
              <a:t> </a:t>
            </a:r>
            <a:r>
              <a:rPr lang="en-US" dirty="0" err="1">
                <a:latin typeface="Calibri" charset="0"/>
                <a:ea typeface="ＭＳ Ｐゴシック" charset="-128"/>
              </a:rPr>
              <a:t>jopa</a:t>
            </a:r>
            <a:r>
              <a:rPr lang="en-US" dirty="0">
                <a:latin typeface="Calibri" charset="0"/>
                <a:ea typeface="ＭＳ Ｐゴシック" charset="-128"/>
              </a:rPr>
              <a:t> </a:t>
            </a:r>
            <a:r>
              <a:rPr lang="en-US" dirty="0" err="1">
                <a:latin typeface="Calibri" charset="0"/>
                <a:ea typeface="ＭＳ Ｐゴシック" charset="-128"/>
              </a:rPr>
              <a:t>epäsuosioon</a:t>
            </a:r>
            <a:r>
              <a:rPr lang="en-US" dirty="0">
                <a:latin typeface="Calibri" charset="0"/>
                <a:ea typeface="ＭＳ Ｐゴシック" charset="-128"/>
              </a:rPr>
              <a:t>:</a:t>
            </a: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leimautumiseen</a:t>
            </a:r>
            <a:r>
              <a:rPr lang="en-US" dirty="0">
                <a:latin typeface="Calibri" charset="0"/>
                <a:ea typeface="ＭＳ Ｐゴシック" charset="-128"/>
              </a:rPr>
              <a:t> </a:t>
            </a:r>
            <a:r>
              <a:rPr lang="en-US" dirty="0" err="1">
                <a:latin typeface="Calibri" charset="0"/>
                <a:ea typeface="ＭＳ Ｐゴシック" charset="-128"/>
              </a:rPr>
              <a:t>tylsäksi</a:t>
            </a:r>
            <a:r>
              <a:rPr lang="en-US" dirty="0">
                <a:latin typeface="Calibri" charset="0"/>
                <a:ea typeface="ＭＳ Ｐゴシック" charset="-128"/>
              </a:rPr>
              <a:t>, </a:t>
            </a:r>
            <a:r>
              <a:rPr lang="en-US" dirty="0" err="1">
                <a:latin typeface="Calibri" charset="0"/>
                <a:ea typeface="ＭＳ Ｐゴシック" charset="-128"/>
              </a:rPr>
              <a:t>nörtiksi</a:t>
            </a:r>
            <a:r>
              <a:rPr lang="en-US" dirty="0">
                <a:latin typeface="Calibri" charset="0"/>
                <a:ea typeface="ＭＳ Ｐゴシック" charset="-128"/>
              </a:rPr>
              <a:t> tai </a:t>
            </a:r>
            <a:r>
              <a:rPr lang="en-US" dirty="0" err="1">
                <a:latin typeface="Calibri" charset="0"/>
                <a:ea typeface="ＭＳ Ｐゴシック" charset="-128"/>
              </a:rPr>
              <a:t>tiukkapipoksi</a:t>
            </a:r>
            <a:r>
              <a:rPr lang="en-US" dirty="0">
                <a:latin typeface="Calibri" charset="0"/>
                <a:ea typeface="ＭＳ Ｐゴシック" charset="-128"/>
              </a:rPr>
              <a:t>.</a:t>
            </a: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endParaRPr lang="en-US" dirty="0">
              <a:latin typeface="Calibri" charset="0"/>
              <a:ea typeface="ＭＳ Ｐゴシック" charset="-128"/>
            </a:endParaRPr>
          </a:p>
        </p:txBody>
      </p:sp>
      <p:sp>
        <p:nvSpPr>
          <p:cNvPr id="52227" name="Text Box 3"/>
          <p:cNvSpPr txBox="1">
            <a:spLocks noChangeArrowheads="1"/>
          </p:cNvSpPr>
          <p:nvPr/>
        </p:nvSpPr>
        <p:spPr bwMode="auto">
          <a:xfrm>
            <a:off x="4282067" y="10155367"/>
            <a:ext cx="3275859" cy="534591"/>
          </a:xfrm>
          <a:prstGeom prst="rect">
            <a:avLst/>
          </a:prstGeom>
          <a:noFill/>
          <a:ln w="9525">
            <a:noFill/>
            <a:round/>
            <a:headEnd/>
            <a:tailEnd/>
          </a:ln>
          <a:effectLst/>
        </p:spPr>
        <p:txBody>
          <a:bodyPr lIns="102645" tIns="53375" rIns="102645" bIns="53375" anchor="b"/>
          <a:lstStyle/>
          <a:p>
            <a:pPr algn="r">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fld id="{72B16827-E432-49C0-B627-37FA4AC8EE29}" type="slidenum">
              <a:rPr lang="fi-FI" sz="1400">
                <a:solidFill>
                  <a:srgbClr val="000000"/>
                </a:solidFill>
              </a:rPr>
              <a:pPr algn="r">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t>60</a:t>
            </a:fld>
            <a:endParaRPr lang="fi-FI" sz="1400" dirty="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99B2E-FD44-42C5-BD55-D56F23424EED}" type="slidenum">
              <a:rPr lang="fi-FI"/>
              <a:pPr/>
              <a:t>61</a:t>
            </a:fld>
            <a:endParaRPr lang="fi-FI"/>
          </a:p>
        </p:txBody>
      </p:sp>
      <p:sp>
        <p:nvSpPr>
          <p:cNvPr id="53249"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53250"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C33E5-E8B8-4C1D-89F7-F6063F3C1651}" type="slidenum">
              <a:rPr lang="fi-FI"/>
              <a:pPr/>
              <a:t>62</a:t>
            </a:fld>
            <a:endParaRPr lang="fi-FI"/>
          </a:p>
        </p:txBody>
      </p:sp>
      <p:sp>
        <p:nvSpPr>
          <p:cNvPr id="54273"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54274"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E20D9-8E72-4D6B-B415-25CA30AF464F}" type="slidenum">
              <a:rPr lang="fi-FI"/>
              <a:pPr/>
              <a:t>63</a:t>
            </a:fld>
            <a:endParaRPr lang="fi-FI"/>
          </a:p>
        </p:txBody>
      </p:sp>
      <p:sp>
        <p:nvSpPr>
          <p:cNvPr id="55297"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55298"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797C0-A308-4E31-8284-22530C3B52D3}" type="slidenum">
              <a:rPr lang="fi-FI"/>
              <a:pPr/>
              <a:t>64</a:t>
            </a:fld>
            <a:endParaRPr lang="fi-FI"/>
          </a:p>
        </p:txBody>
      </p:sp>
      <p:sp>
        <p:nvSpPr>
          <p:cNvPr id="56321"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56322"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57BA7-376D-47F1-B8EC-063D554F5586}" type="slidenum">
              <a:rPr lang="fi-FI"/>
              <a:pPr/>
              <a:t>65</a:t>
            </a:fld>
            <a:endParaRPr lang="fi-FI"/>
          </a:p>
        </p:txBody>
      </p:sp>
      <p:sp>
        <p:nvSpPr>
          <p:cNvPr id="57345"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57346"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1F866-AC27-4252-B489-7245994B3FDC}" type="slidenum">
              <a:rPr lang="fi-FI"/>
              <a:pPr/>
              <a:t>66</a:t>
            </a:fld>
            <a:endParaRPr lang="fi-FI"/>
          </a:p>
        </p:txBody>
      </p:sp>
      <p:sp>
        <p:nvSpPr>
          <p:cNvPr id="58369"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58370"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866455-CCD8-42B5-9C9E-889735080B4C}" type="slidenum">
              <a:rPr lang="fi-FI"/>
              <a:pPr/>
              <a:t>67</a:t>
            </a:fld>
            <a:endParaRPr lang="fi-FI"/>
          </a:p>
        </p:txBody>
      </p:sp>
      <p:sp>
        <p:nvSpPr>
          <p:cNvPr id="59393"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59394"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331FC-76C5-4AE6-AC06-7DBB5A9BC77A}" type="slidenum">
              <a:rPr lang="fi-FI"/>
              <a:pPr/>
              <a:t>68</a:t>
            </a:fld>
            <a:endParaRPr lang="fi-FI"/>
          </a:p>
        </p:txBody>
      </p:sp>
      <p:sp>
        <p:nvSpPr>
          <p:cNvPr id="60417"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60418"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1E1DBD-2FCA-4FB7-B0B8-7863882C458F}" type="slidenum">
              <a:rPr lang="fi-FI"/>
              <a:pPr/>
              <a:t>69</a:t>
            </a:fld>
            <a:endParaRPr lang="fi-FI"/>
          </a:p>
        </p:txBody>
      </p:sp>
      <p:sp>
        <p:nvSpPr>
          <p:cNvPr id="61441"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61442"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fi-FI"/>
              <a:t>15.09.14</a:t>
            </a:r>
          </a:p>
        </p:txBody>
      </p:sp>
      <p:sp>
        <p:nvSpPr>
          <p:cNvPr id="5" name="Rectangle 7"/>
          <p:cNvSpPr>
            <a:spLocks noGrp="1" noChangeArrowheads="1"/>
          </p:cNvSpPr>
          <p:nvPr>
            <p:ph type="sldNum"/>
          </p:nvPr>
        </p:nvSpPr>
        <p:spPr>
          <a:ln/>
        </p:spPr>
        <p:txBody>
          <a:bodyPr/>
          <a:lstStyle/>
          <a:p>
            <a:fld id="{2F4AB821-B318-4E99-BF31-126A6B85A1C8}" type="slidenum">
              <a:rPr lang="fi-FI"/>
              <a:pPr/>
              <a:t>34</a:t>
            </a:fld>
            <a:endParaRPr lang="fi-FI"/>
          </a:p>
        </p:txBody>
      </p:sp>
      <p:sp>
        <p:nvSpPr>
          <p:cNvPr id="14337"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14338"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5984C91-4B89-489E-8B37-CC9E96905905}" type="slidenum">
              <a:rPr lang="fi-FI"/>
              <a:pPr/>
              <a:t>70</a:t>
            </a:fld>
            <a:endParaRPr lang="fi-FI"/>
          </a:p>
        </p:txBody>
      </p:sp>
      <p:sp>
        <p:nvSpPr>
          <p:cNvPr id="62465"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62466"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endParaRPr lang="fi-FI" dirty="0">
              <a:latin typeface="Calibri" charset="0"/>
              <a:ea typeface="ＭＳ Ｐゴシック" charset="-128"/>
            </a:endParaRPr>
          </a:p>
        </p:txBody>
      </p:sp>
      <p:sp>
        <p:nvSpPr>
          <p:cNvPr id="62467" name="Text Box 3"/>
          <p:cNvSpPr txBox="1">
            <a:spLocks noChangeArrowheads="1"/>
          </p:cNvSpPr>
          <p:nvPr/>
        </p:nvSpPr>
        <p:spPr bwMode="auto">
          <a:xfrm>
            <a:off x="4282067" y="10155367"/>
            <a:ext cx="3275859" cy="534591"/>
          </a:xfrm>
          <a:prstGeom prst="rect">
            <a:avLst/>
          </a:prstGeom>
          <a:noFill/>
          <a:ln w="9525">
            <a:noFill/>
            <a:round/>
            <a:headEnd/>
            <a:tailEnd/>
          </a:ln>
          <a:effectLst/>
        </p:spPr>
        <p:txBody>
          <a:bodyPr lIns="102645" tIns="53375" rIns="102645" bIns="53375" anchor="b"/>
          <a:lstStyle/>
          <a:p>
            <a:pPr algn="r">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fld id="{84962C1A-2EF0-45FE-A13A-4CD139C1BECA}" type="slidenum">
              <a:rPr lang="fi-FI" sz="1400">
                <a:solidFill>
                  <a:srgbClr val="000000"/>
                </a:solidFill>
              </a:rPr>
              <a:pPr algn="r">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t>70</a:t>
            </a:fld>
            <a:endParaRPr lang="fi-FI" sz="1400" dirty="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7822D-8C8E-4BB9-932F-4782347DEA81}" type="slidenum">
              <a:rPr lang="fi-FI"/>
              <a:pPr/>
              <a:t>71</a:t>
            </a:fld>
            <a:endParaRPr lang="fi-FI"/>
          </a:p>
        </p:txBody>
      </p:sp>
      <p:sp>
        <p:nvSpPr>
          <p:cNvPr id="63489"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63490"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ACB198-B12D-47BD-8F5B-E514496C9207}" type="slidenum">
              <a:rPr lang="fi-FI"/>
              <a:pPr/>
              <a:t>72</a:t>
            </a:fld>
            <a:endParaRPr lang="fi-FI"/>
          </a:p>
        </p:txBody>
      </p:sp>
      <p:sp>
        <p:nvSpPr>
          <p:cNvPr id="64513"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64514"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endParaRPr lang="fi-FI" dirty="0">
              <a:latin typeface="Calibri" charset="0"/>
              <a:ea typeface="ＭＳ Ｐゴシック" charset="-128"/>
            </a:endParaRPr>
          </a:p>
        </p:txBody>
      </p:sp>
      <p:sp>
        <p:nvSpPr>
          <p:cNvPr id="64515" name="Text Box 3"/>
          <p:cNvSpPr txBox="1">
            <a:spLocks noChangeArrowheads="1"/>
          </p:cNvSpPr>
          <p:nvPr/>
        </p:nvSpPr>
        <p:spPr bwMode="auto">
          <a:xfrm>
            <a:off x="4282067" y="10155367"/>
            <a:ext cx="3275859" cy="534591"/>
          </a:xfrm>
          <a:prstGeom prst="rect">
            <a:avLst/>
          </a:prstGeom>
          <a:noFill/>
          <a:ln w="9525">
            <a:noFill/>
            <a:round/>
            <a:headEnd/>
            <a:tailEnd/>
          </a:ln>
          <a:effectLst/>
        </p:spPr>
        <p:txBody>
          <a:bodyPr lIns="102645" tIns="53375" rIns="102645" bIns="53375" anchor="b"/>
          <a:lstStyle/>
          <a:p>
            <a:pPr algn="r">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fld id="{743EAE6C-996C-4B67-8809-F57901980B96}" type="slidenum">
              <a:rPr lang="fi-FI" sz="1400">
                <a:solidFill>
                  <a:srgbClr val="000000"/>
                </a:solidFill>
              </a:rPr>
              <a:pPr algn="r">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t>72</a:t>
            </a:fld>
            <a:endParaRPr lang="fi-FI" sz="1400" dirty="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86CB01-5941-4E02-9ACA-0CC9806009F6}" type="slidenum">
              <a:rPr lang="fi-FI"/>
              <a:pPr/>
              <a:t>73</a:t>
            </a:fld>
            <a:endParaRPr lang="fi-FI"/>
          </a:p>
        </p:txBody>
      </p:sp>
      <p:sp>
        <p:nvSpPr>
          <p:cNvPr id="65537"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65538"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A5C60-8FA9-4A76-83D6-F5CE266403F0}" type="slidenum">
              <a:rPr lang="fi-FI"/>
              <a:pPr/>
              <a:t>74</a:t>
            </a:fld>
            <a:endParaRPr lang="fi-FI"/>
          </a:p>
        </p:txBody>
      </p:sp>
      <p:sp>
        <p:nvSpPr>
          <p:cNvPr id="66561"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66562"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158082E-089F-4C74-9200-177011221491}" type="slidenum">
              <a:rPr lang="fi-FI"/>
              <a:pPr/>
              <a:t>75</a:t>
            </a:fld>
            <a:endParaRPr lang="fi-FI"/>
          </a:p>
        </p:txBody>
      </p:sp>
      <p:sp>
        <p:nvSpPr>
          <p:cNvPr id="67585"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67586" name="Text Box 2"/>
          <p:cNvSpPr txBox="1">
            <a:spLocks noChangeArrowheads="1"/>
          </p:cNvSpPr>
          <p:nvPr>
            <p:ph type="body" idx="1"/>
          </p:nvPr>
        </p:nvSpPr>
        <p:spPr bwMode="auto">
          <a:xfrm>
            <a:off x="755968" y="5078611"/>
            <a:ext cx="6047740" cy="4811316"/>
          </a:xfrm>
          <a:prstGeom prst="rect">
            <a:avLst/>
          </a:prstGeom>
          <a:noFill/>
          <a:ln>
            <a:round/>
            <a:headEnd/>
            <a:tailEnd/>
          </a:ln>
        </p:spPr>
        <p:txBody>
          <a:bodyPr/>
          <a:lstStyle/>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Opettajalla</a:t>
            </a:r>
            <a:r>
              <a:rPr lang="en-US" dirty="0">
                <a:latin typeface="Calibri" charset="0"/>
                <a:ea typeface="ＭＳ Ｐゴシック" charset="-128"/>
              </a:rPr>
              <a:t> on </a:t>
            </a:r>
            <a:r>
              <a:rPr lang="en-US" dirty="0" err="1">
                <a:latin typeface="Calibri" charset="0"/>
                <a:ea typeface="ＭＳ Ｐゴシック" charset="-128"/>
              </a:rPr>
              <a:t>lastensuojelulain</a:t>
            </a:r>
            <a:r>
              <a:rPr lang="en-US" dirty="0">
                <a:latin typeface="Calibri" charset="0"/>
                <a:ea typeface="ＭＳ Ｐゴシック" charset="-128"/>
              </a:rPr>
              <a:t> 25 §:n</a:t>
            </a: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mukainen</a:t>
            </a:r>
            <a:r>
              <a:rPr lang="en-US" dirty="0">
                <a:latin typeface="Calibri" charset="0"/>
                <a:ea typeface="ＭＳ Ｐゴシック" charset="-128"/>
              </a:rPr>
              <a:t> </a:t>
            </a:r>
            <a:r>
              <a:rPr lang="en-US" dirty="0" err="1">
                <a:latin typeface="Calibri" charset="0"/>
                <a:ea typeface="ＭＳ Ｐゴシック" charset="-128"/>
              </a:rPr>
              <a:t>ilmoitusvelvollisuus</a:t>
            </a:r>
            <a:r>
              <a:rPr lang="en-US" dirty="0">
                <a:latin typeface="Calibri" charset="0"/>
                <a:ea typeface="ＭＳ Ｐゴシック" charset="-128"/>
              </a:rPr>
              <a:t> </a:t>
            </a:r>
            <a:r>
              <a:rPr lang="en-US" dirty="0" err="1">
                <a:latin typeface="Calibri" charset="0"/>
                <a:ea typeface="ＭＳ Ｐゴシック" charset="-128"/>
              </a:rPr>
              <a:t>poliisille</a:t>
            </a:r>
            <a:r>
              <a:rPr lang="en-US" dirty="0">
                <a:latin typeface="Calibri" charset="0"/>
                <a:ea typeface="ＭＳ Ｐゴシック" charset="-128"/>
              </a:rPr>
              <a:t>, </a:t>
            </a:r>
            <a:r>
              <a:rPr lang="en-US" dirty="0" err="1">
                <a:latin typeface="Calibri" charset="0"/>
                <a:ea typeface="ＭＳ Ｐゴシック" charset="-128"/>
              </a:rPr>
              <a:t>jos</a:t>
            </a:r>
            <a:r>
              <a:rPr lang="en-US" dirty="0">
                <a:latin typeface="Calibri" charset="0"/>
                <a:ea typeface="ＭＳ Ｐゴシック" charset="-128"/>
              </a:rPr>
              <a:t> </a:t>
            </a:r>
            <a:r>
              <a:rPr lang="en-US" dirty="0" err="1">
                <a:latin typeface="Calibri" charset="0"/>
                <a:ea typeface="ＭＳ Ｐゴシック" charset="-128"/>
              </a:rPr>
              <a:t>nuori</a:t>
            </a:r>
            <a:r>
              <a:rPr lang="en-US" dirty="0">
                <a:latin typeface="Calibri" charset="0"/>
                <a:ea typeface="ＭＳ Ｐゴシック" charset="-128"/>
              </a:rPr>
              <a:t> on </a:t>
            </a:r>
            <a:r>
              <a:rPr lang="en-US" dirty="0" err="1">
                <a:latin typeface="Calibri" charset="0"/>
                <a:ea typeface="ＭＳ Ｐゴシック" charset="-128"/>
              </a:rPr>
              <a:t>kokenut</a:t>
            </a:r>
            <a:r>
              <a:rPr lang="en-US" dirty="0">
                <a:latin typeface="Calibri" charset="0"/>
                <a:ea typeface="ＭＳ Ｐゴシック" charset="-128"/>
              </a:rPr>
              <a:t> </a:t>
            </a:r>
            <a:r>
              <a:rPr lang="en-US" dirty="0" err="1">
                <a:latin typeface="Calibri" charset="0"/>
                <a:ea typeface="ＭＳ Ｐゴシック" charset="-128"/>
              </a:rPr>
              <a:t>seksuaalista</a:t>
            </a:r>
            <a:r>
              <a:rPr lang="en-US" dirty="0">
                <a:latin typeface="Calibri" charset="0"/>
                <a:ea typeface="ＭＳ Ｐゴシック" charset="-128"/>
              </a:rPr>
              <a:t> </a:t>
            </a:r>
            <a:r>
              <a:rPr lang="en-US" dirty="0" err="1">
                <a:latin typeface="Calibri" charset="0"/>
                <a:ea typeface="ＭＳ Ｐゴシック" charset="-128"/>
              </a:rPr>
              <a:t>väkivaltaa</a:t>
            </a:r>
            <a:r>
              <a:rPr lang="en-US" dirty="0">
                <a:latin typeface="Calibri" charset="0"/>
                <a:ea typeface="ＭＳ Ｐゴシック" charset="-128"/>
              </a:rPr>
              <a:t>.</a:t>
            </a: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Aikuisen</a:t>
            </a:r>
            <a:r>
              <a:rPr lang="en-US" dirty="0">
                <a:latin typeface="Calibri" charset="0"/>
                <a:ea typeface="ＭＳ Ｐゴシック" charset="-128"/>
              </a:rPr>
              <a:t> on </a:t>
            </a:r>
            <a:r>
              <a:rPr lang="en-US" dirty="0" err="1">
                <a:latin typeface="Calibri" charset="0"/>
                <a:ea typeface="ＭＳ Ｐゴシック" charset="-128"/>
              </a:rPr>
              <a:t>tuettava</a:t>
            </a:r>
            <a:r>
              <a:rPr lang="en-US" dirty="0">
                <a:latin typeface="Calibri" charset="0"/>
                <a:ea typeface="ＭＳ Ｐゴシック" charset="-128"/>
              </a:rPr>
              <a:t> </a:t>
            </a:r>
            <a:r>
              <a:rPr lang="en-US" dirty="0" err="1">
                <a:latin typeface="Calibri" charset="0"/>
                <a:ea typeface="ＭＳ Ｐゴシック" charset="-128"/>
              </a:rPr>
              <a:t>häirinnästä</a:t>
            </a:r>
            <a:r>
              <a:rPr lang="en-US" dirty="0">
                <a:latin typeface="Calibri" charset="0"/>
                <a:ea typeface="ＭＳ Ｐゴシック" charset="-128"/>
              </a:rPr>
              <a:t> </a:t>
            </a:r>
            <a:r>
              <a:rPr lang="en-US" dirty="0" err="1">
                <a:latin typeface="Calibri" charset="0"/>
                <a:ea typeface="ＭＳ Ｐゴシック" charset="-128"/>
              </a:rPr>
              <a:t>kertovaa</a:t>
            </a:r>
            <a:r>
              <a:rPr lang="en-US" dirty="0">
                <a:latin typeface="Calibri" charset="0"/>
                <a:ea typeface="ＭＳ Ｐゴシック" charset="-128"/>
              </a:rPr>
              <a:t> </a:t>
            </a:r>
            <a:r>
              <a:rPr lang="en-US" dirty="0" err="1">
                <a:latin typeface="Calibri" charset="0"/>
                <a:ea typeface="ＭＳ Ｐゴシック" charset="-128"/>
              </a:rPr>
              <a:t>nuorta</a:t>
            </a:r>
            <a:r>
              <a:rPr lang="en-US" dirty="0">
                <a:latin typeface="Calibri" charset="0"/>
                <a:ea typeface="ＭＳ Ｐゴシック" charset="-128"/>
              </a:rPr>
              <a:t>. </a:t>
            </a:r>
            <a:r>
              <a:rPr lang="en-US" dirty="0" err="1">
                <a:latin typeface="Calibri" charset="0"/>
                <a:ea typeface="ＭＳ Ｐゴシック" charset="-128"/>
              </a:rPr>
              <a:t>Häirintä</a:t>
            </a:r>
            <a:r>
              <a:rPr lang="en-US" dirty="0">
                <a:latin typeface="Calibri" charset="0"/>
                <a:ea typeface="ＭＳ Ｐゴシック" charset="-128"/>
              </a:rPr>
              <a:t> on </a:t>
            </a:r>
            <a:r>
              <a:rPr lang="en-US" dirty="0" err="1">
                <a:latin typeface="Calibri" charset="0"/>
                <a:ea typeface="ＭＳ Ｐゴシック" charset="-128"/>
              </a:rPr>
              <a:t>voinut</a:t>
            </a:r>
            <a:r>
              <a:rPr lang="en-US" dirty="0">
                <a:latin typeface="Calibri" charset="0"/>
                <a:ea typeface="ＭＳ Ｐゴシック" charset="-128"/>
              </a:rPr>
              <a:t> </a:t>
            </a:r>
            <a:r>
              <a:rPr lang="en-US" dirty="0" err="1">
                <a:latin typeface="Calibri" charset="0"/>
                <a:ea typeface="ＭＳ Ｐゴシック" charset="-128"/>
              </a:rPr>
              <a:t>jatkua</a:t>
            </a:r>
            <a:r>
              <a:rPr lang="en-US" dirty="0">
                <a:latin typeface="Calibri" charset="0"/>
                <a:ea typeface="ＭＳ Ｐゴシック" charset="-128"/>
              </a:rPr>
              <a:t> </a:t>
            </a:r>
            <a:r>
              <a:rPr lang="en-US" dirty="0" err="1">
                <a:latin typeface="Calibri" charset="0"/>
                <a:ea typeface="ＭＳ Ｐゴシック" charset="-128"/>
              </a:rPr>
              <a:t>jo</a:t>
            </a:r>
            <a:endParaRPr lang="en-US" dirty="0">
              <a:latin typeface="Calibri" charset="0"/>
              <a:ea typeface="ＭＳ Ｐゴシック" charset="-128"/>
            </a:endParaRP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pitkään</a:t>
            </a:r>
            <a:r>
              <a:rPr lang="en-US" dirty="0">
                <a:latin typeface="Calibri" charset="0"/>
                <a:ea typeface="ＭＳ Ｐゴシック" charset="-128"/>
              </a:rPr>
              <a:t>, </a:t>
            </a:r>
            <a:r>
              <a:rPr lang="en-US" dirty="0" err="1">
                <a:latin typeface="Calibri" charset="0"/>
                <a:ea typeface="ＭＳ Ｐゴシック" charset="-128"/>
              </a:rPr>
              <a:t>eikä</a:t>
            </a:r>
            <a:r>
              <a:rPr lang="en-US" dirty="0">
                <a:latin typeface="Calibri" charset="0"/>
                <a:ea typeface="ＭＳ Ｐゴシック" charset="-128"/>
              </a:rPr>
              <a:t> se </a:t>
            </a:r>
            <a:r>
              <a:rPr lang="en-US" dirty="0" err="1">
                <a:latin typeface="Calibri" charset="0"/>
                <a:ea typeface="ＭＳ Ｐゴシック" charset="-128"/>
              </a:rPr>
              <a:t>välttämättä</a:t>
            </a:r>
            <a:r>
              <a:rPr lang="en-US" dirty="0">
                <a:latin typeface="Calibri" charset="0"/>
                <a:ea typeface="ＭＳ Ｐゴシック" charset="-128"/>
              </a:rPr>
              <a:t> </a:t>
            </a:r>
            <a:r>
              <a:rPr lang="en-US" dirty="0" err="1">
                <a:latin typeface="Calibri" charset="0"/>
                <a:ea typeface="ＭＳ Ｐゴシック" charset="-128"/>
              </a:rPr>
              <a:t>lopu</a:t>
            </a:r>
            <a:r>
              <a:rPr lang="en-US" dirty="0">
                <a:latin typeface="Calibri" charset="0"/>
                <a:ea typeface="ＭＳ Ｐゴシック" charset="-128"/>
              </a:rPr>
              <a:t> </a:t>
            </a:r>
            <a:r>
              <a:rPr lang="en-US" dirty="0" err="1">
                <a:latin typeface="Calibri" charset="0"/>
                <a:ea typeface="ＭＳ Ｐゴシック" charset="-128"/>
              </a:rPr>
              <a:t>käden</a:t>
            </a:r>
            <a:r>
              <a:rPr lang="en-US" dirty="0">
                <a:latin typeface="Calibri" charset="0"/>
                <a:ea typeface="ＭＳ Ｐゴシック" charset="-128"/>
              </a:rPr>
              <a:t> </a:t>
            </a:r>
            <a:r>
              <a:rPr lang="en-US" dirty="0" err="1">
                <a:latin typeface="Calibri" charset="0"/>
                <a:ea typeface="ＭＳ Ｐゴシック" charset="-128"/>
              </a:rPr>
              <a:t>käänteessä</a:t>
            </a:r>
            <a:r>
              <a:rPr lang="en-US" dirty="0">
                <a:latin typeface="Calibri" charset="0"/>
                <a:ea typeface="ＭＳ Ｐゴシック" charset="-128"/>
              </a:rPr>
              <a:t>. On </a:t>
            </a:r>
            <a:r>
              <a:rPr lang="en-US" dirty="0" err="1">
                <a:latin typeface="Calibri" charset="0"/>
                <a:ea typeface="ＭＳ Ｐゴシック" charset="-128"/>
              </a:rPr>
              <a:t>myös</a:t>
            </a:r>
            <a:r>
              <a:rPr lang="en-US" dirty="0">
                <a:latin typeface="Calibri" charset="0"/>
                <a:ea typeface="ＭＳ Ｐゴシック" charset="-128"/>
              </a:rPr>
              <a:t> </a:t>
            </a:r>
            <a:r>
              <a:rPr lang="en-US" dirty="0" err="1">
                <a:latin typeface="Calibri" charset="0"/>
                <a:ea typeface="ＭＳ Ｐゴシック" charset="-128"/>
              </a:rPr>
              <a:t>mahdollista</a:t>
            </a:r>
            <a:r>
              <a:rPr lang="en-US" dirty="0">
                <a:latin typeface="Calibri" charset="0"/>
                <a:ea typeface="ＭＳ Ｐゴシック" charset="-128"/>
              </a:rPr>
              <a:t>, </a:t>
            </a:r>
            <a:r>
              <a:rPr lang="en-US" dirty="0" err="1">
                <a:latin typeface="Calibri" charset="0"/>
                <a:ea typeface="ＭＳ Ｐゴシック" charset="-128"/>
              </a:rPr>
              <a:t>että</a:t>
            </a:r>
            <a:r>
              <a:rPr lang="en-US" dirty="0">
                <a:latin typeface="Calibri" charset="0"/>
                <a:ea typeface="ＭＳ Ｐゴシック" charset="-128"/>
              </a:rPr>
              <a:t> </a:t>
            </a:r>
            <a:r>
              <a:rPr lang="en-US" dirty="0" err="1">
                <a:latin typeface="Calibri" charset="0"/>
                <a:ea typeface="ＭＳ Ｐゴシック" charset="-128"/>
              </a:rPr>
              <a:t>häiritsijä</a:t>
            </a:r>
            <a:endParaRPr lang="en-US" dirty="0">
              <a:latin typeface="Calibri" charset="0"/>
              <a:ea typeface="ＭＳ Ｐゴシック" charset="-128"/>
            </a:endParaRP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a:latin typeface="Calibri" charset="0"/>
                <a:ea typeface="ＭＳ Ｐゴシック" charset="-128"/>
              </a:rPr>
              <a:t>tai </a:t>
            </a:r>
            <a:r>
              <a:rPr lang="en-US" dirty="0" err="1">
                <a:latin typeface="Calibri" charset="0"/>
                <a:ea typeface="ＭＳ Ｐゴシック" charset="-128"/>
              </a:rPr>
              <a:t>jotkut</a:t>
            </a:r>
            <a:r>
              <a:rPr lang="en-US" dirty="0">
                <a:latin typeface="Calibri" charset="0"/>
                <a:ea typeface="ＭＳ Ｐゴシック" charset="-128"/>
              </a:rPr>
              <a:t> </a:t>
            </a:r>
            <a:r>
              <a:rPr lang="en-US" dirty="0" err="1">
                <a:latin typeface="Calibri" charset="0"/>
                <a:ea typeface="ＭＳ Ｐゴシック" charset="-128"/>
              </a:rPr>
              <a:t>muut</a:t>
            </a:r>
            <a:r>
              <a:rPr lang="en-US" dirty="0">
                <a:latin typeface="Calibri" charset="0"/>
                <a:ea typeface="ＭＳ Ｐゴシック" charset="-128"/>
              </a:rPr>
              <a:t> </a:t>
            </a:r>
            <a:r>
              <a:rPr lang="en-US" dirty="0" err="1">
                <a:latin typeface="Calibri" charset="0"/>
                <a:ea typeface="ＭＳ Ｐゴシック" charset="-128"/>
              </a:rPr>
              <a:t>oppilaat</a:t>
            </a:r>
            <a:r>
              <a:rPr lang="en-US" dirty="0">
                <a:latin typeface="Calibri" charset="0"/>
                <a:ea typeface="ＭＳ Ｐゴシック" charset="-128"/>
              </a:rPr>
              <a:t> </a:t>
            </a:r>
            <a:r>
              <a:rPr lang="en-US" dirty="0" err="1">
                <a:latin typeface="Calibri" charset="0"/>
                <a:ea typeface="ＭＳ Ｐゴシック" charset="-128"/>
              </a:rPr>
              <a:t>kostavat</a:t>
            </a:r>
            <a:r>
              <a:rPr lang="en-US" dirty="0">
                <a:latin typeface="Calibri" charset="0"/>
                <a:ea typeface="ＭＳ Ｐゴシック" charset="-128"/>
              </a:rPr>
              <a:t> </a:t>
            </a:r>
            <a:r>
              <a:rPr lang="en-US" dirty="0" err="1">
                <a:latin typeface="Calibri" charset="0"/>
                <a:ea typeface="ＭＳ Ｐゴシック" charset="-128"/>
              </a:rPr>
              <a:t>häirinnästä</a:t>
            </a:r>
            <a:r>
              <a:rPr lang="en-US" dirty="0">
                <a:latin typeface="Calibri" charset="0"/>
                <a:ea typeface="ＭＳ Ｐゴシック" charset="-128"/>
              </a:rPr>
              <a:t> </a:t>
            </a:r>
            <a:r>
              <a:rPr lang="en-US" dirty="0" err="1">
                <a:latin typeface="Calibri" charset="0"/>
                <a:ea typeface="ＭＳ Ｐゴシック" charset="-128"/>
              </a:rPr>
              <a:t>kertoneelle</a:t>
            </a:r>
            <a:r>
              <a:rPr lang="en-US" dirty="0">
                <a:latin typeface="Calibri" charset="0"/>
                <a:ea typeface="ＭＳ Ｐゴシック" charset="-128"/>
              </a:rPr>
              <a:t> </a:t>
            </a:r>
            <a:r>
              <a:rPr lang="en-US" dirty="0" err="1">
                <a:latin typeface="Calibri" charset="0"/>
                <a:ea typeface="ＭＳ Ｐゴシック" charset="-128"/>
              </a:rPr>
              <a:t>esimerkiksi</a:t>
            </a:r>
            <a:r>
              <a:rPr lang="en-US" dirty="0">
                <a:latin typeface="Calibri" charset="0"/>
                <a:ea typeface="ＭＳ Ｐゴシック" charset="-128"/>
              </a:rPr>
              <a:t> </a:t>
            </a:r>
            <a:r>
              <a:rPr lang="en-US" dirty="0" err="1">
                <a:latin typeface="Calibri" charset="0"/>
                <a:ea typeface="ＭＳ Ｐゴシック" charset="-128"/>
              </a:rPr>
              <a:t>eristämällä</a:t>
            </a:r>
            <a:endParaRPr lang="en-US" dirty="0">
              <a:latin typeface="Calibri" charset="0"/>
              <a:ea typeface="ＭＳ Ｐゴシック" charset="-128"/>
            </a:endParaRP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r>
              <a:rPr lang="en-US" dirty="0" err="1">
                <a:latin typeface="Calibri" charset="0"/>
                <a:ea typeface="ＭＳ Ｐゴシック" charset="-128"/>
              </a:rPr>
              <a:t>tämän</a:t>
            </a:r>
            <a:r>
              <a:rPr lang="en-US" dirty="0">
                <a:latin typeface="Calibri" charset="0"/>
                <a:ea typeface="ＭＳ Ｐゴシック" charset="-128"/>
              </a:rPr>
              <a:t> </a:t>
            </a:r>
            <a:r>
              <a:rPr lang="en-US" dirty="0" err="1">
                <a:latin typeface="Calibri" charset="0"/>
                <a:ea typeface="ＭＳ Ｐゴシック" charset="-128"/>
              </a:rPr>
              <a:t>ryhmästä</a:t>
            </a:r>
            <a:r>
              <a:rPr lang="en-US" dirty="0">
                <a:latin typeface="Calibri" charset="0"/>
                <a:ea typeface="ＭＳ Ｐゴシック" charset="-128"/>
              </a:rPr>
              <a:t> tai </a:t>
            </a:r>
            <a:r>
              <a:rPr lang="en-US" dirty="0" err="1">
                <a:latin typeface="Calibri" charset="0"/>
                <a:ea typeface="ＭＳ Ｐゴシック" charset="-128"/>
              </a:rPr>
              <a:t>jopa</a:t>
            </a:r>
            <a:r>
              <a:rPr lang="en-US" dirty="0">
                <a:latin typeface="Calibri" charset="0"/>
                <a:ea typeface="ＭＳ Ｐゴシック" charset="-128"/>
              </a:rPr>
              <a:t> </a:t>
            </a:r>
            <a:r>
              <a:rPr lang="en-US" dirty="0" err="1">
                <a:latin typeface="Calibri" charset="0"/>
                <a:ea typeface="ＭＳ Ｐゴシック" charset="-128"/>
              </a:rPr>
              <a:t>käyttämällä</a:t>
            </a:r>
            <a:r>
              <a:rPr lang="en-US" dirty="0">
                <a:latin typeface="Calibri" charset="0"/>
                <a:ea typeface="ＭＳ Ｐゴシック" charset="-128"/>
              </a:rPr>
              <a:t> </a:t>
            </a:r>
            <a:r>
              <a:rPr lang="en-US" dirty="0" err="1">
                <a:latin typeface="Calibri" charset="0"/>
                <a:ea typeface="ＭＳ Ｐゴシック" charset="-128"/>
              </a:rPr>
              <a:t>väkivaltaa</a:t>
            </a:r>
            <a:r>
              <a:rPr lang="en-US" dirty="0">
                <a:latin typeface="Calibri" charset="0"/>
                <a:ea typeface="ＭＳ Ｐゴシック" charset="-128"/>
              </a:rPr>
              <a:t>.</a:t>
            </a:r>
          </a:p>
          <a:p>
            <a:pPr>
              <a:spcBef>
                <a:spcPct val="0"/>
              </a:spcBef>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endParaRPr lang="en-US" dirty="0">
              <a:latin typeface="Calibri" charset="0"/>
              <a:ea typeface="ＭＳ Ｐゴシック" charset="-128"/>
            </a:endParaRPr>
          </a:p>
        </p:txBody>
      </p:sp>
      <p:sp>
        <p:nvSpPr>
          <p:cNvPr id="67587" name="Text Box 3"/>
          <p:cNvSpPr txBox="1">
            <a:spLocks noChangeArrowheads="1"/>
          </p:cNvSpPr>
          <p:nvPr/>
        </p:nvSpPr>
        <p:spPr bwMode="auto">
          <a:xfrm>
            <a:off x="4282067" y="10155367"/>
            <a:ext cx="3275859" cy="534591"/>
          </a:xfrm>
          <a:prstGeom prst="rect">
            <a:avLst/>
          </a:prstGeom>
          <a:noFill/>
          <a:ln w="9525">
            <a:noFill/>
            <a:round/>
            <a:headEnd/>
            <a:tailEnd/>
          </a:ln>
          <a:effectLst/>
        </p:spPr>
        <p:txBody>
          <a:bodyPr lIns="102645" tIns="53375" rIns="102645" bIns="53375" anchor="b"/>
          <a:lstStyle/>
          <a:p>
            <a:pPr algn="r">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fld id="{1FBBE7EB-3623-4AAF-BB75-81351139B40C}" type="slidenum">
              <a:rPr lang="fi-FI" sz="1400">
                <a:solidFill>
                  <a:srgbClr val="000000"/>
                </a:solidFill>
              </a:rPr>
              <a:pPr algn="r">
                <a:tabLst>
                  <a:tab pos="0" algn="l"/>
                  <a:tab pos="510573" algn="l"/>
                  <a:tab pos="1022958" algn="l"/>
                  <a:tab pos="1535341" algn="l"/>
                  <a:tab pos="2047726" algn="l"/>
                  <a:tab pos="2560109" algn="l"/>
                  <a:tab pos="3072493" algn="l"/>
                  <a:tab pos="3584877" algn="l"/>
                  <a:tab pos="4097261" algn="l"/>
                  <a:tab pos="4609644" algn="l"/>
                  <a:tab pos="5122029" algn="l"/>
                  <a:tab pos="5634412" algn="l"/>
                  <a:tab pos="6146797" algn="l"/>
                  <a:tab pos="6659180" algn="l"/>
                  <a:tab pos="7171564" algn="l"/>
                  <a:tab pos="7683948" algn="l"/>
                  <a:tab pos="8196332" algn="l"/>
                  <a:tab pos="8708715" algn="l"/>
                  <a:tab pos="9221100" algn="l"/>
                  <a:tab pos="9733483" algn="l"/>
                  <a:tab pos="10245868" algn="l"/>
                </a:tabLst>
              </a:pPr>
              <a:t>75</a:t>
            </a:fld>
            <a:endParaRPr lang="fi-FI" sz="140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fi-FI"/>
              <a:t>15.09.14</a:t>
            </a:r>
          </a:p>
        </p:txBody>
      </p:sp>
      <p:sp>
        <p:nvSpPr>
          <p:cNvPr id="6" name="Rectangle 7"/>
          <p:cNvSpPr>
            <a:spLocks noGrp="1" noChangeArrowheads="1"/>
          </p:cNvSpPr>
          <p:nvPr>
            <p:ph type="sldNum"/>
          </p:nvPr>
        </p:nvSpPr>
        <p:spPr>
          <a:ln/>
        </p:spPr>
        <p:txBody>
          <a:bodyPr/>
          <a:lstStyle/>
          <a:p>
            <a:fld id="{5C93EAD9-1534-471C-83D3-A4D09CD7DBD7}" type="slidenum">
              <a:rPr lang="fi-FI"/>
              <a:pPr/>
              <a:t>35</a:t>
            </a:fld>
            <a:endParaRPr lang="fi-FI"/>
          </a:p>
        </p:txBody>
      </p:sp>
      <p:sp>
        <p:nvSpPr>
          <p:cNvPr id="15361"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15362" name="Text Box 2"/>
          <p:cNvSpPr txBox="1">
            <a:spLocks noChangeArrowheads="1"/>
          </p:cNvSpPr>
          <p:nvPr>
            <p:ph type="body" idx="1"/>
          </p:nvPr>
        </p:nvSpPr>
        <p:spPr bwMode="auto">
          <a:xfrm>
            <a:off x="755968" y="5078611"/>
            <a:ext cx="6047740" cy="4811316"/>
          </a:xfrm>
          <a:prstGeom prst="rect">
            <a:avLst/>
          </a:prstGeom>
          <a:noFill/>
          <a:ln>
            <a:round/>
            <a:headEnd/>
            <a:tailEnd/>
          </a:ln>
        </p:spPr>
        <p:txBody>
          <a:bodyPr/>
          <a:lstStyle/>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Seksuaalisuus</a:t>
            </a:r>
            <a:r>
              <a:rPr lang="en-US" dirty="0">
                <a:latin typeface="Calibri" charset="0"/>
                <a:ea typeface="ＭＳ Ｐゴシック" charset="-128"/>
              </a:rPr>
              <a:t> </a:t>
            </a:r>
            <a:r>
              <a:rPr lang="en-US" dirty="0" err="1">
                <a:latin typeface="Calibri" charset="0"/>
                <a:ea typeface="ＭＳ Ｐゴシック" charset="-128"/>
              </a:rPr>
              <a:t>ei</a:t>
            </a:r>
            <a:r>
              <a:rPr lang="en-US" dirty="0">
                <a:latin typeface="Calibri" charset="0"/>
                <a:ea typeface="ＭＳ Ｐゴシック" charset="-128"/>
              </a:rPr>
              <a:t> ole vain </a:t>
            </a:r>
            <a:r>
              <a:rPr lang="en-US" dirty="0" err="1">
                <a:latin typeface="Calibri" charset="0"/>
                <a:ea typeface="ＭＳ Ｐゴシック" charset="-128"/>
              </a:rPr>
              <a:t>käyttäytymistä</a:t>
            </a:r>
            <a:r>
              <a:rPr lang="en-US" dirty="0">
                <a:latin typeface="Calibri" charset="0"/>
                <a:ea typeface="ＭＳ Ｐゴシック" charset="-128"/>
              </a:rPr>
              <a:t>. </a:t>
            </a:r>
            <a:r>
              <a:rPr lang="en-US" dirty="0" err="1">
                <a:latin typeface="Calibri" charset="0"/>
                <a:ea typeface="ＭＳ Ｐゴシック" charset="-128"/>
              </a:rPr>
              <a:t>Seksuaalisuus</a:t>
            </a:r>
            <a:r>
              <a:rPr lang="en-US" dirty="0">
                <a:latin typeface="Calibri" charset="0"/>
                <a:ea typeface="ＭＳ Ｐゴシック" charset="-128"/>
              </a:rPr>
              <a:t> on </a:t>
            </a:r>
            <a:r>
              <a:rPr lang="en-US" dirty="0" err="1">
                <a:latin typeface="Calibri" charset="0"/>
                <a:ea typeface="ＭＳ Ｐゴシック" charset="-128"/>
              </a:rPr>
              <a:t>erottamaton</a:t>
            </a:r>
            <a:r>
              <a:rPr lang="en-US" dirty="0">
                <a:latin typeface="Calibri" charset="0"/>
                <a:ea typeface="ＭＳ Ｐゴシック" charset="-128"/>
              </a:rPr>
              <a:t> </a:t>
            </a:r>
            <a:r>
              <a:rPr lang="en-US" dirty="0" err="1">
                <a:latin typeface="Calibri" charset="0"/>
                <a:ea typeface="ＭＳ Ｐゴシック" charset="-128"/>
              </a:rPr>
              <a:t>osa</a:t>
            </a:r>
            <a:r>
              <a:rPr lang="en-US" dirty="0">
                <a:latin typeface="Calibri" charset="0"/>
                <a:ea typeface="ＭＳ Ｐゴシック" charset="-128"/>
              </a:rPr>
              <a:t> </a:t>
            </a:r>
            <a:r>
              <a:rPr lang="en-US" dirty="0" err="1">
                <a:latin typeface="Calibri" charset="0"/>
                <a:ea typeface="ＭＳ Ｐゴシック" charset="-128"/>
              </a:rPr>
              <a:t>ihmisenä</a:t>
            </a:r>
            <a:endParaRPr lang="en-US" dirty="0">
              <a:latin typeface="Calibri" charset="0"/>
              <a:ea typeface="ＭＳ Ｐゴシック" charset="-128"/>
            </a:endParaRP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olemista</a:t>
            </a:r>
            <a:r>
              <a:rPr lang="en-US" dirty="0">
                <a:latin typeface="Calibri" charset="0"/>
                <a:ea typeface="ＭＳ Ｐゴシック" charset="-128"/>
              </a:rPr>
              <a:t>, </a:t>
            </a:r>
            <a:r>
              <a:rPr lang="en-US" dirty="0" err="1">
                <a:latin typeface="Calibri" charset="0"/>
                <a:ea typeface="ＭＳ Ｐゴシック" charset="-128"/>
              </a:rPr>
              <a:t>eikä</a:t>
            </a:r>
            <a:r>
              <a:rPr lang="en-US" dirty="0">
                <a:latin typeface="Calibri" charset="0"/>
                <a:ea typeface="ＭＳ Ｐゴシック" charset="-128"/>
              </a:rPr>
              <a:t> se </a:t>
            </a:r>
            <a:r>
              <a:rPr lang="en-US" dirty="0" err="1">
                <a:latin typeface="Calibri" charset="0"/>
                <a:ea typeface="ＭＳ Ｐゴシック" charset="-128"/>
              </a:rPr>
              <a:t>rajoitu</a:t>
            </a:r>
            <a:r>
              <a:rPr lang="en-US" dirty="0">
                <a:latin typeface="Calibri" charset="0"/>
                <a:ea typeface="ＭＳ Ｐゴシック" charset="-128"/>
              </a:rPr>
              <a:t> </a:t>
            </a:r>
            <a:r>
              <a:rPr lang="en-US" dirty="0" err="1">
                <a:latin typeface="Calibri" charset="0"/>
                <a:ea typeface="ＭＳ Ｐゴシック" charset="-128"/>
              </a:rPr>
              <a:t>mihinkään</a:t>
            </a:r>
            <a:r>
              <a:rPr lang="en-US" dirty="0">
                <a:latin typeface="Calibri" charset="0"/>
                <a:ea typeface="ＭＳ Ｐゴシック" charset="-128"/>
              </a:rPr>
              <a:t> </a:t>
            </a:r>
            <a:r>
              <a:rPr lang="en-US" dirty="0" err="1">
                <a:latin typeface="Calibri" charset="0"/>
                <a:ea typeface="ＭＳ Ｐゴシック" charset="-128"/>
              </a:rPr>
              <a:t>ikäryhmään</a:t>
            </a:r>
            <a:r>
              <a:rPr lang="en-US" dirty="0">
                <a:latin typeface="Calibri" charset="0"/>
                <a:ea typeface="ＭＳ Ｐゴシック" charset="-128"/>
              </a:rPr>
              <a:t>. </a:t>
            </a:r>
            <a:r>
              <a:rPr lang="en-US" dirty="0" err="1">
                <a:latin typeface="Calibri" charset="0"/>
                <a:ea typeface="ＭＳ Ｐゴシック" charset="-128"/>
              </a:rPr>
              <a:t>Elämänkulun</a:t>
            </a:r>
            <a:r>
              <a:rPr lang="en-US" dirty="0">
                <a:latin typeface="Calibri" charset="0"/>
                <a:ea typeface="ＭＳ Ｐゴシック" charset="-128"/>
              </a:rPr>
              <a:t> </a:t>
            </a:r>
            <a:r>
              <a:rPr lang="en-US" dirty="0" err="1">
                <a:latin typeface="Calibri" charset="0"/>
                <a:ea typeface="ＭＳ Ｐゴシック" charset="-128"/>
              </a:rPr>
              <a:t>myötä</a:t>
            </a:r>
            <a:r>
              <a:rPr lang="en-US" dirty="0">
                <a:latin typeface="Calibri" charset="0"/>
                <a:ea typeface="ＭＳ Ｐゴシック" charset="-128"/>
              </a:rPr>
              <a:t> </a:t>
            </a:r>
            <a:r>
              <a:rPr lang="en-US" dirty="0" err="1">
                <a:latin typeface="Calibri" charset="0"/>
                <a:ea typeface="ＭＳ Ｐゴシック" charset="-128"/>
              </a:rPr>
              <a:t>seksuaalisuus</a:t>
            </a:r>
            <a:endParaRPr lang="en-US" dirty="0">
              <a:latin typeface="Calibri" charset="0"/>
              <a:ea typeface="ＭＳ Ｐゴシック" charset="-128"/>
            </a:endParaRP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muuttuu</a:t>
            </a:r>
            <a:r>
              <a:rPr lang="en-US" dirty="0">
                <a:latin typeface="Calibri" charset="0"/>
                <a:ea typeface="ＭＳ Ｐゴシック" charset="-128"/>
              </a:rPr>
              <a:t>, </a:t>
            </a:r>
            <a:r>
              <a:rPr lang="en-US" dirty="0" err="1">
                <a:latin typeface="Calibri" charset="0"/>
                <a:ea typeface="ＭＳ Ｐゴシック" charset="-128"/>
              </a:rPr>
              <a:t>kasvaa</a:t>
            </a:r>
            <a:r>
              <a:rPr lang="en-US" dirty="0">
                <a:latin typeface="Calibri" charset="0"/>
                <a:ea typeface="ＭＳ Ｐゴシック" charset="-128"/>
              </a:rPr>
              <a:t> </a:t>
            </a:r>
            <a:r>
              <a:rPr lang="en-US" dirty="0" err="1">
                <a:latin typeface="Calibri" charset="0"/>
                <a:ea typeface="ＭＳ Ｐゴシック" charset="-128"/>
              </a:rPr>
              <a:t>ja</a:t>
            </a:r>
            <a:r>
              <a:rPr lang="en-US" dirty="0">
                <a:latin typeface="Calibri" charset="0"/>
                <a:ea typeface="ＭＳ Ｐゴシック" charset="-128"/>
              </a:rPr>
              <a:t> </a:t>
            </a:r>
            <a:r>
              <a:rPr lang="en-US" dirty="0" err="1">
                <a:latin typeface="Calibri" charset="0"/>
                <a:ea typeface="ＭＳ Ｐゴシック" charset="-128"/>
              </a:rPr>
              <a:t>kehittyy</a:t>
            </a:r>
            <a:r>
              <a:rPr lang="en-US" dirty="0">
                <a:latin typeface="Calibri" charset="0"/>
                <a:ea typeface="ＭＳ Ｐゴシック" charset="-128"/>
              </a:rPr>
              <a:t>. </a:t>
            </a:r>
            <a:r>
              <a:rPr lang="en-US" dirty="0" err="1">
                <a:latin typeface="Calibri" charset="0"/>
                <a:ea typeface="ＭＳ Ｐゴシック" charset="-128"/>
              </a:rPr>
              <a:t>Jokaisella</a:t>
            </a:r>
            <a:r>
              <a:rPr lang="en-US" dirty="0">
                <a:latin typeface="Calibri" charset="0"/>
                <a:ea typeface="ＭＳ Ｐゴシック" charset="-128"/>
              </a:rPr>
              <a:t> </a:t>
            </a:r>
            <a:r>
              <a:rPr lang="en-US" dirty="0" err="1">
                <a:latin typeface="Calibri" charset="0"/>
                <a:ea typeface="ＭＳ Ｐゴシック" charset="-128"/>
              </a:rPr>
              <a:t>nuorella</a:t>
            </a:r>
            <a:r>
              <a:rPr lang="en-US" dirty="0">
                <a:latin typeface="Calibri" charset="0"/>
                <a:ea typeface="ＭＳ Ｐゴシック" charset="-128"/>
              </a:rPr>
              <a:t> on </a:t>
            </a:r>
            <a:r>
              <a:rPr lang="en-US" dirty="0" err="1">
                <a:latin typeface="Calibri" charset="0"/>
                <a:ea typeface="ＭＳ Ｐゴシック" charset="-128"/>
              </a:rPr>
              <a:t>oikeus</a:t>
            </a:r>
            <a:r>
              <a:rPr lang="en-US" dirty="0">
                <a:latin typeface="Calibri" charset="0"/>
                <a:ea typeface="ＭＳ Ｐゴシック" charset="-128"/>
              </a:rPr>
              <a:t> </a:t>
            </a:r>
            <a:r>
              <a:rPr lang="en-US" dirty="0" err="1">
                <a:latin typeface="Calibri" charset="0"/>
                <a:ea typeface="ＭＳ Ｐゴシック" charset="-128"/>
              </a:rPr>
              <a:t>kasvaa</a:t>
            </a:r>
            <a:r>
              <a:rPr lang="en-US" dirty="0">
                <a:latin typeface="Calibri" charset="0"/>
                <a:ea typeface="ＭＳ Ｐゴシック" charset="-128"/>
              </a:rPr>
              <a:t> </a:t>
            </a:r>
            <a:r>
              <a:rPr lang="en-US" dirty="0" err="1">
                <a:latin typeface="Calibri" charset="0"/>
                <a:ea typeface="ＭＳ Ｐゴシック" charset="-128"/>
              </a:rPr>
              <a:t>ja</a:t>
            </a:r>
            <a:r>
              <a:rPr lang="en-US" dirty="0">
                <a:latin typeface="Calibri" charset="0"/>
                <a:ea typeface="ＭＳ Ｐゴシック" charset="-128"/>
              </a:rPr>
              <a:t> </a:t>
            </a:r>
            <a:r>
              <a:rPr lang="en-US" dirty="0" err="1">
                <a:latin typeface="Calibri" charset="0"/>
                <a:ea typeface="ＭＳ Ｐゴシック" charset="-128"/>
              </a:rPr>
              <a:t>kehittyä</a:t>
            </a:r>
            <a:endParaRPr lang="en-US" dirty="0">
              <a:latin typeface="Calibri" charset="0"/>
              <a:ea typeface="ＭＳ Ｐゴシック" charset="-128"/>
            </a:endParaRP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omaan</a:t>
            </a:r>
            <a:r>
              <a:rPr lang="en-US" dirty="0">
                <a:latin typeface="Calibri" charset="0"/>
                <a:ea typeface="ＭＳ Ｐゴシック" charset="-128"/>
              </a:rPr>
              <a:t> </a:t>
            </a:r>
            <a:r>
              <a:rPr lang="en-US" dirty="0" err="1">
                <a:latin typeface="Calibri" charset="0"/>
                <a:ea typeface="ＭＳ Ｐゴシック" charset="-128"/>
              </a:rPr>
              <a:t>tahtiinsa</a:t>
            </a:r>
            <a:r>
              <a:rPr lang="en-US" dirty="0">
                <a:latin typeface="Calibri" charset="0"/>
                <a:ea typeface="ＭＳ Ｐゴシック" charset="-128"/>
              </a:rPr>
              <a:t>. </a:t>
            </a:r>
            <a:r>
              <a:rPr lang="en-US" dirty="0" err="1">
                <a:latin typeface="Calibri" charset="0"/>
                <a:ea typeface="ＭＳ Ｐゴシック" charset="-128"/>
              </a:rPr>
              <a:t>Seksuaalisuus</a:t>
            </a:r>
            <a:r>
              <a:rPr lang="en-US" dirty="0">
                <a:latin typeface="Calibri" charset="0"/>
                <a:ea typeface="ＭＳ Ｐゴシック" charset="-128"/>
              </a:rPr>
              <a:t> </a:t>
            </a:r>
            <a:r>
              <a:rPr lang="en-US" dirty="0" err="1">
                <a:latin typeface="Calibri" charset="0"/>
                <a:ea typeface="ＭＳ Ｐゴシック" charset="-128"/>
              </a:rPr>
              <a:t>liittyy</a:t>
            </a:r>
            <a:r>
              <a:rPr lang="en-US" dirty="0">
                <a:latin typeface="Calibri" charset="0"/>
                <a:ea typeface="ＭＳ Ｐゴシック" charset="-128"/>
              </a:rPr>
              <a:t> </a:t>
            </a:r>
            <a:r>
              <a:rPr lang="en-US" dirty="0" err="1">
                <a:latin typeface="Calibri" charset="0"/>
                <a:ea typeface="ＭＳ Ｐゴシック" charset="-128"/>
              </a:rPr>
              <a:t>läheisesti</a:t>
            </a:r>
            <a:r>
              <a:rPr lang="en-US" dirty="0">
                <a:latin typeface="Calibri" charset="0"/>
                <a:ea typeface="ＭＳ Ｐゴシック" charset="-128"/>
              </a:rPr>
              <a:t> </a:t>
            </a:r>
            <a:r>
              <a:rPr lang="en-US" dirty="0" err="1">
                <a:latin typeface="Calibri" charset="0"/>
                <a:ea typeface="ＭＳ Ｐゴシック" charset="-128"/>
              </a:rPr>
              <a:t>sukupuoleen</a:t>
            </a:r>
            <a:r>
              <a:rPr lang="en-US" dirty="0">
                <a:latin typeface="Calibri" charset="0"/>
                <a:ea typeface="ＭＳ Ｐゴシック" charset="-128"/>
              </a:rPr>
              <a:t> </a:t>
            </a:r>
            <a:r>
              <a:rPr lang="en-US" dirty="0" err="1">
                <a:latin typeface="Calibri" charset="0"/>
                <a:ea typeface="ＭＳ Ｐゴシック" charset="-128"/>
              </a:rPr>
              <a:t>pitäen</a:t>
            </a:r>
            <a:r>
              <a:rPr lang="en-US" dirty="0">
                <a:latin typeface="Calibri" charset="0"/>
                <a:ea typeface="ＭＳ Ｐゴシック" charset="-128"/>
              </a:rPr>
              <a:t> </a:t>
            </a:r>
            <a:r>
              <a:rPr lang="en-US" dirty="0" err="1">
                <a:latin typeface="Calibri" charset="0"/>
                <a:ea typeface="ＭＳ Ｐゴシック" charset="-128"/>
              </a:rPr>
              <a:t>sisällään</a:t>
            </a:r>
            <a:r>
              <a:rPr lang="en-US" dirty="0">
                <a:latin typeface="Calibri" charset="0"/>
                <a:ea typeface="ＭＳ Ｐゴシック" charset="-128"/>
              </a:rPr>
              <a:t> </a:t>
            </a:r>
            <a:r>
              <a:rPr lang="en-US" dirty="0" err="1">
                <a:latin typeface="Calibri" charset="0"/>
                <a:ea typeface="ＭＳ Ｐゴシック" charset="-128"/>
              </a:rPr>
              <a:t>eri</a:t>
            </a:r>
            <a:endParaRPr lang="en-US" dirty="0">
              <a:latin typeface="Calibri" charset="0"/>
              <a:ea typeface="ＭＳ Ｐゴシック" charset="-128"/>
            </a:endParaRP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seksuaalisen</a:t>
            </a:r>
            <a:r>
              <a:rPr lang="en-US" dirty="0">
                <a:latin typeface="Calibri" charset="0"/>
                <a:ea typeface="ＭＳ Ｐゴシック" charset="-128"/>
              </a:rPr>
              <a:t> </a:t>
            </a:r>
            <a:r>
              <a:rPr lang="en-US" dirty="0" err="1">
                <a:latin typeface="Calibri" charset="0"/>
                <a:ea typeface="ＭＳ Ｐゴシック" charset="-128"/>
              </a:rPr>
              <a:t>suuntautumisen</a:t>
            </a:r>
            <a:r>
              <a:rPr lang="en-US" dirty="0">
                <a:latin typeface="Calibri" charset="0"/>
                <a:ea typeface="ＭＳ Ｐゴシック" charset="-128"/>
              </a:rPr>
              <a:t> </a:t>
            </a:r>
            <a:r>
              <a:rPr lang="en-US" dirty="0" err="1">
                <a:latin typeface="Calibri" charset="0"/>
                <a:ea typeface="ＭＳ Ｐゴシック" charset="-128"/>
              </a:rPr>
              <a:t>muodot</a:t>
            </a:r>
            <a:r>
              <a:rPr lang="en-US" dirty="0">
                <a:latin typeface="Calibri" charset="0"/>
                <a:ea typeface="ＭＳ Ｐゴシック" charset="-128"/>
              </a:rPr>
              <a:t>.</a:t>
            </a: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a:latin typeface="Calibri" charset="0"/>
                <a:ea typeface="ＭＳ Ｐゴシック" charset="-128"/>
              </a:rPr>
              <a:t>”</a:t>
            </a:r>
            <a:r>
              <a:rPr lang="en-US" b="1" dirty="0" err="1">
                <a:latin typeface="Calibri" charset="0"/>
                <a:ea typeface="ＭＳ Ｐゴシック" charset="-128"/>
              </a:rPr>
              <a:t>Seksuaalisuus</a:t>
            </a:r>
            <a:r>
              <a:rPr lang="en-US" b="1" dirty="0">
                <a:latin typeface="Calibri" charset="0"/>
                <a:ea typeface="ＭＳ Ｐゴシック" charset="-128"/>
              </a:rPr>
              <a:t> </a:t>
            </a:r>
            <a:r>
              <a:rPr lang="en-US" dirty="0">
                <a:latin typeface="Calibri" charset="0"/>
                <a:ea typeface="ＭＳ Ｐゴシック" charset="-128"/>
              </a:rPr>
              <a:t>on </a:t>
            </a:r>
            <a:r>
              <a:rPr lang="en-US" dirty="0" err="1">
                <a:latin typeface="Calibri" charset="0"/>
                <a:ea typeface="ＭＳ Ｐゴシック" charset="-128"/>
              </a:rPr>
              <a:t>keskeinen</a:t>
            </a:r>
            <a:r>
              <a:rPr lang="en-US" dirty="0">
                <a:latin typeface="Calibri" charset="0"/>
                <a:ea typeface="ＭＳ Ｐゴシック" charset="-128"/>
              </a:rPr>
              <a:t> </a:t>
            </a:r>
            <a:r>
              <a:rPr lang="en-US" dirty="0" err="1">
                <a:latin typeface="Calibri" charset="0"/>
                <a:ea typeface="ＭＳ Ｐゴシック" charset="-128"/>
              </a:rPr>
              <a:t>osa</a:t>
            </a:r>
            <a:r>
              <a:rPr lang="en-US" dirty="0">
                <a:latin typeface="Calibri" charset="0"/>
                <a:ea typeface="ＭＳ Ｐゴシック" charset="-128"/>
              </a:rPr>
              <a:t> </a:t>
            </a:r>
            <a:r>
              <a:rPr lang="en-US" dirty="0" err="1">
                <a:latin typeface="Calibri" charset="0"/>
                <a:ea typeface="ＭＳ Ｐゴシック" charset="-128"/>
              </a:rPr>
              <a:t>ihmisyyttä</a:t>
            </a:r>
            <a:r>
              <a:rPr lang="en-US" dirty="0">
                <a:latin typeface="Calibri" charset="0"/>
                <a:ea typeface="ＭＳ Ｐゴシック" charset="-128"/>
              </a:rPr>
              <a:t> </a:t>
            </a:r>
            <a:r>
              <a:rPr lang="en-US" dirty="0" err="1">
                <a:latin typeface="Calibri" charset="0"/>
                <a:ea typeface="ＭＳ Ｐゴシック" charset="-128"/>
              </a:rPr>
              <a:t>kaikissa</a:t>
            </a:r>
            <a:r>
              <a:rPr lang="en-US" dirty="0">
                <a:latin typeface="Calibri" charset="0"/>
                <a:ea typeface="ＭＳ Ｐゴシック" charset="-128"/>
              </a:rPr>
              <a:t> </a:t>
            </a:r>
            <a:r>
              <a:rPr lang="en-US" dirty="0" err="1">
                <a:latin typeface="Calibri" charset="0"/>
                <a:ea typeface="ＭＳ Ｐゴシック" charset="-128"/>
              </a:rPr>
              <a:t>elämän</a:t>
            </a:r>
            <a:r>
              <a:rPr lang="en-US" dirty="0">
                <a:latin typeface="Calibri" charset="0"/>
                <a:ea typeface="ＭＳ Ｐゴシック" charset="-128"/>
              </a:rPr>
              <a:t> </a:t>
            </a:r>
            <a:r>
              <a:rPr lang="en-US" dirty="0" err="1">
                <a:latin typeface="Calibri" charset="0"/>
                <a:ea typeface="ＭＳ Ｐゴシック" charset="-128"/>
              </a:rPr>
              <a:t>vaiheissa</a:t>
            </a:r>
            <a:r>
              <a:rPr lang="en-US" dirty="0">
                <a:latin typeface="Calibri" charset="0"/>
                <a:ea typeface="ＭＳ Ｐゴシック" charset="-128"/>
              </a:rPr>
              <a:t>,</a:t>
            </a: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ja</a:t>
            </a:r>
            <a:r>
              <a:rPr lang="en-US" dirty="0">
                <a:latin typeface="Calibri" charset="0"/>
                <a:ea typeface="ＭＳ Ｐゴシック" charset="-128"/>
              </a:rPr>
              <a:t> se </a:t>
            </a:r>
            <a:r>
              <a:rPr lang="en-US" dirty="0" err="1">
                <a:latin typeface="Calibri" charset="0"/>
                <a:ea typeface="ＭＳ Ｐゴシック" charset="-128"/>
              </a:rPr>
              <a:t>käsittää</a:t>
            </a:r>
            <a:r>
              <a:rPr lang="en-US" dirty="0">
                <a:latin typeface="Calibri" charset="0"/>
                <a:ea typeface="ＭＳ Ｐゴシック" charset="-128"/>
              </a:rPr>
              <a:t> </a:t>
            </a:r>
            <a:r>
              <a:rPr lang="en-US" dirty="0" err="1">
                <a:latin typeface="Calibri" charset="0"/>
                <a:ea typeface="ＭＳ Ｐゴシック" charset="-128"/>
              </a:rPr>
              <a:t>sukupuolen</a:t>
            </a:r>
            <a:r>
              <a:rPr lang="en-US" dirty="0">
                <a:latin typeface="Calibri" charset="0"/>
                <a:ea typeface="ＭＳ Ｐゴシック" charset="-128"/>
              </a:rPr>
              <a:t>, </a:t>
            </a:r>
            <a:r>
              <a:rPr lang="en-US" dirty="0" err="1">
                <a:latin typeface="Calibri" charset="0"/>
                <a:ea typeface="ＭＳ Ｐゴシック" charset="-128"/>
              </a:rPr>
              <a:t>sukupuoli-identiteetin</a:t>
            </a:r>
            <a:r>
              <a:rPr lang="en-US" dirty="0">
                <a:latin typeface="Calibri" charset="0"/>
                <a:ea typeface="ＭＳ Ｐゴシック" charset="-128"/>
              </a:rPr>
              <a:t> </a:t>
            </a:r>
            <a:r>
              <a:rPr lang="en-US" dirty="0" err="1">
                <a:latin typeface="Calibri" charset="0"/>
                <a:ea typeface="ＭＳ Ｐゴシック" charset="-128"/>
              </a:rPr>
              <a:t>ja</a:t>
            </a:r>
            <a:r>
              <a:rPr lang="en-US" dirty="0">
                <a:latin typeface="Calibri" charset="0"/>
                <a:ea typeface="ＭＳ Ｐゴシック" charset="-128"/>
              </a:rPr>
              <a:t> </a:t>
            </a:r>
            <a:r>
              <a:rPr lang="en-US" dirty="0" err="1">
                <a:latin typeface="Calibri" charset="0"/>
                <a:ea typeface="ＭＳ Ｐゴシック" charset="-128"/>
              </a:rPr>
              <a:t>sukupuoliroolit</a:t>
            </a:r>
            <a:r>
              <a:rPr lang="en-US" dirty="0">
                <a:latin typeface="Calibri" charset="0"/>
                <a:ea typeface="ＭＳ Ｐゴシック" charset="-128"/>
              </a:rPr>
              <a:t>,</a:t>
            </a: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seksuaalisen</a:t>
            </a:r>
            <a:r>
              <a:rPr lang="en-US" dirty="0">
                <a:latin typeface="Calibri" charset="0"/>
                <a:ea typeface="ＭＳ Ｐゴシック" charset="-128"/>
              </a:rPr>
              <a:t> </a:t>
            </a:r>
            <a:r>
              <a:rPr lang="en-US" dirty="0" err="1">
                <a:latin typeface="Calibri" charset="0"/>
                <a:ea typeface="ＭＳ Ｐゴシック" charset="-128"/>
              </a:rPr>
              <a:t>suuntautumisen</a:t>
            </a:r>
            <a:r>
              <a:rPr lang="en-US" dirty="0">
                <a:latin typeface="Calibri" charset="0"/>
                <a:ea typeface="ＭＳ Ｐゴシック" charset="-128"/>
              </a:rPr>
              <a:t>, </a:t>
            </a:r>
            <a:r>
              <a:rPr lang="en-US" dirty="0" err="1">
                <a:latin typeface="Calibri" charset="0"/>
                <a:ea typeface="ＭＳ Ｐゴシック" charset="-128"/>
              </a:rPr>
              <a:t>erotiikan</a:t>
            </a:r>
            <a:r>
              <a:rPr lang="en-US" dirty="0">
                <a:latin typeface="Calibri" charset="0"/>
                <a:ea typeface="ＭＳ Ｐゴシック" charset="-128"/>
              </a:rPr>
              <a:t>, </a:t>
            </a:r>
            <a:r>
              <a:rPr lang="en-US" dirty="0" err="1">
                <a:latin typeface="Calibri" charset="0"/>
                <a:ea typeface="ＭＳ Ｐゴシック" charset="-128"/>
              </a:rPr>
              <a:t>mielihyvän</a:t>
            </a:r>
            <a:r>
              <a:rPr lang="en-US" dirty="0">
                <a:latin typeface="Calibri" charset="0"/>
                <a:ea typeface="ＭＳ Ｐゴシック" charset="-128"/>
              </a:rPr>
              <a:t>, </a:t>
            </a:r>
            <a:r>
              <a:rPr lang="en-US" dirty="0" err="1">
                <a:latin typeface="Calibri" charset="0"/>
                <a:ea typeface="ＭＳ Ｐゴシック" charset="-128"/>
              </a:rPr>
              <a:t>sukupuolisuhteet</a:t>
            </a:r>
            <a:endParaRPr lang="en-US" dirty="0">
              <a:latin typeface="Calibri" charset="0"/>
              <a:ea typeface="ＭＳ Ｐゴシック" charset="-128"/>
            </a:endParaRP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ja</a:t>
            </a:r>
            <a:r>
              <a:rPr lang="en-US" dirty="0">
                <a:latin typeface="Calibri" charset="0"/>
                <a:ea typeface="ＭＳ Ｐゴシック" charset="-128"/>
              </a:rPr>
              <a:t> </a:t>
            </a:r>
            <a:r>
              <a:rPr lang="en-US" dirty="0" err="1">
                <a:latin typeface="Calibri" charset="0"/>
                <a:ea typeface="ＭＳ Ｐゴシック" charset="-128"/>
              </a:rPr>
              <a:t>lisääntymisen</a:t>
            </a:r>
            <a:r>
              <a:rPr lang="en-US" dirty="0">
                <a:latin typeface="Calibri" charset="0"/>
                <a:ea typeface="ＭＳ Ｐゴシック" charset="-128"/>
              </a:rPr>
              <a:t>. </a:t>
            </a:r>
            <a:r>
              <a:rPr lang="en-US" dirty="0" err="1">
                <a:latin typeface="Calibri" charset="0"/>
                <a:ea typeface="ＭＳ Ｐゴシック" charset="-128"/>
              </a:rPr>
              <a:t>Seksuaalisia</a:t>
            </a:r>
            <a:r>
              <a:rPr lang="en-US" dirty="0">
                <a:latin typeface="Calibri" charset="0"/>
                <a:ea typeface="ＭＳ Ｐゴシック" charset="-128"/>
              </a:rPr>
              <a:t> </a:t>
            </a:r>
            <a:r>
              <a:rPr lang="en-US" dirty="0" err="1">
                <a:latin typeface="Calibri" charset="0"/>
                <a:ea typeface="ＭＳ Ｐゴシック" charset="-128"/>
              </a:rPr>
              <a:t>kokemuksia</a:t>
            </a:r>
            <a:r>
              <a:rPr lang="en-US" dirty="0">
                <a:latin typeface="Calibri" charset="0"/>
                <a:ea typeface="ＭＳ Ｐゴシック" charset="-128"/>
              </a:rPr>
              <a:t> </a:t>
            </a:r>
            <a:r>
              <a:rPr lang="en-US" dirty="0" err="1">
                <a:latin typeface="Calibri" charset="0"/>
                <a:ea typeface="ＭＳ Ｐゴシック" charset="-128"/>
              </a:rPr>
              <a:t>ja</a:t>
            </a:r>
            <a:r>
              <a:rPr lang="en-US" dirty="0">
                <a:latin typeface="Calibri" charset="0"/>
                <a:ea typeface="ＭＳ Ｐゴシック" charset="-128"/>
              </a:rPr>
              <a:t> </a:t>
            </a:r>
            <a:r>
              <a:rPr lang="en-US" dirty="0" err="1">
                <a:latin typeface="Calibri" charset="0"/>
                <a:ea typeface="ＭＳ Ｐゴシック" charset="-128"/>
              </a:rPr>
              <a:t>seksuaalisuuden</a:t>
            </a:r>
            <a:endParaRPr lang="en-US" dirty="0">
              <a:latin typeface="Calibri" charset="0"/>
              <a:ea typeface="ＭＳ Ｐゴシック" charset="-128"/>
            </a:endParaRP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ilmenemismuotoja</a:t>
            </a:r>
            <a:r>
              <a:rPr lang="en-US" dirty="0">
                <a:latin typeface="Calibri" charset="0"/>
                <a:ea typeface="ＭＳ Ｐゴシック" charset="-128"/>
              </a:rPr>
              <a:t> </a:t>
            </a:r>
            <a:r>
              <a:rPr lang="en-US" dirty="0" err="1">
                <a:latin typeface="Calibri" charset="0"/>
                <a:ea typeface="ＭＳ Ｐゴシック" charset="-128"/>
              </a:rPr>
              <a:t>ovat</a:t>
            </a:r>
            <a:r>
              <a:rPr lang="en-US" dirty="0">
                <a:latin typeface="Calibri" charset="0"/>
                <a:ea typeface="ＭＳ Ｐゴシック" charset="-128"/>
              </a:rPr>
              <a:t> </a:t>
            </a:r>
            <a:r>
              <a:rPr lang="en-US" dirty="0" err="1">
                <a:latin typeface="Calibri" charset="0"/>
                <a:ea typeface="ＭＳ Ｐゴシック" charset="-128"/>
              </a:rPr>
              <a:t>ajatukset</a:t>
            </a:r>
            <a:r>
              <a:rPr lang="en-US" dirty="0">
                <a:latin typeface="Calibri" charset="0"/>
                <a:ea typeface="ＭＳ Ｐゴシック" charset="-128"/>
              </a:rPr>
              <a:t>, </a:t>
            </a:r>
            <a:r>
              <a:rPr lang="en-US" dirty="0" err="1">
                <a:latin typeface="Calibri" charset="0"/>
                <a:ea typeface="ＭＳ Ｐゴシック" charset="-128"/>
              </a:rPr>
              <a:t>fantasiat</a:t>
            </a:r>
            <a:r>
              <a:rPr lang="en-US" dirty="0">
                <a:latin typeface="Calibri" charset="0"/>
                <a:ea typeface="ＭＳ Ｐゴシック" charset="-128"/>
              </a:rPr>
              <a:t>, </a:t>
            </a:r>
            <a:r>
              <a:rPr lang="en-US" dirty="0" err="1">
                <a:latin typeface="Calibri" charset="0"/>
                <a:ea typeface="ＭＳ Ｐゴシック" charset="-128"/>
              </a:rPr>
              <a:t>halut</a:t>
            </a:r>
            <a:r>
              <a:rPr lang="en-US" dirty="0">
                <a:latin typeface="Calibri" charset="0"/>
                <a:ea typeface="ＭＳ Ｐゴシック" charset="-128"/>
              </a:rPr>
              <a:t>, </a:t>
            </a:r>
            <a:r>
              <a:rPr lang="en-US" dirty="0" err="1">
                <a:latin typeface="Calibri" charset="0"/>
                <a:ea typeface="ＭＳ Ｐゴシック" charset="-128"/>
              </a:rPr>
              <a:t>uskomukset</a:t>
            </a:r>
            <a:r>
              <a:rPr lang="en-US" dirty="0">
                <a:latin typeface="Calibri" charset="0"/>
                <a:ea typeface="ＭＳ Ｐゴシック" charset="-128"/>
              </a:rPr>
              <a:t>,</a:t>
            </a: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asenteet</a:t>
            </a:r>
            <a:r>
              <a:rPr lang="en-US" dirty="0">
                <a:latin typeface="Calibri" charset="0"/>
                <a:ea typeface="ＭＳ Ｐゴシック" charset="-128"/>
              </a:rPr>
              <a:t>, </a:t>
            </a:r>
            <a:r>
              <a:rPr lang="en-US" dirty="0" err="1">
                <a:latin typeface="Calibri" charset="0"/>
                <a:ea typeface="ＭＳ Ｐゴシック" charset="-128"/>
              </a:rPr>
              <a:t>käyttäytyminen</a:t>
            </a:r>
            <a:r>
              <a:rPr lang="en-US" dirty="0">
                <a:latin typeface="Calibri" charset="0"/>
                <a:ea typeface="ＭＳ Ｐゴシック" charset="-128"/>
              </a:rPr>
              <a:t>, </a:t>
            </a:r>
            <a:r>
              <a:rPr lang="en-US" dirty="0" err="1">
                <a:latin typeface="Calibri" charset="0"/>
                <a:ea typeface="ＭＳ Ｐゴシック" charset="-128"/>
              </a:rPr>
              <a:t>seksuaalisuuden</a:t>
            </a:r>
            <a:r>
              <a:rPr lang="en-US" dirty="0">
                <a:latin typeface="Calibri" charset="0"/>
                <a:ea typeface="ＭＳ Ｐゴシック" charset="-128"/>
              </a:rPr>
              <a:t> </a:t>
            </a:r>
            <a:r>
              <a:rPr lang="en-US" dirty="0" err="1">
                <a:latin typeface="Calibri" charset="0"/>
                <a:ea typeface="ＭＳ Ｐゴシック" charset="-128"/>
              </a:rPr>
              <a:t>harjoittaminen</a:t>
            </a:r>
            <a:r>
              <a:rPr lang="en-US" dirty="0">
                <a:latin typeface="Calibri" charset="0"/>
                <a:ea typeface="ＭＳ Ｐゴシック" charset="-128"/>
              </a:rPr>
              <a:t>, </a:t>
            </a:r>
            <a:r>
              <a:rPr lang="en-US" dirty="0" err="1">
                <a:latin typeface="Calibri" charset="0"/>
                <a:ea typeface="ＭＳ Ｐゴシック" charset="-128"/>
              </a:rPr>
              <a:t>roolit</a:t>
            </a:r>
            <a:endParaRPr lang="en-US" dirty="0">
              <a:latin typeface="Calibri" charset="0"/>
              <a:ea typeface="ＭＳ Ｐゴシック" charset="-128"/>
            </a:endParaRP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ja</a:t>
            </a:r>
            <a:r>
              <a:rPr lang="en-US" dirty="0">
                <a:latin typeface="Calibri" charset="0"/>
                <a:ea typeface="ＭＳ Ｐゴシック" charset="-128"/>
              </a:rPr>
              <a:t> </a:t>
            </a:r>
            <a:r>
              <a:rPr lang="en-US" dirty="0" err="1">
                <a:latin typeface="Calibri" charset="0"/>
                <a:ea typeface="ＭＳ Ｐゴシック" charset="-128"/>
              </a:rPr>
              <a:t>suhteet</a:t>
            </a:r>
            <a:r>
              <a:rPr lang="en-US" dirty="0">
                <a:latin typeface="Calibri" charset="0"/>
                <a:ea typeface="ＭＳ Ｐゴシック" charset="-128"/>
              </a:rPr>
              <a:t>. </a:t>
            </a:r>
            <a:r>
              <a:rPr lang="en-US" dirty="0" err="1">
                <a:latin typeface="Calibri" charset="0"/>
                <a:ea typeface="ＭＳ Ｐゴシック" charset="-128"/>
              </a:rPr>
              <a:t>Vaikka</a:t>
            </a:r>
            <a:r>
              <a:rPr lang="en-US" dirty="0">
                <a:latin typeface="Calibri" charset="0"/>
                <a:ea typeface="ＭＳ Ｐゴシック" charset="-128"/>
              </a:rPr>
              <a:t> </a:t>
            </a:r>
            <a:r>
              <a:rPr lang="en-US" dirty="0" err="1">
                <a:latin typeface="Calibri" charset="0"/>
                <a:ea typeface="ＭＳ Ｐゴシック" charset="-128"/>
              </a:rPr>
              <a:t>seksuaalisuus</a:t>
            </a:r>
            <a:r>
              <a:rPr lang="en-US" dirty="0">
                <a:latin typeface="Calibri" charset="0"/>
                <a:ea typeface="ＭＳ Ｐゴシック" charset="-128"/>
              </a:rPr>
              <a:t> </a:t>
            </a:r>
            <a:r>
              <a:rPr lang="en-US" dirty="0" err="1">
                <a:latin typeface="Calibri" charset="0"/>
                <a:ea typeface="ＭＳ Ｐゴシック" charset="-128"/>
              </a:rPr>
              <a:t>voi</a:t>
            </a:r>
            <a:r>
              <a:rPr lang="en-US" dirty="0">
                <a:latin typeface="Calibri" charset="0"/>
                <a:ea typeface="ＭＳ Ｐゴシック" charset="-128"/>
              </a:rPr>
              <a:t> </a:t>
            </a:r>
            <a:r>
              <a:rPr lang="en-US" dirty="0" err="1">
                <a:latin typeface="Calibri" charset="0"/>
                <a:ea typeface="ＭＳ Ｐゴシック" charset="-128"/>
              </a:rPr>
              <a:t>pitää</a:t>
            </a:r>
            <a:r>
              <a:rPr lang="en-US" dirty="0">
                <a:latin typeface="Calibri" charset="0"/>
                <a:ea typeface="ＭＳ Ｐゴシック" charset="-128"/>
              </a:rPr>
              <a:t> </a:t>
            </a:r>
            <a:r>
              <a:rPr lang="en-US" dirty="0" err="1">
                <a:latin typeface="Calibri" charset="0"/>
                <a:ea typeface="ＭＳ Ｐゴシック" charset="-128"/>
              </a:rPr>
              <a:t>sisällään</a:t>
            </a:r>
            <a:r>
              <a:rPr lang="en-US" dirty="0">
                <a:latin typeface="Calibri" charset="0"/>
                <a:ea typeface="ＭＳ Ｐゴシック" charset="-128"/>
              </a:rPr>
              <a:t> </a:t>
            </a:r>
            <a:r>
              <a:rPr lang="en-US" dirty="0" err="1">
                <a:latin typeface="Calibri" charset="0"/>
                <a:ea typeface="ＭＳ Ｐゴシック" charset="-128"/>
              </a:rPr>
              <a:t>kaikki</a:t>
            </a:r>
            <a:r>
              <a:rPr lang="en-US" dirty="0">
                <a:latin typeface="Calibri" charset="0"/>
                <a:ea typeface="ＭＳ Ｐゴシック" charset="-128"/>
              </a:rPr>
              <a:t> </a:t>
            </a:r>
            <a:r>
              <a:rPr lang="en-US" dirty="0" err="1">
                <a:latin typeface="Calibri" charset="0"/>
                <a:ea typeface="ＭＳ Ｐゴシック" charset="-128"/>
              </a:rPr>
              <a:t>nämä</a:t>
            </a:r>
            <a:r>
              <a:rPr lang="en-US" dirty="0">
                <a:latin typeface="Calibri" charset="0"/>
                <a:ea typeface="ＭＳ Ｐゴシック" charset="-128"/>
              </a:rPr>
              <a:t> </a:t>
            </a:r>
            <a:r>
              <a:rPr lang="en-US" dirty="0" err="1">
                <a:latin typeface="Calibri" charset="0"/>
                <a:ea typeface="ＭＳ Ｐゴシック" charset="-128"/>
              </a:rPr>
              <a:t>ulottuvuudet</a:t>
            </a:r>
            <a:r>
              <a:rPr lang="en-US" dirty="0">
                <a:latin typeface="Calibri" charset="0"/>
                <a:ea typeface="ＭＳ Ｐゴシック" charset="-128"/>
              </a:rPr>
              <a:t>,</a:t>
            </a: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ihminen</a:t>
            </a:r>
            <a:r>
              <a:rPr lang="en-US" dirty="0">
                <a:latin typeface="Calibri" charset="0"/>
                <a:ea typeface="ＭＳ Ｐゴシック" charset="-128"/>
              </a:rPr>
              <a:t> </a:t>
            </a:r>
            <a:r>
              <a:rPr lang="en-US" dirty="0" err="1">
                <a:latin typeface="Calibri" charset="0"/>
                <a:ea typeface="ＭＳ Ｐゴシック" charset="-128"/>
              </a:rPr>
              <a:t>ei</a:t>
            </a:r>
            <a:r>
              <a:rPr lang="en-US" dirty="0">
                <a:latin typeface="Calibri" charset="0"/>
                <a:ea typeface="ＭＳ Ｐゴシック" charset="-128"/>
              </a:rPr>
              <a:t> </a:t>
            </a:r>
            <a:r>
              <a:rPr lang="en-US" dirty="0" err="1">
                <a:latin typeface="Calibri" charset="0"/>
                <a:ea typeface="ＭＳ Ｐゴシック" charset="-128"/>
              </a:rPr>
              <a:t>aina</a:t>
            </a:r>
            <a:r>
              <a:rPr lang="en-US" dirty="0">
                <a:latin typeface="Calibri" charset="0"/>
                <a:ea typeface="ＭＳ Ｐゴシック" charset="-128"/>
              </a:rPr>
              <a:t> </a:t>
            </a:r>
            <a:r>
              <a:rPr lang="en-US" dirty="0" err="1">
                <a:latin typeface="Calibri" charset="0"/>
                <a:ea typeface="ＭＳ Ｐゴシック" charset="-128"/>
              </a:rPr>
              <a:t>koe</a:t>
            </a:r>
            <a:r>
              <a:rPr lang="en-US" dirty="0">
                <a:latin typeface="Calibri" charset="0"/>
                <a:ea typeface="ＭＳ Ｐゴシック" charset="-128"/>
              </a:rPr>
              <a:t> tai </a:t>
            </a:r>
            <a:r>
              <a:rPr lang="en-US" dirty="0" err="1">
                <a:latin typeface="Calibri" charset="0"/>
                <a:ea typeface="ＭＳ Ｐゴシック" charset="-128"/>
              </a:rPr>
              <a:t>ilmennä</a:t>
            </a:r>
            <a:r>
              <a:rPr lang="en-US" dirty="0">
                <a:latin typeface="Calibri" charset="0"/>
                <a:ea typeface="ＭＳ Ｐゴシック" charset="-128"/>
              </a:rPr>
              <a:t> </a:t>
            </a:r>
            <a:r>
              <a:rPr lang="en-US" dirty="0" err="1">
                <a:latin typeface="Calibri" charset="0"/>
                <a:ea typeface="ＭＳ Ｐゴシック" charset="-128"/>
              </a:rPr>
              <a:t>niitä</a:t>
            </a:r>
            <a:r>
              <a:rPr lang="en-US" dirty="0">
                <a:latin typeface="Calibri" charset="0"/>
                <a:ea typeface="ＭＳ Ｐゴシック" charset="-128"/>
              </a:rPr>
              <a:t> </a:t>
            </a:r>
            <a:r>
              <a:rPr lang="en-US" dirty="0" err="1">
                <a:latin typeface="Calibri" charset="0"/>
                <a:ea typeface="ＭＳ Ｐゴシック" charset="-128"/>
              </a:rPr>
              <a:t>kaikkia</a:t>
            </a:r>
            <a:r>
              <a:rPr lang="en-US" dirty="0">
                <a:latin typeface="Calibri" charset="0"/>
                <a:ea typeface="ＭＳ Ｐゴシック" charset="-128"/>
              </a:rPr>
              <a:t>. </a:t>
            </a:r>
            <a:r>
              <a:rPr lang="en-US" dirty="0" err="1">
                <a:latin typeface="Calibri" charset="0"/>
                <a:ea typeface="ＭＳ Ｐゴシック" charset="-128"/>
              </a:rPr>
              <a:t>Biologiset</a:t>
            </a:r>
            <a:r>
              <a:rPr lang="en-US" dirty="0">
                <a:latin typeface="Calibri" charset="0"/>
                <a:ea typeface="ＭＳ Ｐゴシック" charset="-128"/>
              </a:rPr>
              <a:t>,</a:t>
            </a: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psykologiset</a:t>
            </a:r>
            <a:r>
              <a:rPr lang="en-US" dirty="0">
                <a:latin typeface="Calibri" charset="0"/>
                <a:ea typeface="ＭＳ Ｐゴシック" charset="-128"/>
              </a:rPr>
              <a:t> </a:t>
            </a:r>
            <a:r>
              <a:rPr lang="en-US" dirty="0" err="1">
                <a:latin typeface="Calibri" charset="0"/>
                <a:ea typeface="ＭＳ Ｐゴシック" charset="-128"/>
              </a:rPr>
              <a:t>sosiaaliset</a:t>
            </a:r>
            <a:r>
              <a:rPr lang="en-US" dirty="0">
                <a:latin typeface="Calibri" charset="0"/>
                <a:ea typeface="ＭＳ Ｐゴシック" charset="-128"/>
              </a:rPr>
              <a:t>, </a:t>
            </a:r>
            <a:r>
              <a:rPr lang="en-US" dirty="0" err="1">
                <a:latin typeface="Calibri" charset="0"/>
                <a:ea typeface="ＭＳ Ｐゴシック" charset="-128"/>
              </a:rPr>
              <a:t>taloudelliset</a:t>
            </a:r>
            <a:r>
              <a:rPr lang="en-US" dirty="0">
                <a:latin typeface="Calibri" charset="0"/>
                <a:ea typeface="ＭＳ Ｐゴシック" charset="-128"/>
              </a:rPr>
              <a:t>, </a:t>
            </a:r>
            <a:r>
              <a:rPr lang="en-US" dirty="0" err="1">
                <a:latin typeface="Calibri" charset="0"/>
                <a:ea typeface="ＭＳ Ｐゴシック" charset="-128"/>
              </a:rPr>
              <a:t>poliittiset</a:t>
            </a:r>
            <a:r>
              <a:rPr lang="en-US" dirty="0">
                <a:latin typeface="Calibri" charset="0"/>
                <a:ea typeface="ＭＳ Ｐゴシック" charset="-128"/>
              </a:rPr>
              <a:t>, </a:t>
            </a:r>
            <a:r>
              <a:rPr lang="en-US" dirty="0" err="1">
                <a:latin typeface="Calibri" charset="0"/>
                <a:ea typeface="ＭＳ Ｐゴシック" charset="-128"/>
              </a:rPr>
              <a:t>eettiset</a:t>
            </a:r>
            <a:r>
              <a:rPr lang="en-US" dirty="0">
                <a:latin typeface="Calibri" charset="0"/>
                <a:ea typeface="ＭＳ Ｐゴシック" charset="-128"/>
              </a:rPr>
              <a:t>, </a:t>
            </a:r>
            <a:r>
              <a:rPr lang="en-US" dirty="0" err="1">
                <a:latin typeface="Calibri" charset="0"/>
                <a:ea typeface="ＭＳ Ｐゴシック" charset="-128"/>
              </a:rPr>
              <a:t>lailliset</a:t>
            </a:r>
            <a:r>
              <a:rPr lang="en-US" dirty="0">
                <a:latin typeface="Calibri" charset="0"/>
                <a:ea typeface="ＭＳ Ｐゴシック" charset="-128"/>
              </a:rPr>
              <a:t>,</a:t>
            </a: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historialliset</a:t>
            </a:r>
            <a:r>
              <a:rPr lang="en-US" dirty="0">
                <a:latin typeface="Calibri" charset="0"/>
                <a:ea typeface="ＭＳ Ｐゴシック" charset="-128"/>
              </a:rPr>
              <a:t>, </a:t>
            </a:r>
            <a:r>
              <a:rPr lang="en-US" dirty="0" err="1">
                <a:latin typeface="Calibri" charset="0"/>
                <a:ea typeface="ＭＳ Ｐゴシック" charset="-128"/>
              </a:rPr>
              <a:t>uskonnolliset</a:t>
            </a:r>
            <a:r>
              <a:rPr lang="en-US" dirty="0">
                <a:latin typeface="Calibri" charset="0"/>
                <a:ea typeface="ＭＳ Ｐゴシック" charset="-128"/>
              </a:rPr>
              <a:t> </a:t>
            </a:r>
            <a:r>
              <a:rPr lang="en-US" dirty="0" err="1">
                <a:latin typeface="Calibri" charset="0"/>
                <a:ea typeface="ＭＳ Ｐゴシック" charset="-128"/>
              </a:rPr>
              <a:t>ja</a:t>
            </a:r>
            <a:r>
              <a:rPr lang="en-US" dirty="0">
                <a:latin typeface="Calibri" charset="0"/>
                <a:ea typeface="ＭＳ Ｐゴシック" charset="-128"/>
              </a:rPr>
              <a:t> </a:t>
            </a:r>
            <a:r>
              <a:rPr lang="en-US" dirty="0" err="1">
                <a:latin typeface="Calibri" charset="0"/>
                <a:ea typeface="ＭＳ Ｐゴシック" charset="-128"/>
              </a:rPr>
              <a:t>hengelliset</a:t>
            </a:r>
            <a:r>
              <a:rPr lang="en-US" dirty="0">
                <a:latin typeface="Calibri" charset="0"/>
                <a:ea typeface="ＭＳ Ｐゴシック" charset="-128"/>
              </a:rPr>
              <a:t> </a:t>
            </a:r>
            <a:r>
              <a:rPr lang="en-US" dirty="0" err="1">
                <a:latin typeface="Calibri" charset="0"/>
                <a:ea typeface="ＭＳ Ｐゴシック" charset="-128"/>
              </a:rPr>
              <a:t>tekijät</a:t>
            </a:r>
            <a:r>
              <a:rPr lang="en-US" dirty="0">
                <a:latin typeface="Calibri" charset="0"/>
                <a:ea typeface="ＭＳ Ｐゴシック" charset="-128"/>
              </a:rPr>
              <a:t> </a:t>
            </a:r>
            <a:r>
              <a:rPr lang="en-US" dirty="0" err="1">
                <a:latin typeface="Calibri" charset="0"/>
                <a:ea typeface="ＭＳ Ｐゴシック" charset="-128"/>
              </a:rPr>
              <a:t>vaikuttavat</a:t>
            </a:r>
            <a:r>
              <a:rPr lang="en-US" dirty="0">
                <a:latin typeface="Calibri" charset="0"/>
                <a:ea typeface="ＭＳ Ｐゴシック" charset="-128"/>
              </a:rPr>
              <a:t> </a:t>
            </a:r>
            <a:r>
              <a:rPr lang="en-US" dirty="0" err="1">
                <a:latin typeface="Calibri" charset="0"/>
                <a:ea typeface="ＭＳ Ｐゴシック" charset="-128"/>
              </a:rPr>
              <a:t>vuorovaikutuksessa</a:t>
            </a:r>
            <a:endParaRPr lang="en-US" dirty="0">
              <a:latin typeface="Calibri" charset="0"/>
              <a:ea typeface="ＭＳ Ｐゴシック" charset="-128"/>
            </a:endParaRP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err="1">
                <a:latin typeface="Calibri" charset="0"/>
                <a:ea typeface="ＭＳ Ｐゴシック" charset="-128"/>
              </a:rPr>
              <a:t>seksuaalisuuteen</a:t>
            </a:r>
            <a:r>
              <a:rPr lang="en-US" dirty="0">
                <a:latin typeface="Calibri" charset="0"/>
                <a:ea typeface="ＭＳ Ｐゴシック" charset="-128"/>
              </a:rPr>
              <a:t>.”</a:t>
            </a: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US" dirty="0">
                <a:latin typeface="Calibri" charset="0"/>
                <a:ea typeface="ＭＳ Ｐゴシック" charset="-128"/>
              </a:rPr>
              <a:t>(WHO 2006.)</a:t>
            </a:r>
          </a:p>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endParaRPr lang="fi-FI" dirty="0">
              <a:latin typeface="Calibri" charset="0"/>
              <a:ea typeface="ＭＳ Ｐゴシック" charset="-128"/>
            </a:endParaRPr>
          </a:p>
        </p:txBody>
      </p:sp>
      <p:sp>
        <p:nvSpPr>
          <p:cNvPr id="15363" name="Text Box 3"/>
          <p:cNvSpPr txBox="1">
            <a:spLocks noChangeArrowheads="1"/>
          </p:cNvSpPr>
          <p:nvPr/>
        </p:nvSpPr>
        <p:spPr bwMode="auto">
          <a:xfrm>
            <a:off x="4282067" y="10155367"/>
            <a:ext cx="3275859" cy="534591"/>
          </a:xfrm>
          <a:prstGeom prst="rect">
            <a:avLst/>
          </a:prstGeom>
          <a:noFill/>
          <a:ln w="9525">
            <a:noFill/>
            <a:round/>
            <a:headEnd/>
            <a:tailEnd/>
          </a:ln>
          <a:effectLst/>
        </p:spPr>
        <p:txBody>
          <a:bodyPr lIns="102645" tIns="53375" rIns="102645" bIns="53375" anchor="b"/>
          <a:lstStyle/>
          <a:p>
            <a:pPr algn="r">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fld id="{143CAFBF-B595-45E7-9851-03CAED9999D5}" type="slidenum">
              <a:rPr lang="fi-FI" sz="1400">
                <a:solidFill>
                  <a:srgbClr val="000000"/>
                </a:solidFill>
                <a:latin typeface="Calibri" charset="0"/>
              </a:rPr>
              <a:pPr algn="r">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t>35</a:t>
            </a:fld>
            <a:endParaRPr lang="fi-FI" sz="1400" dirty="0">
              <a:solidFill>
                <a:srgbClr val="000000"/>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fi-FI"/>
              <a:t>15.09.14</a:t>
            </a:r>
          </a:p>
        </p:txBody>
      </p:sp>
      <p:sp>
        <p:nvSpPr>
          <p:cNvPr id="5" name="Rectangle 7"/>
          <p:cNvSpPr>
            <a:spLocks noGrp="1" noChangeArrowheads="1"/>
          </p:cNvSpPr>
          <p:nvPr>
            <p:ph type="sldNum"/>
          </p:nvPr>
        </p:nvSpPr>
        <p:spPr>
          <a:ln/>
        </p:spPr>
        <p:txBody>
          <a:bodyPr/>
          <a:lstStyle/>
          <a:p>
            <a:fld id="{EA93961B-FD9C-4F8B-8484-D53CD409AB85}" type="slidenum">
              <a:rPr lang="fi-FI"/>
              <a:pPr/>
              <a:t>36</a:t>
            </a:fld>
            <a:endParaRPr lang="fi-FI"/>
          </a:p>
        </p:txBody>
      </p:sp>
      <p:sp>
        <p:nvSpPr>
          <p:cNvPr id="16385"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16386"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fi-FI"/>
              <a:t>15.09.14</a:t>
            </a:r>
          </a:p>
        </p:txBody>
      </p:sp>
      <p:sp>
        <p:nvSpPr>
          <p:cNvPr id="5" name="Rectangle 7"/>
          <p:cNvSpPr>
            <a:spLocks noGrp="1" noChangeArrowheads="1"/>
          </p:cNvSpPr>
          <p:nvPr>
            <p:ph type="sldNum"/>
          </p:nvPr>
        </p:nvSpPr>
        <p:spPr>
          <a:ln/>
        </p:spPr>
        <p:txBody>
          <a:bodyPr/>
          <a:lstStyle/>
          <a:p>
            <a:fld id="{9D9111A5-7C17-4CDB-9BF3-DAB3E51BD232}" type="slidenum">
              <a:rPr lang="fi-FI"/>
              <a:pPr/>
              <a:t>37</a:t>
            </a:fld>
            <a:endParaRPr lang="fi-FI"/>
          </a:p>
        </p:txBody>
      </p:sp>
      <p:sp>
        <p:nvSpPr>
          <p:cNvPr id="17409"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17410"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
          <p:cNvSpPr>
            <a:spLocks noGrp="1" noChangeArrowheads="1"/>
          </p:cNvSpPr>
          <p:nvPr>
            <p:ph type="dt"/>
          </p:nvPr>
        </p:nvSpPr>
        <p:spPr>
          <a:ln/>
        </p:spPr>
        <p:txBody>
          <a:bodyPr/>
          <a:lstStyle/>
          <a:p>
            <a:r>
              <a:rPr lang="fi-FI"/>
              <a:t>15.09.14</a:t>
            </a:r>
          </a:p>
        </p:txBody>
      </p:sp>
      <p:sp>
        <p:nvSpPr>
          <p:cNvPr id="6" name="Rectangle 7"/>
          <p:cNvSpPr>
            <a:spLocks noGrp="1" noChangeArrowheads="1"/>
          </p:cNvSpPr>
          <p:nvPr>
            <p:ph type="sldNum"/>
          </p:nvPr>
        </p:nvSpPr>
        <p:spPr>
          <a:ln/>
        </p:spPr>
        <p:txBody>
          <a:bodyPr/>
          <a:lstStyle/>
          <a:p>
            <a:fld id="{0FDD2CA4-CD5A-4EAE-9272-3C117DB46BBD}" type="slidenum">
              <a:rPr lang="fi-FI"/>
              <a:pPr/>
              <a:t>38</a:t>
            </a:fld>
            <a:endParaRPr lang="fi-FI"/>
          </a:p>
        </p:txBody>
      </p:sp>
      <p:sp>
        <p:nvSpPr>
          <p:cNvPr id="18433"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18434"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pPr>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endParaRPr lang="fi-FI" dirty="0">
              <a:latin typeface="Calibri" charset="0"/>
              <a:ea typeface="ＭＳ Ｐゴシック" charset="-128"/>
            </a:endParaRPr>
          </a:p>
        </p:txBody>
      </p:sp>
      <p:sp>
        <p:nvSpPr>
          <p:cNvPr id="18435" name="Text Box 3"/>
          <p:cNvSpPr txBox="1">
            <a:spLocks noChangeArrowheads="1"/>
          </p:cNvSpPr>
          <p:nvPr/>
        </p:nvSpPr>
        <p:spPr bwMode="auto">
          <a:xfrm>
            <a:off x="4282067" y="10155367"/>
            <a:ext cx="3275859" cy="534591"/>
          </a:xfrm>
          <a:prstGeom prst="rect">
            <a:avLst/>
          </a:prstGeom>
          <a:noFill/>
          <a:ln w="9525">
            <a:noFill/>
            <a:round/>
            <a:headEnd/>
            <a:tailEnd/>
          </a:ln>
          <a:effectLst/>
        </p:spPr>
        <p:txBody>
          <a:bodyPr lIns="102645" tIns="53375" rIns="102645" bIns="53375" anchor="b"/>
          <a:lstStyle/>
          <a:p>
            <a:pPr algn="r">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fld id="{891CE946-2B2C-4D3B-AE24-F7B02565D094}" type="slidenum">
              <a:rPr lang="fi-FI" sz="1400">
                <a:solidFill>
                  <a:srgbClr val="000000"/>
                </a:solidFill>
                <a:latin typeface="Calibri" charset="0"/>
              </a:rPr>
              <a:pPr algn="r">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t>38</a:t>
            </a:fld>
            <a:endParaRPr lang="fi-FI" sz="1400" dirty="0">
              <a:solidFill>
                <a:srgbClr val="000000"/>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fi-FI"/>
              <a:t>15.09.14</a:t>
            </a:r>
          </a:p>
        </p:txBody>
      </p:sp>
      <p:sp>
        <p:nvSpPr>
          <p:cNvPr id="5" name="Rectangle 7"/>
          <p:cNvSpPr>
            <a:spLocks noGrp="1" noChangeArrowheads="1"/>
          </p:cNvSpPr>
          <p:nvPr>
            <p:ph type="sldNum"/>
          </p:nvPr>
        </p:nvSpPr>
        <p:spPr>
          <a:ln/>
        </p:spPr>
        <p:txBody>
          <a:bodyPr/>
          <a:lstStyle/>
          <a:p>
            <a:fld id="{C56C538A-3CFC-41CB-9C8B-27226F6317CC}" type="slidenum">
              <a:rPr lang="fi-FI"/>
              <a:pPr/>
              <a:t>39</a:t>
            </a:fld>
            <a:endParaRPr lang="fi-FI"/>
          </a:p>
        </p:txBody>
      </p:sp>
      <p:sp>
        <p:nvSpPr>
          <p:cNvPr id="19457" name="Rectangle 1"/>
          <p:cNvSpPr txBox="1">
            <a:spLocks noChangeArrowheads="1"/>
          </p:cNvSpPr>
          <p:nvPr>
            <p:ph type="sldImg"/>
          </p:nvPr>
        </p:nvSpPr>
        <p:spPr bwMode="auto">
          <a:xfrm>
            <a:off x="1259946" y="801886"/>
            <a:ext cx="5039783" cy="4009430"/>
          </a:xfrm>
          <a:prstGeom prst="rect">
            <a:avLst/>
          </a:prstGeom>
          <a:solidFill>
            <a:srgbClr val="FFFFFF"/>
          </a:solidFill>
          <a:ln>
            <a:solidFill>
              <a:srgbClr val="000000"/>
            </a:solidFill>
            <a:miter lim="800000"/>
            <a:headEnd/>
            <a:tailEnd/>
          </a:ln>
        </p:spPr>
      </p:sp>
      <p:sp>
        <p:nvSpPr>
          <p:cNvPr id="19458" name="Rectangle 2"/>
          <p:cNvSpPr txBox="1">
            <a:spLocks noChangeArrowheads="1"/>
          </p:cNvSpPr>
          <p:nvPr>
            <p:ph type="body" idx="1"/>
          </p:nvPr>
        </p:nvSpPr>
        <p:spPr bwMode="auto">
          <a:xfrm>
            <a:off x="755968" y="5078611"/>
            <a:ext cx="6047740" cy="4811316"/>
          </a:xfrm>
          <a:prstGeom prst="rect">
            <a:avLst/>
          </a:prstGeom>
          <a:noFill/>
          <a:ln>
            <a:round/>
            <a:headEnd/>
            <a:tailEnd/>
          </a:ln>
        </p:spPr>
        <p:txBody>
          <a:bodyPr wrap="none" anchor="ct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4" name="Picture 33"/>
          <p:cNvPicPr/>
          <p:nvPr/>
        </p:nvPicPr>
        <p:blipFill>
          <a:blip r:embed="rId2" cstate="print"/>
          <a:stretch>
            <a:fillRect/>
          </a:stretch>
        </p:blipFill>
        <p:spPr>
          <a:xfrm>
            <a:off x="2079000" y="1604520"/>
            <a:ext cx="4984920" cy="3977280"/>
          </a:xfrm>
          <a:prstGeom prst="rect">
            <a:avLst/>
          </a:prstGeom>
          <a:ln>
            <a:noFill/>
          </a:ln>
        </p:spPr>
      </p:pic>
      <p:pic>
        <p:nvPicPr>
          <p:cNvPr id="35" name="Picture 34"/>
          <p:cNvPicPr/>
          <p:nvPr/>
        </p:nvPicPr>
        <p:blipFill>
          <a:blip r:embed="rId2" cstate="print"/>
          <a:stretch>
            <a:fillRec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0" name="Picture 69"/>
          <p:cNvPicPr/>
          <p:nvPr/>
        </p:nvPicPr>
        <p:blipFill>
          <a:blip r:embed="rId2" cstate="print"/>
          <a:stretch>
            <a:fillRect/>
          </a:stretch>
        </p:blipFill>
        <p:spPr>
          <a:xfrm>
            <a:off x="2079000" y="1604520"/>
            <a:ext cx="4984920" cy="3977280"/>
          </a:xfrm>
          <a:prstGeom prst="rect">
            <a:avLst/>
          </a:prstGeom>
          <a:ln>
            <a:noFill/>
          </a:ln>
        </p:spPr>
      </p:pic>
      <p:pic>
        <p:nvPicPr>
          <p:cNvPr id="71" name="Picture 70"/>
          <p:cNvPicPr/>
          <p:nvPr/>
        </p:nvPicPr>
        <p:blipFill>
          <a:blip r:embed="rId2" cstate="print"/>
          <a:stretch>
            <a:fillRect/>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5"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7"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0"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8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8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86"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9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9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9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0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04"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05"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06" name="Picture 105"/>
          <p:cNvPicPr/>
          <p:nvPr/>
        </p:nvPicPr>
        <p:blipFill>
          <a:blip r:embed="rId2" cstate="print"/>
          <a:stretch>
            <a:fillRect/>
          </a:stretch>
        </p:blipFill>
        <p:spPr>
          <a:xfrm>
            <a:off x="2079000" y="1604520"/>
            <a:ext cx="4984920" cy="3977280"/>
          </a:xfrm>
          <a:prstGeom prst="rect">
            <a:avLst/>
          </a:prstGeom>
          <a:ln>
            <a:noFill/>
          </a:ln>
        </p:spPr>
      </p:pic>
      <p:pic>
        <p:nvPicPr>
          <p:cNvPr id="107" name="Picture 106"/>
          <p:cNvPicPr/>
          <p:nvPr/>
        </p:nvPicPr>
        <p:blipFill>
          <a:blip r:embed="rId2" cstate="print"/>
          <a:stretch>
            <a:fillRect/>
          </a:stretch>
        </p:blipFill>
        <p:spPr>
          <a:xfrm>
            <a:off x="207900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11"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13"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1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16"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1"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22"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24"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2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26"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2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0"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32"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33"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7"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38"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40"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41"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42" name="Picture 141"/>
          <p:cNvPicPr/>
          <p:nvPr/>
        </p:nvPicPr>
        <p:blipFill>
          <a:blip r:embed="rId2" cstate="print"/>
          <a:stretch>
            <a:fillRect/>
          </a:stretch>
        </p:blipFill>
        <p:spPr>
          <a:xfrm>
            <a:off x="2079000" y="1604520"/>
            <a:ext cx="4984920" cy="3977280"/>
          </a:xfrm>
          <a:prstGeom prst="rect">
            <a:avLst/>
          </a:prstGeom>
          <a:ln>
            <a:noFill/>
          </a:ln>
        </p:spPr>
      </p:pic>
      <p:pic>
        <p:nvPicPr>
          <p:cNvPr id="143" name="Picture 142"/>
          <p:cNvPicPr/>
          <p:nvPr/>
        </p:nvPicPr>
        <p:blipFill>
          <a:blip r:embed="rId2" cstate="print"/>
          <a:stretch>
            <a:fillRect/>
          </a:stretch>
        </p:blipFill>
        <p:spPr>
          <a:xfrm>
            <a:off x="2079000" y="1604520"/>
            <a:ext cx="498492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47"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49"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51"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52"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57"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58"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60"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6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62"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6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6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66"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68"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69"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7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7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73"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74"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76"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77"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78" name="Picture 177"/>
          <p:cNvPicPr/>
          <p:nvPr/>
        </p:nvPicPr>
        <p:blipFill>
          <a:blip r:embed="rId2" cstate="print"/>
          <a:stretch>
            <a:fillRect/>
          </a:stretch>
        </p:blipFill>
        <p:spPr>
          <a:xfrm>
            <a:off x="2079000" y="1604520"/>
            <a:ext cx="4984920" cy="3977280"/>
          </a:xfrm>
          <a:prstGeom prst="rect">
            <a:avLst/>
          </a:prstGeom>
          <a:ln>
            <a:noFill/>
          </a:ln>
        </p:spPr>
      </p:pic>
      <p:pic>
        <p:nvPicPr>
          <p:cNvPr id="179" name="Picture 178"/>
          <p:cNvPicPr/>
          <p:nvPr/>
        </p:nvPicPr>
        <p:blipFill>
          <a:blip r:embed="rId2" cstate="print"/>
          <a:stretch>
            <a:fillRect/>
          </a:stretch>
        </p:blipFill>
        <p:spPr>
          <a:xfrm>
            <a:off x="2079000" y="1604520"/>
            <a:ext cx="4984920" cy="397728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83"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8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8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8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457200" y="27360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9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9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9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9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9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9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0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0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0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0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0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0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0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0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21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1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21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214" name="Picture 213"/>
          <p:cNvPicPr/>
          <p:nvPr/>
        </p:nvPicPr>
        <p:blipFill>
          <a:blip r:embed="rId2" cstate="print"/>
          <a:stretch>
            <a:fillRect/>
          </a:stretch>
        </p:blipFill>
        <p:spPr>
          <a:xfrm>
            <a:off x="2079000" y="1604520"/>
            <a:ext cx="4984920" cy="3977280"/>
          </a:xfrm>
          <a:prstGeom prst="rect">
            <a:avLst/>
          </a:prstGeom>
          <a:ln>
            <a:noFill/>
          </a:ln>
        </p:spPr>
      </p:pic>
      <p:pic>
        <p:nvPicPr>
          <p:cNvPr id="215" name="Picture 214"/>
          <p:cNvPicPr/>
          <p:nvPr/>
        </p:nvPicPr>
        <p:blipFill>
          <a:blip r:embed="rId2" cstate="print"/>
          <a:stretch>
            <a:fillRect/>
          </a:stretch>
        </p:blipFill>
        <p:spPr>
          <a:xfrm>
            <a:off x="2079000" y="1604520"/>
            <a:ext cx="4984920" cy="3977280"/>
          </a:xfrm>
          <a:prstGeom prst="rect">
            <a:avLst/>
          </a:prstGeom>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8880" cy="1144800"/>
          </a:xfrm>
          <a:prstGeom prst="rect">
            <a:avLst/>
          </a:prstGeom>
        </p:spPr>
        <p:txBody>
          <a:bodyPr lIns="0" tIns="0" rIns="0" bIns="0" anchor="ctr"/>
          <a:lstStyle/>
          <a:p>
            <a:r>
              <a:rPr lang="fi-FI">
                <a:latin typeface="Arial"/>
              </a:rPr>
              <a:t>Muokkaa otsikon tekstimuotoa napsauttamalla</a:t>
            </a:r>
            <a:endParaRPr/>
          </a:p>
        </p:txBody>
      </p:sp>
      <p:sp>
        <p:nvSpPr>
          <p:cNvPr id="3" name="PlaceHolder 2"/>
          <p:cNvSpPr>
            <a:spLocks noGrp="1"/>
          </p:cNvSpPr>
          <p:nvPr>
            <p:ph type="body"/>
          </p:nvPr>
        </p:nvSpPr>
        <p:spPr>
          <a:xfrm>
            <a:off x="457200" y="1604520"/>
            <a:ext cx="8228880" cy="4525560"/>
          </a:xfrm>
          <a:prstGeom prst="rect">
            <a:avLst/>
          </a:prstGeom>
        </p:spPr>
        <p:txBody>
          <a:bodyPr lIns="0" tIns="0" rIns="0" bIns="0"/>
          <a:lstStyle/>
          <a:p>
            <a:pPr>
              <a:buSzPct val="45000"/>
              <a:buFont typeface="StarSymbol"/>
              <a:buChar char=""/>
            </a:pPr>
            <a:r>
              <a:rPr lang="fi-FI">
                <a:latin typeface="Arial"/>
              </a:rPr>
              <a:t>Muokkaa jäsennyksen tekstimuotoa napsauttamalla</a:t>
            </a:r>
            <a:endParaRPr/>
          </a:p>
          <a:p>
            <a:pPr lvl="1">
              <a:buSzPct val="75000"/>
              <a:buFont typeface="StarSymbol"/>
              <a:buChar char=""/>
            </a:pPr>
            <a:r>
              <a:rPr lang="fi-FI">
                <a:latin typeface="Arial"/>
              </a:rPr>
              <a:t>Toinen jäsennystaso</a:t>
            </a:r>
            <a:endParaRPr/>
          </a:p>
          <a:p>
            <a:pPr lvl="2">
              <a:buSzPct val="45000"/>
              <a:buFont typeface="StarSymbol"/>
              <a:buChar char=""/>
            </a:pPr>
            <a:r>
              <a:rPr lang="fi-FI">
                <a:latin typeface="Arial"/>
              </a:rPr>
              <a:t>Kolmas jäsennystaso</a:t>
            </a:r>
            <a:endParaRPr/>
          </a:p>
          <a:p>
            <a:pPr lvl="3">
              <a:buSzPct val="75000"/>
              <a:buFont typeface="StarSymbol"/>
              <a:buChar char=""/>
            </a:pPr>
            <a:r>
              <a:rPr lang="fi-FI">
                <a:latin typeface="Arial"/>
              </a:rPr>
              <a:t>Neljäs jäsennystaso</a:t>
            </a:r>
            <a:endParaRPr/>
          </a:p>
          <a:p>
            <a:pPr lvl="4">
              <a:buSzPct val="45000"/>
              <a:buFont typeface="StarSymbol"/>
              <a:buChar char=""/>
            </a:pPr>
            <a:r>
              <a:rPr lang="fi-FI">
                <a:latin typeface="Arial"/>
              </a:rPr>
              <a:t>Viides jäsennystaso</a:t>
            </a:r>
            <a:endParaRPr/>
          </a:p>
          <a:p>
            <a:pPr lvl="5">
              <a:buSzPct val="45000"/>
              <a:buFont typeface="StarSymbol"/>
              <a:buChar char=""/>
            </a:pPr>
            <a:r>
              <a:rPr lang="fi-FI">
                <a:latin typeface="Arial"/>
              </a:rPr>
              <a:t>Kuudes jäsennystaso</a:t>
            </a:r>
            <a:endParaRPr/>
          </a:p>
          <a:p>
            <a:pPr lvl="6">
              <a:buSzPct val="45000"/>
              <a:buFont typeface="StarSymbol"/>
              <a:buChar char=""/>
            </a:pPr>
            <a:r>
              <a:rPr lang="fi-FI">
                <a:latin typeface="Arial"/>
              </a:rPr>
              <a:t>Seitsemäs jäsennystaso</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i-FI" sz="4400">
                <a:latin typeface="Arial"/>
              </a:rPr>
              <a:t>Muokkaa otsikon tekstimuotoa napsauttamalla</a:t>
            </a:r>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i-FI" sz="3200">
                <a:latin typeface="Arial"/>
              </a:rPr>
              <a:t>Muokkaa jäsennyksen tekstimuotoa napsauttamalla</a:t>
            </a:r>
            <a:endParaRPr/>
          </a:p>
          <a:p>
            <a:pPr lvl="1">
              <a:buSzPct val="75000"/>
              <a:buFont typeface="StarSymbol"/>
              <a:buChar char=""/>
            </a:pPr>
            <a:r>
              <a:rPr lang="fi-FI" sz="2800">
                <a:latin typeface="Arial"/>
              </a:rPr>
              <a:t>Toinen jäsennystaso</a:t>
            </a:r>
            <a:endParaRPr/>
          </a:p>
          <a:p>
            <a:pPr lvl="2">
              <a:buSzPct val="45000"/>
              <a:buFont typeface="StarSymbol"/>
              <a:buChar char=""/>
            </a:pPr>
            <a:r>
              <a:rPr lang="fi-FI" sz="2400">
                <a:latin typeface="Arial"/>
              </a:rPr>
              <a:t>Kolmas jäsennystaso</a:t>
            </a:r>
            <a:endParaRPr/>
          </a:p>
          <a:p>
            <a:pPr lvl="3">
              <a:buSzPct val="75000"/>
              <a:buFont typeface="StarSymbol"/>
              <a:buChar char=""/>
            </a:pPr>
            <a:r>
              <a:rPr lang="fi-FI" sz="2000">
                <a:latin typeface="Arial"/>
              </a:rPr>
              <a:t>Neljäs jäsennystaso</a:t>
            </a:r>
            <a:endParaRPr/>
          </a:p>
          <a:p>
            <a:pPr lvl="4">
              <a:buSzPct val="45000"/>
              <a:buFont typeface="StarSymbol"/>
              <a:buChar char=""/>
            </a:pPr>
            <a:r>
              <a:rPr lang="fi-FI" sz="2000">
                <a:latin typeface="Arial"/>
              </a:rPr>
              <a:t>Viides jäsennystaso</a:t>
            </a:r>
            <a:endParaRPr/>
          </a:p>
          <a:p>
            <a:pPr lvl="5">
              <a:buSzPct val="45000"/>
              <a:buFont typeface="StarSymbol"/>
              <a:buChar char=""/>
            </a:pPr>
            <a:r>
              <a:rPr lang="fi-FI" sz="2000">
                <a:latin typeface="Arial"/>
              </a:rPr>
              <a:t>Kuudes jäsennystaso</a:t>
            </a:r>
            <a:endParaRPr/>
          </a:p>
          <a:p>
            <a:pPr lvl="6">
              <a:buSzPct val="45000"/>
              <a:buFont typeface="StarSymbol"/>
              <a:buChar char=""/>
            </a:pPr>
            <a:r>
              <a:rPr lang="fi-FI" sz="2000">
                <a:latin typeface="Arial"/>
              </a:rPr>
              <a:t>Seitsemäs jäsennystaso</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i-FI" sz="4400">
                <a:latin typeface="Arial"/>
              </a:rPr>
              <a:t>Muokkaa otsikon tekstimuotoa napsauttamalla</a:t>
            </a:r>
            <a:endParaRPr/>
          </a:p>
        </p:txBody>
      </p:sp>
      <p:sp>
        <p:nvSpPr>
          <p:cNvPr id="73"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i-FI" sz="3200">
                <a:latin typeface="Arial"/>
              </a:rPr>
              <a:t>Muokkaa jäsennyksen tekstimuotoa napsauttamalla</a:t>
            </a:r>
            <a:endParaRPr/>
          </a:p>
          <a:p>
            <a:pPr lvl="1">
              <a:buSzPct val="75000"/>
              <a:buFont typeface="StarSymbol"/>
              <a:buChar char=""/>
            </a:pPr>
            <a:r>
              <a:rPr lang="fi-FI" sz="2800">
                <a:latin typeface="Arial"/>
              </a:rPr>
              <a:t>Toinen jäsennystaso</a:t>
            </a:r>
            <a:endParaRPr/>
          </a:p>
          <a:p>
            <a:pPr lvl="2">
              <a:buSzPct val="45000"/>
              <a:buFont typeface="StarSymbol"/>
              <a:buChar char=""/>
            </a:pPr>
            <a:r>
              <a:rPr lang="fi-FI" sz="2400">
                <a:latin typeface="Arial"/>
              </a:rPr>
              <a:t>Kolmas jäsennystaso</a:t>
            </a:r>
            <a:endParaRPr/>
          </a:p>
          <a:p>
            <a:pPr lvl="3">
              <a:buSzPct val="75000"/>
              <a:buFont typeface="StarSymbol"/>
              <a:buChar char=""/>
            </a:pPr>
            <a:r>
              <a:rPr lang="fi-FI" sz="2000">
                <a:latin typeface="Arial"/>
              </a:rPr>
              <a:t>Neljäs jäsennystaso</a:t>
            </a:r>
            <a:endParaRPr/>
          </a:p>
          <a:p>
            <a:pPr lvl="4">
              <a:buSzPct val="45000"/>
              <a:buFont typeface="StarSymbol"/>
              <a:buChar char=""/>
            </a:pPr>
            <a:r>
              <a:rPr lang="fi-FI" sz="2000">
                <a:latin typeface="Arial"/>
              </a:rPr>
              <a:t>Viides jäsennystaso</a:t>
            </a:r>
            <a:endParaRPr/>
          </a:p>
          <a:p>
            <a:pPr lvl="5">
              <a:buSzPct val="45000"/>
              <a:buFont typeface="StarSymbol"/>
              <a:buChar char=""/>
            </a:pPr>
            <a:r>
              <a:rPr lang="fi-FI" sz="2000">
                <a:latin typeface="Arial"/>
              </a:rPr>
              <a:t>Kuudes jäsennystaso</a:t>
            </a:r>
            <a:endParaRPr/>
          </a:p>
          <a:p>
            <a:pPr lvl="6">
              <a:buSzPct val="45000"/>
              <a:buFont typeface="StarSymbol"/>
              <a:buChar char=""/>
            </a:pPr>
            <a:r>
              <a:rPr lang="fi-FI" sz="2000">
                <a:latin typeface="Arial"/>
              </a:rPr>
              <a:t>Seitsemäs jäsennystaso</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i-FI" sz="4400">
                <a:latin typeface="Arial"/>
              </a:rPr>
              <a:t>Muokkaa otsikon tekstimuotoa napsauttamalla</a:t>
            </a:r>
            <a:endParaRPr/>
          </a:p>
        </p:txBody>
      </p:sp>
      <p:sp>
        <p:nvSpPr>
          <p:cNvPr id="109"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i-FI" sz="3200">
                <a:latin typeface="Arial"/>
              </a:rPr>
              <a:t>Muokkaa jäsennyksen tekstimuotoa napsauttamalla</a:t>
            </a:r>
            <a:endParaRPr/>
          </a:p>
          <a:p>
            <a:pPr lvl="1">
              <a:buSzPct val="75000"/>
              <a:buFont typeface="StarSymbol"/>
              <a:buChar char=""/>
            </a:pPr>
            <a:r>
              <a:rPr lang="fi-FI" sz="2800">
                <a:latin typeface="Arial"/>
              </a:rPr>
              <a:t>Toinen jäsennystaso</a:t>
            </a:r>
            <a:endParaRPr/>
          </a:p>
          <a:p>
            <a:pPr lvl="2">
              <a:buSzPct val="45000"/>
              <a:buFont typeface="StarSymbol"/>
              <a:buChar char=""/>
            </a:pPr>
            <a:r>
              <a:rPr lang="fi-FI" sz="2400">
                <a:latin typeface="Arial"/>
              </a:rPr>
              <a:t>Kolmas jäsennystaso</a:t>
            </a:r>
            <a:endParaRPr/>
          </a:p>
          <a:p>
            <a:pPr lvl="3">
              <a:buSzPct val="75000"/>
              <a:buFont typeface="StarSymbol"/>
              <a:buChar char=""/>
            </a:pPr>
            <a:r>
              <a:rPr lang="fi-FI" sz="2000">
                <a:latin typeface="Arial"/>
              </a:rPr>
              <a:t>Neljäs jäsennystaso</a:t>
            </a:r>
            <a:endParaRPr/>
          </a:p>
          <a:p>
            <a:pPr lvl="4">
              <a:buSzPct val="45000"/>
              <a:buFont typeface="StarSymbol"/>
              <a:buChar char=""/>
            </a:pPr>
            <a:r>
              <a:rPr lang="fi-FI" sz="2000">
                <a:latin typeface="Arial"/>
              </a:rPr>
              <a:t>Viides jäsennystaso</a:t>
            </a:r>
            <a:endParaRPr/>
          </a:p>
          <a:p>
            <a:pPr lvl="5">
              <a:buSzPct val="45000"/>
              <a:buFont typeface="StarSymbol"/>
              <a:buChar char=""/>
            </a:pPr>
            <a:r>
              <a:rPr lang="fi-FI" sz="2000">
                <a:latin typeface="Arial"/>
              </a:rPr>
              <a:t>Kuudes jäsennystaso</a:t>
            </a:r>
            <a:endParaRPr/>
          </a:p>
          <a:p>
            <a:pPr lvl="6">
              <a:buSzPct val="45000"/>
              <a:buFont typeface="StarSymbol"/>
              <a:buChar char=""/>
            </a:pPr>
            <a:r>
              <a:rPr lang="fi-FI" sz="2000">
                <a:latin typeface="Arial"/>
              </a:rPr>
              <a:t>Seitsemäs jäsennystaso</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fi-FI" sz="4400">
                <a:latin typeface="Arial"/>
              </a:rPr>
              <a:t>Muokkaa otsikon tekstimuotoa napsauttamalla</a:t>
            </a:r>
            <a:endParaRPr/>
          </a:p>
        </p:txBody>
      </p:sp>
      <p:sp>
        <p:nvSpPr>
          <p:cNvPr id="145"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fi-FI" sz="3200">
                <a:latin typeface="Arial"/>
              </a:rPr>
              <a:t>Muokkaa jäsennyksen tekstimuotoa napsauttamalla</a:t>
            </a:r>
            <a:endParaRPr/>
          </a:p>
          <a:p>
            <a:pPr lvl="1">
              <a:buSzPct val="75000"/>
              <a:buFont typeface="StarSymbol"/>
              <a:buChar char=""/>
            </a:pPr>
            <a:r>
              <a:rPr lang="fi-FI" sz="2800">
                <a:latin typeface="Arial"/>
              </a:rPr>
              <a:t>Toinen jäsennystaso</a:t>
            </a:r>
            <a:endParaRPr/>
          </a:p>
          <a:p>
            <a:pPr lvl="2">
              <a:buSzPct val="45000"/>
              <a:buFont typeface="StarSymbol"/>
              <a:buChar char=""/>
            </a:pPr>
            <a:r>
              <a:rPr lang="fi-FI" sz="2400">
                <a:latin typeface="Arial"/>
              </a:rPr>
              <a:t>Kolmas jäsennystaso</a:t>
            </a:r>
            <a:endParaRPr/>
          </a:p>
          <a:p>
            <a:pPr lvl="3">
              <a:buSzPct val="75000"/>
              <a:buFont typeface="StarSymbol"/>
              <a:buChar char=""/>
            </a:pPr>
            <a:r>
              <a:rPr lang="fi-FI" sz="2000">
                <a:latin typeface="Arial"/>
              </a:rPr>
              <a:t>Neljäs jäsennystaso</a:t>
            </a:r>
            <a:endParaRPr/>
          </a:p>
          <a:p>
            <a:pPr lvl="4">
              <a:buSzPct val="45000"/>
              <a:buFont typeface="StarSymbol"/>
              <a:buChar char=""/>
            </a:pPr>
            <a:r>
              <a:rPr lang="fi-FI" sz="2000">
                <a:latin typeface="Arial"/>
              </a:rPr>
              <a:t>Viides jäsennystaso</a:t>
            </a:r>
            <a:endParaRPr/>
          </a:p>
          <a:p>
            <a:pPr lvl="5">
              <a:buSzPct val="45000"/>
              <a:buFont typeface="StarSymbol"/>
              <a:buChar char=""/>
            </a:pPr>
            <a:r>
              <a:rPr lang="fi-FI" sz="2000">
                <a:latin typeface="Arial"/>
              </a:rPr>
              <a:t>Kuudes jäsennystaso</a:t>
            </a:r>
            <a:endParaRPr/>
          </a:p>
          <a:p>
            <a:pPr lvl="6">
              <a:buSzPct val="45000"/>
              <a:buFont typeface="StarSymbol"/>
              <a:buChar char=""/>
            </a:pPr>
            <a:r>
              <a:rPr lang="fi-FI" sz="2000">
                <a:latin typeface="Arial"/>
              </a:rPr>
              <a:t>Seitsemäs jäsennystaso</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8880" cy="1144800"/>
          </a:xfrm>
          <a:prstGeom prst="rect">
            <a:avLst/>
          </a:prstGeom>
        </p:spPr>
        <p:txBody>
          <a:bodyPr lIns="0" tIns="0" rIns="0" bIns="0" anchor="ctr"/>
          <a:lstStyle/>
          <a:p>
            <a:r>
              <a:rPr lang="fi-FI">
                <a:latin typeface="Arial"/>
              </a:rPr>
              <a:t>Muokkaa otsikon tekstimuotoa napsauttamalla</a:t>
            </a:r>
            <a:endParaRPr/>
          </a:p>
        </p:txBody>
      </p:sp>
      <p:sp>
        <p:nvSpPr>
          <p:cNvPr id="181" name="PlaceHolder 2"/>
          <p:cNvSpPr>
            <a:spLocks noGrp="1"/>
          </p:cNvSpPr>
          <p:nvPr>
            <p:ph type="body"/>
          </p:nvPr>
        </p:nvSpPr>
        <p:spPr>
          <a:xfrm>
            <a:off x="457200" y="1604520"/>
            <a:ext cx="8228880" cy="4525560"/>
          </a:xfrm>
          <a:prstGeom prst="rect">
            <a:avLst/>
          </a:prstGeom>
        </p:spPr>
        <p:txBody>
          <a:bodyPr lIns="0" tIns="0" rIns="0" bIns="0"/>
          <a:lstStyle/>
          <a:p>
            <a:pPr>
              <a:buSzPct val="45000"/>
              <a:buFont typeface="StarSymbol"/>
              <a:buChar char=""/>
            </a:pPr>
            <a:r>
              <a:rPr lang="fi-FI">
                <a:latin typeface="Arial"/>
              </a:rPr>
              <a:t>Muokkaa jäsennyksen tekstimuotoa napsauttamalla</a:t>
            </a:r>
            <a:endParaRPr/>
          </a:p>
          <a:p>
            <a:pPr lvl="1">
              <a:buSzPct val="75000"/>
              <a:buFont typeface="StarSymbol"/>
              <a:buChar char=""/>
            </a:pPr>
            <a:r>
              <a:rPr lang="fi-FI">
                <a:latin typeface="Arial"/>
              </a:rPr>
              <a:t>Toinen jäsennystaso</a:t>
            </a:r>
            <a:endParaRPr/>
          </a:p>
          <a:p>
            <a:pPr lvl="2">
              <a:buSzPct val="45000"/>
              <a:buFont typeface="StarSymbol"/>
              <a:buChar char=""/>
            </a:pPr>
            <a:r>
              <a:rPr lang="fi-FI">
                <a:latin typeface="Arial"/>
              </a:rPr>
              <a:t>Kolmas jäsennystaso</a:t>
            </a:r>
            <a:endParaRPr/>
          </a:p>
          <a:p>
            <a:pPr lvl="3">
              <a:buSzPct val="75000"/>
              <a:buFont typeface="StarSymbol"/>
              <a:buChar char=""/>
            </a:pPr>
            <a:r>
              <a:rPr lang="fi-FI">
                <a:latin typeface="Arial"/>
              </a:rPr>
              <a:t>Neljäs jäsennystaso</a:t>
            </a:r>
            <a:endParaRPr/>
          </a:p>
          <a:p>
            <a:pPr lvl="4">
              <a:buSzPct val="45000"/>
              <a:buFont typeface="StarSymbol"/>
              <a:buChar char=""/>
            </a:pPr>
            <a:r>
              <a:rPr lang="fi-FI">
                <a:latin typeface="Arial"/>
              </a:rPr>
              <a:t>Viides jäsennystaso</a:t>
            </a:r>
            <a:endParaRPr/>
          </a:p>
          <a:p>
            <a:pPr lvl="5">
              <a:buSzPct val="45000"/>
              <a:buFont typeface="StarSymbol"/>
              <a:buChar char=""/>
            </a:pPr>
            <a:r>
              <a:rPr lang="fi-FI">
                <a:latin typeface="Arial"/>
              </a:rPr>
              <a:t>Kuudes jäsennystaso</a:t>
            </a:r>
            <a:endParaRPr/>
          </a:p>
          <a:p>
            <a:pPr lvl="6">
              <a:buSzPct val="45000"/>
              <a:buFont typeface="StarSymbol"/>
              <a:buChar char=""/>
            </a:pPr>
            <a:r>
              <a:rPr lang="fi-FI">
                <a:latin typeface="Arial"/>
              </a:rPr>
              <a:t>Seitsemäs jäsennystaso</a:t>
            </a:r>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hyperlink" Target="http://www.finlex.fi/fi/laki/ajantasa/1986/19860609" TargetMode="External"/><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nbm0ZliiTRQ" TargetMode="External"/><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3" Type="http://schemas.openxmlformats.org/officeDocument/2006/relationships/hyperlink" Target="http://www.poliisi.fi/nettipoliisi" TargetMode="External"/><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685800" y="2130480"/>
            <a:ext cx="7770960" cy="1468440"/>
          </a:xfrm>
          <a:prstGeom prst="rect">
            <a:avLst/>
          </a:prstGeom>
          <a:noFill/>
          <a:ln>
            <a:noFill/>
          </a:ln>
        </p:spPr>
        <p:txBody>
          <a:bodyPr lIns="90000" tIns="45000" rIns="90000" bIns="45000" anchor="ctr"/>
          <a:lstStyle/>
          <a:p>
            <a:r>
              <a:rPr lang="fi-FI" sz="4400">
                <a:solidFill>
                  <a:srgbClr val="000000"/>
                </a:solidFill>
                <a:latin typeface="Calibri"/>
              </a:rPr>
              <a:t>Turvataitomateriaali</a:t>
            </a:r>
            <a:endParaRPr/>
          </a:p>
          <a:p>
            <a:pPr algn="ctr">
              <a:lnSpc>
                <a:spcPct val="100000"/>
              </a:lnSpc>
            </a:pPr>
            <a:endParaRPr/>
          </a:p>
        </p:txBody>
      </p:sp>
      <p:sp>
        <p:nvSpPr>
          <p:cNvPr id="222" name="CustomShape 2"/>
          <p:cNvSpPr/>
          <p:nvPr/>
        </p:nvSpPr>
        <p:spPr>
          <a:xfrm>
            <a:off x="1371600" y="3886200"/>
            <a:ext cx="6399360" cy="1751040"/>
          </a:xfrm>
          <a:prstGeom prst="rect">
            <a:avLst/>
          </a:prstGeom>
          <a:noFill/>
          <a:ln>
            <a:noFill/>
          </a:ln>
        </p:spPr>
        <p:txBody>
          <a:bodyPr lIns="90000" tIns="45000" rIns="90000" bIns="45000"/>
          <a:lstStyle/>
          <a:p>
            <a:pPr algn="ctr">
              <a:lnSpc>
                <a:spcPct val="100000"/>
              </a:lnSpc>
            </a:pPr>
            <a:r>
              <a:rPr lang="fi-FI" sz="3200">
                <a:solidFill>
                  <a:srgbClr val="8B8B8B"/>
                </a:solidFill>
                <a:latin typeface="Calibri"/>
              </a:rPr>
              <a:t>Nuorten kokeman seurusteluväkivallan,</a:t>
            </a:r>
            <a:endParaRPr/>
          </a:p>
          <a:p>
            <a:pPr algn="ctr">
              <a:lnSpc>
                <a:spcPct val="100000"/>
              </a:lnSpc>
            </a:pPr>
            <a:r>
              <a:rPr lang="fi-FI" sz="3200">
                <a:solidFill>
                  <a:srgbClr val="8B8B8B"/>
                </a:solidFill>
                <a:latin typeface="Calibri"/>
              </a:rPr>
              <a:t>seksuaalisen väkivallan ja sukupuolisen häirinnän ennaltaehkäisemiseksi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ustomShape 1"/>
          <p:cNvSpPr/>
          <p:nvPr/>
        </p:nvSpPr>
        <p:spPr>
          <a:xfrm>
            <a:off x="457200" y="274680"/>
            <a:ext cx="8228160" cy="1141560"/>
          </a:xfrm>
          <a:prstGeom prst="rect">
            <a:avLst/>
          </a:prstGeom>
          <a:noFill/>
          <a:ln>
            <a:noFill/>
          </a:ln>
        </p:spPr>
        <p:txBody>
          <a:bodyPr lIns="90000" tIns="45000" rIns="90000" bIns="45000" anchor="ctr"/>
          <a:lstStyle/>
          <a:p>
            <a:r>
              <a:rPr lang="fi-FI" sz="4400" b="1">
                <a:solidFill>
                  <a:srgbClr val="000000"/>
                </a:solidFill>
                <a:latin typeface="Calibri"/>
              </a:rPr>
              <a:t>Harjoitus: Vallan väärinkäyttö. </a:t>
            </a:r>
            <a:r>
              <a:rPr lang="fi-FI" sz="2000" i="1">
                <a:solidFill>
                  <a:srgbClr val="000000"/>
                </a:solidFill>
                <a:latin typeface="Calibri"/>
              </a:rPr>
              <a:t>(Selkenevää!-hanke)</a:t>
            </a:r>
            <a:endParaRPr/>
          </a:p>
          <a:p>
            <a:pPr algn="ctr">
              <a:lnSpc>
                <a:spcPct val="100000"/>
              </a:lnSpc>
            </a:pPr>
            <a:endParaRPr/>
          </a:p>
        </p:txBody>
      </p:sp>
      <p:sp>
        <p:nvSpPr>
          <p:cNvPr id="239" name="CustomShape 2"/>
          <p:cNvSpPr/>
          <p:nvPr/>
        </p:nvSpPr>
        <p:spPr>
          <a:xfrm>
            <a:off x="457200" y="1600200"/>
            <a:ext cx="8228160" cy="4524480"/>
          </a:xfrm>
          <a:prstGeom prst="rect">
            <a:avLst/>
          </a:prstGeom>
          <a:noFill/>
          <a:ln>
            <a:noFill/>
          </a:ln>
        </p:spPr>
        <p:txBody>
          <a:bodyPr lIns="90000" tIns="45000" rIns="90000" bIns="45000"/>
          <a:lstStyle/>
          <a:p>
            <a:pPr>
              <a:lnSpc>
                <a:spcPct val="100000"/>
              </a:lnSpc>
            </a:pPr>
            <a:r>
              <a:rPr lang="fi-FI" sz="1300" i="1">
                <a:solidFill>
                  <a:srgbClr val="000000"/>
                </a:solidFill>
                <a:latin typeface="Calibri"/>
              </a:rPr>
              <a:t>Pyydä oppilaita miettimään, miten eri tavoin ihmisten oikeutta olla olemassa mitätöidään. Miten toisia alennetaan ja jätetään yksin. Kiusaaminen altistaa monenlaiselle pahoinvoinnille. Miksi joku kiusaa tai alistaa toista? Mitä seuraavat asiat tarkoittavat? Pyydä oppilaita kertomaan esimerkkejä tilanteista, joita heidän ikäisensä voisivat kohdata.</a:t>
            </a:r>
            <a:endParaRPr/>
          </a:p>
          <a:p>
            <a:pPr>
              <a:lnSpc>
                <a:spcPct val="100000"/>
              </a:lnSpc>
            </a:pPr>
            <a:endParaRPr/>
          </a:p>
          <a:p>
            <a:pPr>
              <a:lnSpc>
                <a:spcPct val="100000"/>
              </a:lnSpc>
              <a:buFont typeface="Arial"/>
              <a:buChar char="•"/>
            </a:pPr>
            <a:r>
              <a:rPr lang="fi-FI" sz="2360" i="1">
                <a:solidFill>
                  <a:srgbClr val="000000"/>
                </a:solidFill>
                <a:latin typeface="Calibri"/>
              </a:rPr>
              <a:t>Näkymättömäksi tekeminen</a:t>
            </a:r>
            <a:endParaRPr/>
          </a:p>
          <a:p>
            <a:pPr>
              <a:lnSpc>
                <a:spcPct val="100000"/>
              </a:lnSpc>
              <a:buFont typeface="Arial"/>
              <a:buChar char="•"/>
            </a:pPr>
            <a:r>
              <a:rPr lang="fi-FI" sz="2360" i="1">
                <a:solidFill>
                  <a:srgbClr val="000000"/>
                </a:solidFill>
                <a:latin typeface="Calibri"/>
              </a:rPr>
              <a:t>Haukkuminen, nimittely</a:t>
            </a:r>
            <a:endParaRPr/>
          </a:p>
          <a:p>
            <a:pPr>
              <a:lnSpc>
                <a:spcPct val="100000"/>
              </a:lnSpc>
              <a:buFont typeface="Arial"/>
              <a:buChar char="•"/>
            </a:pPr>
            <a:r>
              <a:rPr lang="fi-FI" sz="2360" i="1">
                <a:solidFill>
                  <a:srgbClr val="000000"/>
                </a:solidFill>
                <a:latin typeface="Calibri"/>
              </a:rPr>
              <a:t>Internetissä tapahtuva kiusaaminen</a:t>
            </a:r>
            <a:endParaRPr/>
          </a:p>
          <a:p>
            <a:pPr>
              <a:lnSpc>
                <a:spcPct val="100000"/>
              </a:lnSpc>
              <a:buFont typeface="Arial"/>
              <a:buChar char="•"/>
            </a:pPr>
            <a:r>
              <a:rPr lang="fi-FI" sz="2360" i="1">
                <a:solidFill>
                  <a:srgbClr val="000000"/>
                </a:solidFill>
                <a:latin typeface="Calibri"/>
              </a:rPr>
              <a:t>Fyysinen väkivalta</a:t>
            </a:r>
            <a:endParaRPr/>
          </a:p>
          <a:p>
            <a:pPr>
              <a:lnSpc>
                <a:spcPct val="100000"/>
              </a:lnSpc>
              <a:buFont typeface="Arial"/>
              <a:buChar char="•"/>
            </a:pPr>
            <a:r>
              <a:rPr lang="fi-FI" sz="2360" i="1">
                <a:solidFill>
                  <a:srgbClr val="000000"/>
                </a:solidFill>
                <a:latin typeface="Calibri"/>
              </a:rPr>
              <a:t>Pelottelu, uhkailu</a:t>
            </a:r>
            <a:endParaRPr/>
          </a:p>
          <a:p>
            <a:pPr>
              <a:lnSpc>
                <a:spcPct val="100000"/>
              </a:lnSpc>
              <a:buFont typeface="Arial"/>
              <a:buChar char="•"/>
            </a:pPr>
            <a:r>
              <a:rPr lang="fi-FI" sz="2360" i="1">
                <a:solidFill>
                  <a:srgbClr val="000000"/>
                </a:solidFill>
                <a:latin typeface="Calibri"/>
              </a:rPr>
              <a:t>Häpäisy</a:t>
            </a:r>
            <a:endParaRPr/>
          </a:p>
          <a:p>
            <a:pPr>
              <a:lnSpc>
                <a:spcPct val="100000"/>
              </a:lnSpc>
              <a:buFont typeface="Arial"/>
              <a:buChar char="•"/>
            </a:pPr>
            <a:r>
              <a:rPr lang="fi-FI" sz="2360" i="1">
                <a:solidFill>
                  <a:srgbClr val="000000"/>
                </a:solidFill>
                <a:latin typeface="Calibri"/>
              </a:rPr>
              <a:t>Seksuaalisesti loukkaava toiminta</a:t>
            </a:r>
            <a:endParaRPr/>
          </a:p>
          <a:p>
            <a:pPr>
              <a:lnSpc>
                <a:spcPct val="100000"/>
              </a:lnSpc>
              <a:buFont typeface="Arial"/>
              <a:buChar char="•"/>
            </a:pPr>
            <a:r>
              <a:rPr lang="fi-FI" sz="2360" i="1">
                <a:solidFill>
                  <a:srgbClr val="000000"/>
                </a:solidFill>
                <a:latin typeface="Calibri"/>
              </a:rPr>
              <a:t>Miten toisista voisi pitää huolta? Miten muiden itsetuntoa voisi tukea?</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457200" y="274680"/>
            <a:ext cx="8228160" cy="1141560"/>
          </a:xfrm>
          <a:prstGeom prst="rect">
            <a:avLst/>
          </a:prstGeom>
          <a:noFill/>
          <a:ln>
            <a:noFill/>
          </a:ln>
        </p:spPr>
        <p:txBody>
          <a:bodyPr lIns="90000" tIns="45000" rIns="90000" bIns="45000" anchor="ctr"/>
          <a:lstStyle/>
          <a:p>
            <a:r>
              <a:rPr lang="fi-FI" sz="4400" b="1">
                <a:solidFill>
                  <a:srgbClr val="000000"/>
                </a:solidFill>
                <a:latin typeface="Calibri"/>
              </a:rPr>
              <a:t>Harjoitus: poissulkeminen. </a:t>
            </a:r>
            <a:r>
              <a:rPr lang="fi-FI" sz="2000" i="1">
                <a:solidFill>
                  <a:srgbClr val="000000"/>
                </a:solidFill>
                <a:latin typeface="Calibri"/>
              </a:rPr>
              <a:t>(Fredi, Setlementtinuorten liitto)</a:t>
            </a:r>
            <a:endParaRPr/>
          </a:p>
          <a:p>
            <a:pPr algn="ctr">
              <a:lnSpc>
                <a:spcPct val="100000"/>
              </a:lnSpc>
            </a:pPr>
            <a:endParaRPr/>
          </a:p>
        </p:txBody>
      </p:sp>
      <p:sp>
        <p:nvSpPr>
          <p:cNvPr id="241" name="CustomShape 2"/>
          <p:cNvSpPr/>
          <p:nvPr/>
        </p:nvSpPr>
        <p:spPr>
          <a:xfrm>
            <a:off x="457200" y="1600200"/>
            <a:ext cx="8228160" cy="4524480"/>
          </a:xfrm>
          <a:prstGeom prst="rect">
            <a:avLst/>
          </a:prstGeom>
          <a:noFill/>
          <a:ln>
            <a:noFill/>
          </a:ln>
        </p:spPr>
        <p:txBody>
          <a:bodyPr lIns="90000" tIns="45000" rIns="90000" bIns="45000"/>
          <a:lstStyle/>
          <a:p>
            <a:pPr>
              <a:lnSpc>
                <a:spcPct val="100000"/>
              </a:lnSpc>
            </a:pPr>
            <a:r>
              <a:rPr lang="fi-FI" sz="1920" i="1">
                <a:solidFill>
                  <a:srgbClr val="000000"/>
                </a:solidFill>
                <a:latin typeface="Calibri"/>
              </a:rPr>
              <a:t>Kolme henkilöä poistuu huoneesta. Kun yksi heistä kutsutaan takaisin, ovat</a:t>
            </a:r>
            <a:endParaRPr/>
          </a:p>
          <a:p>
            <a:pPr>
              <a:lnSpc>
                <a:spcPct val="100000"/>
              </a:lnSpc>
            </a:pPr>
            <a:r>
              <a:rPr lang="fi-FI" sz="1920" i="1">
                <a:solidFill>
                  <a:srgbClr val="000000"/>
                </a:solidFill>
                <a:latin typeface="Calibri"/>
              </a:rPr>
              <a:t>muut muodostaneet piirin. Tulijan on keksittävä keino päästä piirin keskelle</a:t>
            </a:r>
            <a:endParaRPr/>
          </a:p>
          <a:p>
            <a:pPr>
              <a:lnSpc>
                <a:spcPct val="100000"/>
              </a:lnSpc>
            </a:pPr>
            <a:r>
              <a:rPr lang="fi-FI" sz="1920" i="1">
                <a:solidFill>
                  <a:srgbClr val="000000"/>
                </a:solidFill>
                <a:latin typeface="Calibri"/>
              </a:rPr>
              <a:t>ilman voimankäyttöä. Jokainen on vuorollaan poissuljettu henkilö. Jos piiriin</a:t>
            </a:r>
            <a:endParaRPr/>
          </a:p>
          <a:p>
            <a:pPr>
              <a:lnSpc>
                <a:spcPct val="100000"/>
              </a:lnSpc>
            </a:pPr>
            <a:r>
              <a:rPr lang="fi-FI" sz="1920" i="1">
                <a:solidFill>
                  <a:srgbClr val="000000"/>
                </a:solidFill>
                <a:latin typeface="Calibri"/>
              </a:rPr>
              <a:t>yrittää päästä väkivaltaa käyttäen, piiri hajoaa ja muodostaa toisaalla</a:t>
            </a:r>
            <a:endParaRPr/>
          </a:p>
          <a:p>
            <a:pPr>
              <a:lnSpc>
                <a:spcPct val="100000"/>
              </a:lnSpc>
            </a:pPr>
            <a:r>
              <a:rPr lang="fi-FI" sz="1920" i="1">
                <a:solidFill>
                  <a:srgbClr val="000000"/>
                </a:solidFill>
                <a:latin typeface="Calibri"/>
              </a:rPr>
              <a:t>uuden piirin. Harjoituksen jälkeen miettikää:</a:t>
            </a:r>
            <a:endParaRPr/>
          </a:p>
          <a:p>
            <a:pPr>
              <a:lnSpc>
                <a:spcPct val="100000"/>
              </a:lnSpc>
            </a:pPr>
            <a:endParaRPr/>
          </a:p>
          <a:p>
            <a:pPr>
              <a:lnSpc>
                <a:spcPct val="100000"/>
              </a:lnSpc>
              <a:buFont typeface="Arial"/>
              <a:buChar char="•"/>
            </a:pPr>
            <a:r>
              <a:rPr lang="fi-FI" sz="3200" i="1">
                <a:solidFill>
                  <a:srgbClr val="000000"/>
                </a:solidFill>
                <a:latin typeface="Calibri"/>
              </a:rPr>
              <a:t>Miltä poissulkeminen tuntui?</a:t>
            </a:r>
            <a:endParaRPr/>
          </a:p>
          <a:p>
            <a:pPr>
              <a:lnSpc>
                <a:spcPct val="100000"/>
              </a:lnSpc>
              <a:buFont typeface="Arial"/>
              <a:buChar char="•"/>
            </a:pPr>
            <a:r>
              <a:rPr lang="fi-FI" sz="3200" i="1">
                <a:solidFill>
                  <a:srgbClr val="000000"/>
                </a:solidFill>
                <a:latin typeface="Calibri"/>
              </a:rPr>
              <a:t>Kuinka poissulkemisen aiheuttamia tunteita voi sietää?</a:t>
            </a:r>
            <a:endParaRPr/>
          </a:p>
          <a:p>
            <a:pPr>
              <a:lnSpc>
                <a:spcPct val="100000"/>
              </a:lnSpc>
              <a:buFont typeface="Arial"/>
              <a:buChar char="•"/>
            </a:pPr>
            <a:r>
              <a:rPr lang="fi-FI" sz="3200" i="1">
                <a:solidFill>
                  <a:srgbClr val="000000"/>
                </a:solidFill>
                <a:latin typeface="Calibri"/>
              </a:rPr>
              <a:t>Mitä tästä harjoituksesta voi oppia?</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457200" y="274680"/>
            <a:ext cx="8228160" cy="1141560"/>
          </a:xfrm>
          <a:prstGeom prst="rect">
            <a:avLst/>
          </a:prstGeom>
          <a:noFill/>
          <a:ln>
            <a:noFill/>
          </a:ln>
        </p:spPr>
      </p:sp>
      <p:sp>
        <p:nvSpPr>
          <p:cNvPr id="243" name="CustomShape 2"/>
          <p:cNvSpPr/>
          <p:nvPr/>
        </p:nvSpPr>
        <p:spPr>
          <a:xfrm>
            <a:off x="915120" y="-1173240"/>
            <a:ext cx="7429320" cy="9304200"/>
          </a:xfrm>
          <a:prstGeom prst="rect">
            <a:avLst/>
          </a:prstGeom>
          <a:noFill/>
          <a:ln>
            <a:noFill/>
          </a:ln>
        </p:spPr>
        <p:txBody>
          <a:bodyPr wrap="none" lIns="90000" tIns="45000" rIns="90000" bIns="45000"/>
          <a:lstStyle/>
          <a:p>
            <a:endParaRPr/>
          </a:p>
          <a:p>
            <a:endParaRPr/>
          </a:p>
          <a:p>
            <a:endParaRPr/>
          </a:p>
          <a:p>
            <a:endParaRPr/>
          </a:p>
          <a:p>
            <a:endParaRPr/>
          </a:p>
          <a:p>
            <a:endParaRPr/>
          </a:p>
          <a:p>
            <a:endParaRPr/>
          </a:p>
          <a:p>
            <a:r>
              <a:rPr lang="fi-FI">
                <a:solidFill>
                  <a:srgbClr val="000000"/>
                </a:solidFill>
                <a:latin typeface="Calibri"/>
              </a:rPr>
              <a:t>Laatikaa ryhmän kanssa yhdessä seurustelulle pelisäännöt.</a:t>
            </a:r>
            <a:endParaRPr/>
          </a:p>
          <a:p>
            <a:r>
              <a:rPr lang="fi-FI">
                <a:solidFill>
                  <a:srgbClr val="000000"/>
                </a:solidFill>
                <a:latin typeface="Calibri"/>
              </a:rPr>
              <a:t> </a:t>
            </a:r>
            <a:endParaRPr/>
          </a:p>
          <a:p>
            <a:r>
              <a:rPr lang="fi-FI">
                <a:solidFill>
                  <a:srgbClr val="000000"/>
                </a:solidFill>
                <a:latin typeface="Calibri"/>
              </a:rPr>
              <a:t>Vinkkejä opettajalle:</a:t>
            </a:r>
            <a:endParaRPr/>
          </a:p>
          <a:p>
            <a:endParaRPr/>
          </a:p>
          <a:p>
            <a:endParaRPr/>
          </a:p>
          <a:p>
            <a:r>
              <a:rPr lang="fi-FI">
                <a:solidFill>
                  <a:srgbClr val="000000"/>
                </a:solidFill>
                <a:latin typeface="Calibri"/>
              </a:rPr>
              <a:t>Seurustelun pelisäännöt</a:t>
            </a:r>
            <a:endParaRPr/>
          </a:p>
          <a:p>
            <a:endParaRPr/>
          </a:p>
          <a:p>
            <a:r>
              <a:rPr lang="fi-FI">
                <a:solidFill>
                  <a:srgbClr val="000000"/>
                </a:solidFill>
                <a:latin typeface="Calibri"/>
              </a:rPr>
              <a:t>1.Kunnioita toista ja itseäsi.</a:t>
            </a:r>
            <a:endParaRPr/>
          </a:p>
          <a:p>
            <a:r>
              <a:rPr lang="fi-FI">
                <a:solidFill>
                  <a:srgbClr val="000000"/>
                </a:solidFill>
                <a:latin typeface="Calibri"/>
              </a:rPr>
              <a:t>2. Muista, että sinuun luotetaan ja sinut koetaan turvalliseksi.</a:t>
            </a:r>
            <a:endParaRPr/>
          </a:p>
          <a:p>
            <a:r>
              <a:rPr lang="fi-FI">
                <a:solidFill>
                  <a:srgbClr val="000000"/>
                </a:solidFill>
                <a:latin typeface="Calibri"/>
              </a:rPr>
              <a:t>3. Sopikaa yhdessä, mitä teidän seurusteluunne kuuluu ja ei kuulu.</a:t>
            </a:r>
            <a:endParaRPr/>
          </a:p>
          <a:p>
            <a:r>
              <a:rPr lang="fi-FI">
                <a:solidFill>
                  <a:srgbClr val="000000"/>
                </a:solidFill>
                <a:latin typeface="Calibri"/>
              </a:rPr>
              <a:t>4.Älä oleta toisen puolesta.</a:t>
            </a:r>
            <a:endParaRPr/>
          </a:p>
          <a:p>
            <a:r>
              <a:rPr lang="fi-FI">
                <a:solidFill>
                  <a:srgbClr val="000000"/>
                </a:solidFill>
                <a:latin typeface="Calibri"/>
              </a:rPr>
              <a:t>5.Muista, että kumppanisi ei lue ajatuksiasi tai</a:t>
            </a:r>
            <a:endParaRPr/>
          </a:p>
          <a:p>
            <a:r>
              <a:rPr lang="fi-FI">
                <a:solidFill>
                  <a:srgbClr val="000000"/>
                </a:solidFill>
                <a:latin typeface="Calibri"/>
              </a:rPr>
              <a:t>välttämättä tiedosta tunteitasi – kerro niistä ääneen.</a:t>
            </a:r>
            <a:endParaRPr/>
          </a:p>
          <a:p>
            <a:r>
              <a:rPr lang="fi-FI">
                <a:solidFill>
                  <a:srgbClr val="000000"/>
                </a:solidFill>
                <a:latin typeface="Calibri"/>
              </a:rPr>
              <a:t>6.Ole rehellinen. </a:t>
            </a:r>
            <a:endParaRPr/>
          </a:p>
          <a:p>
            <a:r>
              <a:rPr lang="fi-FI">
                <a:solidFill>
                  <a:srgbClr val="000000"/>
                </a:solidFill>
                <a:latin typeface="Calibri"/>
              </a:rPr>
              <a:t>7.Älä juoruile kumppanisi asioista, edes suhteen päättymisen jälkeen.</a:t>
            </a:r>
            <a:endParaRPr/>
          </a:p>
          <a:p>
            <a:r>
              <a:rPr lang="fi-FI">
                <a:solidFill>
                  <a:srgbClr val="000000"/>
                </a:solidFill>
                <a:latin typeface="Calibri"/>
              </a:rPr>
              <a:t>8.Muista vapauden lisäksi myös vastuu.</a:t>
            </a:r>
            <a:endParaRPr/>
          </a:p>
          <a:p>
            <a:r>
              <a:rPr lang="fi-FI">
                <a:solidFill>
                  <a:srgbClr val="000000"/>
                </a:solidFill>
                <a:latin typeface="Calibri"/>
              </a:rPr>
              <a:t>9.Väkivalta on kaikissa muodoissaan väärin. </a:t>
            </a:r>
            <a:endParaRPr/>
          </a:p>
          <a:p>
            <a:r>
              <a:rPr lang="fi-FI">
                <a:solidFill>
                  <a:srgbClr val="000000"/>
                </a:solidFill>
                <a:latin typeface="Calibri"/>
              </a:rPr>
              <a:t>Jtk…</a:t>
            </a:r>
            <a:endParaRPr/>
          </a:p>
          <a:p>
            <a:r>
              <a:rPr lang="fi-FI">
                <a:solidFill>
                  <a:srgbClr val="000000"/>
                </a:solidFill>
                <a:latin typeface="Calibri"/>
              </a:rPr>
              <a:t>   </a:t>
            </a:r>
            <a:endParaRPr/>
          </a:p>
          <a:p>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ustomShape 1"/>
          <p:cNvSpPr/>
          <p:nvPr/>
        </p:nvSpPr>
        <p:spPr>
          <a:xfrm>
            <a:off x="457200" y="274680"/>
            <a:ext cx="8228160" cy="1141560"/>
          </a:xfrm>
          <a:prstGeom prst="rect">
            <a:avLst/>
          </a:prstGeom>
          <a:noFill/>
          <a:ln>
            <a:noFill/>
          </a:ln>
        </p:spPr>
      </p:sp>
      <p:sp>
        <p:nvSpPr>
          <p:cNvPr id="245" name="CustomShape 2"/>
          <p:cNvSpPr/>
          <p:nvPr/>
        </p:nvSpPr>
        <p:spPr>
          <a:xfrm>
            <a:off x="1252440" y="1514520"/>
            <a:ext cx="6754680" cy="3929040"/>
          </a:xfrm>
          <a:prstGeom prst="rect">
            <a:avLst/>
          </a:prstGeom>
          <a:noFill/>
          <a:ln>
            <a:noFill/>
          </a:ln>
        </p:spPr>
        <p:txBody>
          <a:bodyPr wrap="none" lIns="90000" tIns="45000" rIns="90000" bIns="45000"/>
          <a:lstStyle/>
          <a:p>
            <a:r>
              <a:rPr lang="fi-FI">
                <a:solidFill>
                  <a:srgbClr val="000000"/>
                </a:solidFill>
                <a:latin typeface="Calibri"/>
              </a:rPr>
              <a:t>10.Lopeta suhde ennen kuin aloitat uuden.</a:t>
            </a:r>
            <a:endParaRPr/>
          </a:p>
          <a:p>
            <a:r>
              <a:rPr lang="fi-FI">
                <a:solidFill>
                  <a:srgbClr val="000000"/>
                </a:solidFill>
                <a:latin typeface="Calibri"/>
              </a:rPr>
              <a:t>11.Kunnioita toisen yksityisyyttä.</a:t>
            </a:r>
            <a:endParaRPr/>
          </a:p>
          <a:p>
            <a:r>
              <a:rPr lang="fi-FI">
                <a:solidFill>
                  <a:srgbClr val="000000"/>
                </a:solidFill>
                <a:latin typeface="Calibri"/>
              </a:rPr>
              <a:t>12.Molemmilla on oikeus omiin ystäviin, harrastuksiin ja</a:t>
            </a:r>
            <a:endParaRPr/>
          </a:p>
          <a:p>
            <a:r>
              <a:rPr lang="fi-FI">
                <a:solidFill>
                  <a:srgbClr val="000000"/>
                </a:solidFill>
                <a:latin typeface="Calibri"/>
              </a:rPr>
              <a:t>omaan aikaan.</a:t>
            </a:r>
            <a:endParaRPr/>
          </a:p>
          <a:p>
            <a:r>
              <a:rPr lang="fi-FI">
                <a:solidFill>
                  <a:srgbClr val="000000"/>
                </a:solidFill>
                <a:latin typeface="Calibri"/>
              </a:rPr>
              <a:t>13.Kysy, jos koet olosi epävarmaksi</a:t>
            </a:r>
            <a:endParaRPr/>
          </a:p>
          <a:p>
            <a:r>
              <a:rPr lang="fi-FI">
                <a:solidFill>
                  <a:srgbClr val="000000"/>
                </a:solidFill>
                <a:latin typeface="Calibri"/>
              </a:rPr>
              <a:t>– älä luule toisen puolesta mitään.</a:t>
            </a:r>
            <a:endParaRPr/>
          </a:p>
          <a:p>
            <a:r>
              <a:rPr lang="fi-FI">
                <a:solidFill>
                  <a:srgbClr val="000000"/>
                </a:solidFill>
                <a:latin typeface="Calibri"/>
              </a:rPr>
              <a:t>14.Älä painosta tai pakota itseäsi tai kumppaniasi mihinkään.</a:t>
            </a:r>
            <a:endParaRPr/>
          </a:p>
          <a:p>
            <a:r>
              <a:rPr lang="fi-FI">
                <a:solidFill>
                  <a:srgbClr val="000000"/>
                </a:solidFill>
                <a:latin typeface="Calibri"/>
              </a:rPr>
              <a:t>15.Jos rakkaus loppuu tai jostain syystä haluat päättää seurustelun,</a:t>
            </a:r>
            <a:endParaRPr/>
          </a:p>
          <a:p>
            <a:r>
              <a:rPr lang="fi-FI">
                <a:solidFill>
                  <a:srgbClr val="000000"/>
                </a:solidFill>
                <a:latin typeface="Calibri"/>
              </a:rPr>
              <a:t>kerro se toiselle.</a:t>
            </a:r>
            <a:endParaRPr/>
          </a:p>
          <a:p>
            <a:r>
              <a:rPr lang="fi-FI">
                <a:solidFill>
                  <a:srgbClr val="000000"/>
                </a:solidFill>
                <a:latin typeface="Calibri"/>
              </a:rPr>
              <a:t>16.Älä kosta toiselle suhteen päättymistä, älä kiusaa tai häiriköi.</a:t>
            </a:r>
            <a:endParaRPr/>
          </a:p>
          <a:p>
            <a:r>
              <a:rPr lang="fi-FI">
                <a:solidFill>
                  <a:srgbClr val="000000"/>
                </a:solidFill>
                <a:latin typeface="Calibri"/>
              </a:rPr>
              <a:t>17.Kumppanillasi on oikeus päättää seurustelustaan.</a:t>
            </a:r>
            <a:endParaRPr/>
          </a:p>
          <a:p>
            <a:endParaRPr/>
          </a:p>
          <a:p>
            <a:r>
              <a:rPr lang="fi-FI">
                <a:solidFill>
                  <a:srgbClr val="000000"/>
                </a:solidFill>
                <a:latin typeface="Calibri"/>
              </a:rPr>
              <a:t>Pohtikaa: Mitä merkitystä on sillä, jos ihmissuhde ei ole </a:t>
            </a:r>
            <a:endParaRPr/>
          </a:p>
          <a:p>
            <a:r>
              <a:rPr lang="fi-FI">
                <a:solidFill>
                  <a:srgbClr val="000000"/>
                </a:solidFill>
                <a:latin typeface="Calibri"/>
              </a:rPr>
              <a:t>tasa-arvoinen. Miten epätasa-arvoisuus ilmenee parisuhteessa?</a:t>
            </a:r>
            <a:endParaRPr/>
          </a:p>
          <a:p>
            <a:r>
              <a:rPr lang="fi-FI" sz="600">
                <a:solidFill>
                  <a:srgbClr val="000000"/>
                </a:solidFill>
                <a:latin typeface="Calibri"/>
              </a:rPr>
              <a:t>Seurustelun pelisäännöt</a:t>
            </a:r>
            <a:endParaRPr/>
          </a:p>
          <a:p>
            <a:r>
              <a:rPr lang="fi-FI" sz="600">
                <a:solidFill>
                  <a:srgbClr val="000000"/>
                </a:solidFill>
                <a:latin typeface="Calibri"/>
              </a:rPr>
              <a:t>-kumppanin kunnioittaminen</a:t>
            </a:r>
            <a:endParaRPr/>
          </a:p>
          <a:p>
            <a:r>
              <a:rPr lang="fi-FI" sz="600">
                <a:solidFill>
                  <a:srgbClr val="000000"/>
                </a:solidFill>
                <a:latin typeface="Calibri"/>
              </a:rPr>
              <a:t>-ole rehellinen</a:t>
            </a:r>
            <a:endParaRPr/>
          </a:p>
          <a:p>
            <a:r>
              <a:rPr lang="fi-FI" sz="600">
                <a:solidFill>
                  <a:srgbClr val="000000"/>
                </a:solidFill>
                <a:latin typeface="Calibri"/>
              </a:rPr>
              <a:t>-kuunteleminen </a:t>
            </a:r>
            <a:endParaRPr/>
          </a:p>
          <a:p>
            <a:r>
              <a:rPr lang="fi-FI" sz="600">
                <a:solidFill>
                  <a:srgbClr val="000000"/>
                </a:solidFill>
                <a:latin typeface="Calibri"/>
              </a:rPr>
              <a:t>-väkivalta kaikissa muodoissaan on väärin</a:t>
            </a:r>
            <a:endParaRPr/>
          </a:p>
          <a:p>
            <a:r>
              <a:rPr lang="fi-FI" sz="600">
                <a:solidFill>
                  <a:srgbClr val="000000"/>
                </a:solidFill>
                <a:latin typeface="Calibri"/>
              </a:rPr>
              <a:t>-molemmilla oikeus omiin ystäviin ja harrastuksiin</a:t>
            </a:r>
            <a:endParaRPr/>
          </a:p>
          <a:p>
            <a:r>
              <a:rPr lang="fi-FI" sz="600">
                <a:solidFill>
                  <a:srgbClr val="000000"/>
                </a:solidFill>
                <a:latin typeface="Calibri"/>
              </a:rPr>
              <a:t>-molemmilla oikeus päättää suhteen kestosta</a:t>
            </a:r>
            <a:endParaRPr/>
          </a:p>
          <a:p>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457200" y="274680"/>
            <a:ext cx="8228160" cy="5850000"/>
          </a:xfrm>
          <a:prstGeom prst="rect">
            <a:avLst/>
          </a:prstGeom>
          <a:noFill/>
          <a:ln>
            <a:noFill/>
          </a:ln>
        </p:spPr>
        <p:txBody>
          <a:bodyPr lIns="0" tIns="0" rIns="0" bIns="0" anchor="ctr"/>
          <a:lstStyle/>
          <a:p>
            <a:pPr algn="ctr">
              <a:lnSpc>
                <a:spcPct val="100000"/>
              </a:lnSpc>
            </a:pPr>
            <a:r>
              <a:rPr lang="fi-FI" sz="2000">
                <a:solidFill>
                  <a:srgbClr val="000000"/>
                </a:solidFill>
                <a:latin typeface="Calibri"/>
              </a:rPr>
              <a:t>Peruskoulun yläluokkalaisista tytöistä 44 % ilmoitti olevansa huolissaan,</a:t>
            </a:r>
            <a:endParaRPr/>
          </a:p>
          <a:p>
            <a:pPr algn="ctr">
              <a:lnSpc>
                <a:spcPct val="100000"/>
              </a:lnSpc>
            </a:pPr>
            <a:r>
              <a:rPr lang="fi-FI" sz="2000">
                <a:solidFill>
                  <a:srgbClr val="000000"/>
                </a:solidFill>
                <a:latin typeface="Calibri"/>
              </a:rPr>
              <a:t>että he näyttävät epämiellyttävältä tai he tuntevat näyttävänsä</a:t>
            </a:r>
            <a:endParaRPr/>
          </a:p>
          <a:p>
            <a:pPr algn="ctr">
              <a:lnSpc>
                <a:spcPct val="100000"/>
              </a:lnSpc>
            </a:pPr>
            <a:r>
              <a:rPr lang="fi-FI" sz="2000">
                <a:solidFill>
                  <a:srgbClr val="000000"/>
                </a:solidFill>
                <a:latin typeface="Calibri"/>
              </a:rPr>
              <a:t>rumalta. Samanikäisistä pojista näin ilmoitti kokevansa 20 %.</a:t>
            </a:r>
            <a:endParaRPr/>
          </a:p>
          <a:p>
            <a:pPr algn="ctr">
              <a:lnSpc>
                <a:spcPct val="100000"/>
              </a:lnSpc>
            </a:pPr>
            <a:endParaRPr/>
          </a:p>
          <a:p>
            <a:pPr algn="ctr">
              <a:lnSpc>
                <a:spcPct val="100000"/>
              </a:lnSpc>
            </a:pPr>
            <a:r>
              <a:rPr lang="fi-FI" sz="2000">
                <a:solidFill>
                  <a:srgbClr val="000000"/>
                </a:solidFill>
                <a:latin typeface="Calibri"/>
              </a:rPr>
              <a:t>Lukiossa epämiellyttävyyden tai rumuuden tuntemuksista ilmoitti</a:t>
            </a:r>
            <a:endParaRPr/>
          </a:p>
          <a:p>
            <a:pPr algn="ctr">
              <a:lnSpc>
                <a:spcPct val="100000"/>
              </a:lnSpc>
            </a:pPr>
            <a:r>
              <a:rPr lang="fi-FI" sz="2000">
                <a:solidFill>
                  <a:srgbClr val="000000"/>
                </a:solidFill>
                <a:latin typeface="Calibri"/>
              </a:rPr>
              <a:t>tytöistä 38 % ja pojista 18 %. Ammattioppilaitoksissa tällaisista</a:t>
            </a:r>
            <a:endParaRPr/>
          </a:p>
          <a:p>
            <a:pPr algn="ctr">
              <a:lnSpc>
                <a:spcPct val="100000"/>
              </a:lnSpc>
            </a:pPr>
            <a:r>
              <a:rPr lang="fi-FI" sz="2000">
                <a:solidFill>
                  <a:srgbClr val="000000"/>
                </a:solidFill>
                <a:latin typeface="Calibri"/>
              </a:rPr>
              <a:t>kokemuksista ilmoitti tytöistä 37 % ja pojista 16 %.</a:t>
            </a:r>
            <a:endParaRPr/>
          </a:p>
          <a:p>
            <a:pPr algn="ctr">
              <a:lnSpc>
                <a:spcPct val="100000"/>
              </a:lnSpc>
            </a:pPr>
            <a:r>
              <a:rPr lang="fi-FI" sz="2000">
                <a:solidFill>
                  <a:srgbClr val="000000"/>
                </a:solidFill>
                <a:latin typeface="Calibri"/>
              </a:rPr>
              <a:t>(Kouluterveyskysely 2010–2011)</a:t>
            </a:r>
            <a:endParaRPr/>
          </a:p>
          <a:p>
            <a:pPr algn="ctr">
              <a:lnSpc>
                <a:spcPct val="100000"/>
              </a:lnSpc>
            </a:pPr>
            <a:endParaRPr/>
          </a:p>
          <a:p>
            <a:pPr algn="ctr">
              <a:lnSpc>
                <a:spcPct val="100000"/>
              </a:lnSpc>
            </a:pPr>
            <a:r>
              <a:rPr lang="fi-FI" sz="2000">
                <a:solidFill>
                  <a:srgbClr val="000000"/>
                </a:solidFill>
                <a:latin typeface="Calibri"/>
              </a:rPr>
              <a:t>https://www.youtube.com/watch?v=iYhCn0jf46U</a:t>
            </a: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685800" y="2130480"/>
            <a:ext cx="7771320" cy="1468800"/>
          </a:xfrm>
          <a:prstGeom prst="rect">
            <a:avLst/>
          </a:prstGeom>
          <a:noFill/>
          <a:ln>
            <a:noFill/>
          </a:ln>
        </p:spPr>
        <p:txBody>
          <a:bodyPr lIns="90000" tIns="45000" rIns="90000" bIns="45000"/>
          <a:lstStyle/>
          <a:p>
            <a:pPr algn="ctr">
              <a:lnSpc>
                <a:spcPct val="100000"/>
              </a:lnSpc>
            </a:pPr>
            <a:r>
              <a:rPr lang="fi-FI" sz="4400">
                <a:solidFill>
                  <a:srgbClr val="000000"/>
                </a:solidFill>
                <a:latin typeface="Calibri"/>
              </a:rPr>
              <a:t>Ihmisoikeudet</a:t>
            </a:r>
            <a:endParaRPr/>
          </a:p>
        </p:txBody>
      </p:sp>
      <p:sp>
        <p:nvSpPr>
          <p:cNvPr id="248" name="CustomShape 2"/>
          <p:cNvSpPr/>
          <p:nvPr/>
        </p:nvSpPr>
        <p:spPr>
          <a:xfrm>
            <a:off x="1371600" y="3886200"/>
            <a:ext cx="6399720" cy="1751400"/>
          </a:xfrm>
          <a:prstGeom prst="rect">
            <a:avLst/>
          </a:prstGeom>
          <a:noFill/>
          <a:ln>
            <a:noFill/>
          </a:ln>
        </p:spPr>
        <p:txBody>
          <a:bodyPr lIns="90000" tIns="45000" rIns="90000" bIns="45000"/>
          <a:lstStyle/>
          <a:p>
            <a:pPr algn="ctr">
              <a:lnSpc>
                <a:spcPct val="100000"/>
              </a:lnSpc>
            </a:pPr>
            <a:r>
              <a:rPr lang="fi-FI" sz="2000">
                <a:solidFill>
                  <a:srgbClr val="8B8B8B"/>
                </a:solidFill>
                <a:latin typeface="Arial"/>
              </a:rPr>
              <a:t>-tavoitteena turvata jokaiselle ihmisarvoinen elämä</a:t>
            </a:r>
            <a:endParaRPr/>
          </a:p>
          <a:p>
            <a:pPr algn="ctr">
              <a:lnSpc>
                <a:spcPct val="100000"/>
              </a:lnSpc>
            </a:pPr>
            <a:r>
              <a:rPr lang="fi-FI" sz="2000">
                <a:solidFill>
                  <a:srgbClr val="8B8B8B"/>
                </a:solidFill>
                <a:latin typeface="Arial"/>
              </a:rPr>
              <a:t>-tasa-arvo, syrjimättömyys ja oikeus väkivallattomuuteen</a:t>
            </a:r>
            <a:endParaRPr/>
          </a:p>
          <a:p>
            <a:pPr algn="ctr">
              <a:lnSpc>
                <a:spcPct val="100000"/>
              </a:lnSpc>
            </a:pPr>
            <a:r>
              <a:rPr lang="fi-FI" sz="2000">
                <a:solidFill>
                  <a:srgbClr val="8B8B8B"/>
                </a:solidFill>
                <a:latin typeface="Arial"/>
              </a:rPr>
              <a:t>-ihmiset samanarvoisia ihonväriin, sukupuoleen, uskontoon, ikään, kieleen tai </a:t>
            </a:r>
            <a:endParaRPr/>
          </a:p>
          <a:p>
            <a:pPr algn="ctr">
              <a:lnSpc>
                <a:spcPct val="100000"/>
              </a:lnSpc>
            </a:pPr>
            <a:r>
              <a:rPr lang="fi-FI" sz="2000">
                <a:solidFill>
                  <a:srgbClr val="8B8B8B"/>
                </a:solidFill>
                <a:latin typeface="Arial"/>
              </a:rPr>
              <a:t>	asuinpaikkaan katsomatta</a:t>
            </a: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457200" y="274680"/>
            <a:ext cx="8228160" cy="5850000"/>
          </a:xfrm>
          <a:prstGeom prst="rect">
            <a:avLst/>
          </a:prstGeom>
          <a:noFill/>
          <a:ln>
            <a:noFill/>
          </a:ln>
        </p:spPr>
        <p:txBody>
          <a:bodyPr lIns="0" tIns="0" rIns="0" bIns="0" anchor="ctr"/>
          <a:lstStyle/>
          <a:p>
            <a:pPr algn="ctr">
              <a:lnSpc>
                <a:spcPct val="100000"/>
              </a:lnSpc>
            </a:pPr>
            <a:r>
              <a:rPr lang="fi-FI" sz="2000">
                <a:solidFill>
                  <a:srgbClr val="000000"/>
                </a:solidFill>
                <a:latin typeface="Calibri"/>
              </a:rPr>
              <a:t>1.Ryhmä</a:t>
            </a:r>
            <a:endParaRPr/>
          </a:p>
          <a:p>
            <a:pPr algn="ctr">
              <a:lnSpc>
                <a:spcPct val="100000"/>
              </a:lnSpc>
            </a:pPr>
            <a:r>
              <a:rPr lang="fi-FI" sz="2000">
                <a:solidFill>
                  <a:srgbClr val="000000"/>
                </a:solidFill>
                <a:latin typeface="Calibri"/>
              </a:rPr>
              <a:t>Tutustukaa YK:n yleismaailmalliseen ihmisoikeuksien julistukseen.</a:t>
            </a:r>
            <a:endParaRPr/>
          </a:p>
          <a:p>
            <a:pPr algn="ctr">
              <a:lnSpc>
                <a:spcPct val="100000"/>
              </a:lnSpc>
            </a:pPr>
            <a:r>
              <a:rPr lang="fi-FI" sz="2000">
                <a:solidFill>
                  <a:srgbClr val="000000"/>
                </a:solidFill>
                <a:latin typeface="Calibri"/>
              </a:rPr>
              <a:t>Valitkaa yhteisesti mielestänne kymmenen tärkeintä ihmisoikeutta.</a:t>
            </a:r>
            <a:endParaRPr/>
          </a:p>
          <a:p>
            <a:pPr algn="ctr">
              <a:lnSpc>
                <a:spcPct val="100000"/>
              </a:lnSpc>
            </a:pPr>
            <a:r>
              <a:rPr lang="fi-FI" sz="2000">
                <a:solidFill>
                  <a:srgbClr val="000000"/>
                </a:solidFill>
                <a:latin typeface="Calibri"/>
              </a:rPr>
              <a:t>Pohtikaa, onko niiden toteutumisessa eroja naisten ja miesten kohdalla.</a:t>
            </a:r>
            <a:endParaRPr/>
          </a:p>
          <a:p>
            <a:pPr algn="ctr">
              <a:lnSpc>
                <a:spcPct val="100000"/>
              </a:lnSpc>
            </a:pPr>
            <a:r>
              <a:rPr lang="fi-FI" sz="2000">
                <a:solidFill>
                  <a:srgbClr val="000000"/>
                </a:solidFill>
                <a:latin typeface="Calibri"/>
              </a:rPr>
              <a:t>Miettikää tilannetta Suomessa ja muualla maailmassa. Mistä erot</a:t>
            </a:r>
            <a:endParaRPr/>
          </a:p>
          <a:p>
            <a:pPr algn="ctr">
              <a:lnSpc>
                <a:spcPct val="100000"/>
              </a:lnSpc>
            </a:pPr>
            <a:r>
              <a:rPr lang="fi-FI" sz="2000">
                <a:solidFill>
                  <a:srgbClr val="000000"/>
                </a:solidFill>
                <a:latin typeface="Calibri"/>
              </a:rPr>
              <a:t>mielestänne johtuvat? Mitkä käytännöt ylläpitävät vallitsevaa tilannetta?</a:t>
            </a:r>
            <a:endParaRPr/>
          </a:p>
          <a:p>
            <a:pPr algn="ctr">
              <a:lnSpc>
                <a:spcPct val="100000"/>
              </a:lnSpc>
            </a:pPr>
            <a:r>
              <a:rPr lang="fi-FI" sz="2000">
                <a:solidFill>
                  <a:srgbClr val="000000"/>
                </a:solidFill>
                <a:latin typeface="Calibri"/>
              </a:rPr>
              <a:t>Perustelkaa kantanne. Purkakaa  valinnat perusteluineen yhteisesti</a:t>
            </a:r>
            <a:endParaRPr/>
          </a:p>
          <a:p>
            <a:pPr algn="ctr">
              <a:lnSpc>
                <a:spcPct val="100000"/>
              </a:lnSpc>
            </a:pPr>
            <a:r>
              <a:rPr lang="fi-FI" sz="2000">
                <a:solidFill>
                  <a:srgbClr val="000000"/>
                </a:solidFill>
                <a:latin typeface="Calibri"/>
              </a:rPr>
              <a:t>luokassa.</a:t>
            </a:r>
            <a:endParaRPr/>
          </a:p>
          <a:p>
            <a:pPr algn="ctr">
              <a:lnSpc>
                <a:spcPct val="100000"/>
              </a:lnSpc>
            </a:pPr>
            <a:r>
              <a:rPr lang="fi-FI" sz="2000">
                <a:solidFill>
                  <a:srgbClr val="000000"/>
                </a:solidFill>
                <a:latin typeface="Calibri"/>
              </a:rPr>
              <a:t>Valmistakaa esitys tai tehkää mainos tai juliste yhdestä valitsemastanne</a:t>
            </a:r>
            <a:endParaRPr/>
          </a:p>
          <a:p>
            <a:pPr algn="ctr">
              <a:lnSpc>
                <a:spcPct val="100000"/>
              </a:lnSpc>
            </a:pPr>
            <a:r>
              <a:rPr lang="fi-FI" sz="2000">
                <a:solidFill>
                  <a:srgbClr val="000000"/>
                </a:solidFill>
                <a:latin typeface="Calibri"/>
              </a:rPr>
              <a:t>	ihmisoikeudesta.</a:t>
            </a: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ustomShape 1"/>
          <p:cNvSpPr/>
          <p:nvPr/>
        </p:nvSpPr>
        <p:spPr>
          <a:xfrm>
            <a:off x="457200" y="274680"/>
            <a:ext cx="8228160" cy="5850000"/>
          </a:xfrm>
          <a:prstGeom prst="rect">
            <a:avLst/>
          </a:prstGeom>
          <a:noFill/>
          <a:ln>
            <a:noFill/>
          </a:ln>
        </p:spPr>
        <p:txBody>
          <a:bodyPr lIns="0" tIns="0" rIns="0" bIns="0" anchor="ctr"/>
          <a:lstStyle/>
          <a:p>
            <a:pPr algn="ctr">
              <a:lnSpc>
                <a:spcPct val="100000"/>
              </a:lnSpc>
            </a:pPr>
            <a:r>
              <a:rPr lang="fi-FI" sz="4400">
                <a:solidFill>
                  <a:srgbClr val="000000"/>
                </a:solidFill>
                <a:latin typeface="Calibri"/>
              </a:rPr>
              <a:t>2.ryhmä</a:t>
            </a:r>
            <a:endParaRPr/>
          </a:p>
          <a:p>
            <a:pPr algn="ctr">
              <a:lnSpc>
                <a:spcPct val="100000"/>
              </a:lnSpc>
            </a:pPr>
            <a:endParaRPr/>
          </a:p>
          <a:p>
            <a:pPr algn="ctr">
              <a:lnSpc>
                <a:spcPct val="100000"/>
              </a:lnSpc>
            </a:pPr>
            <a:r>
              <a:rPr lang="fi-FI" sz="2000">
                <a:solidFill>
                  <a:srgbClr val="000000"/>
                </a:solidFill>
                <a:latin typeface="Calibri"/>
              </a:rPr>
              <a:t>Tutustukaa yhdenvertaisuuslakiin ja tasa-arvolakiin</a:t>
            </a:r>
            <a:endParaRPr/>
          </a:p>
          <a:p>
            <a:pPr algn="ctr">
              <a:lnSpc>
                <a:spcPct val="100000"/>
              </a:lnSpc>
            </a:pPr>
            <a:r>
              <a:rPr lang="fi-FI" sz="2000">
                <a:solidFill>
                  <a:srgbClr val="000000"/>
                </a:solidFill>
                <a:latin typeface="Calibri"/>
              </a:rPr>
              <a:t>(www.yhdenvertaisuus.fi ja www.tasa-arvo.fi).</a:t>
            </a:r>
            <a:endParaRPr/>
          </a:p>
          <a:p>
            <a:pPr algn="ctr">
              <a:lnSpc>
                <a:spcPct val="100000"/>
              </a:lnSpc>
            </a:pPr>
            <a:r>
              <a:rPr lang="fi-FI" sz="2000">
                <a:solidFill>
                  <a:srgbClr val="000000"/>
                </a:solidFill>
                <a:latin typeface="Calibri"/>
              </a:rPr>
              <a:t>Selvittäkää, mitä asioita se sisältää, kuka sitä valvoo ja </a:t>
            </a:r>
            <a:endParaRPr/>
          </a:p>
          <a:p>
            <a:pPr algn="ctr">
              <a:lnSpc>
                <a:spcPct val="100000"/>
              </a:lnSpc>
            </a:pPr>
            <a:r>
              <a:rPr lang="fi-FI" sz="2000">
                <a:solidFill>
                  <a:srgbClr val="000000"/>
                </a:solidFill>
                <a:latin typeface="Calibri"/>
              </a:rPr>
              <a:t>kenen puoleen voi</a:t>
            </a:r>
            <a:endParaRPr/>
          </a:p>
          <a:p>
            <a:pPr algn="ctr">
              <a:lnSpc>
                <a:spcPct val="100000"/>
              </a:lnSpc>
            </a:pPr>
            <a:r>
              <a:rPr lang="fi-FI" sz="2000">
                <a:solidFill>
                  <a:srgbClr val="000000"/>
                </a:solidFill>
                <a:latin typeface="Calibri"/>
              </a:rPr>
              <a:t>kääntyä, jos kokee tulleensa syrjityksi. </a:t>
            </a:r>
            <a:endParaRPr/>
          </a:p>
          <a:p>
            <a:pPr algn="ctr">
              <a:lnSpc>
                <a:spcPct val="100000"/>
              </a:lnSpc>
            </a:pPr>
            <a:r>
              <a:rPr lang="fi-FI" sz="2000">
                <a:solidFill>
                  <a:srgbClr val="000000"/>
                </a:solidFill>
                <a:latin typeface="Calibri"/>
              </a:rPr>
              <a:t>Mitä voi tehdä, jos epäilee jääneensä</a:t>
            </a:r>
            <a:endParaRPr/>
          </a:p>
          <a:p>
            <a:pPr algn="ctr">
              <a:lnSpc>
                <a:spcPct val="100000"/>
              </a:lnSpc>
            </a:pPr>
            <a:r>
              <a:rPr lang="fi-FI" sz="2000">
                <a:solidFill>
                  <a:srgbClr val="000000"/>
                </a:solidFill>
                <a:latin typeface="Calibri"/>
              </a:rPr>
              <a:t>vaille opiskelupaikkaa sukupuolen, etnisen taustan, </a:t>
            </a:r>
            <a:endParaRPr/>
          </a:p>
          <a:p>
            <a:pPr algn="ctr">
              <a:lnSpc>
                <a:spcPct val="100000"/>
              </a:lnSpc>
            </a:pPr>
            <a:r>
              <a:rPr lang="fi-FI" sz="2000">
                <a:solidFill>
                  <a:srgbClr val="000000"/>
                </a:solidFill>
                <a:latin typeface="Calibri"/>
              </a:rPr>
              <a:t>kielen, iän tai ihonvärin vuoksi?</a:t>
            </a: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457200" y="274680"/>
            <a:ext cx="8228160" cy="5850000"/>
          </a:xfrm>
          <a:prstGeom prst="rect">
            <a:avLst/>
          </a:prstGeom>
          <a:noFill/>
          <a:ln>
            <a:noFill/>
          </a:ln>
        </p:spPr>
        <p:txBody>
          <a:bodyPr lIns="0" tIns="0" rIns="0" bIns="0" anchor="ctr"/>
          <a:lstStyle/>
          <a:p>
            <a:pPr algn="ctr">
              <a:lnSpc>
                <a:spcPct val="100000"/>
              </a:lnSpc>
            </a:pPr>
            <a:r>
              <a:rPr lang="fi-FI" sz="4400">
                <a:solidFill>
                  <a:srgbClr val="000000"/>
                </a:solidFill>
                <a:latin typeface="Calibri"/>
              </a:rPr>
              <a:t>3. Ryhmä</a:t>
            </a:r>
            <a:endParaRPr/>
          </a:p>
          <a:p>
            <a:pPr algn="ctr">
              <a:lnSpc>
                <a:spcPct val="100000"/>
              </a:lnSpc>
            </a:pPr>
            <a:endParaRPr/>
          </a:p>
          <a:p>
            <a:pPr algn="ctr">
              <a:lnSpc>
                <a:spcPct val="100000"/>
              </a:lnSpc>
            </a:pPr>
            <a:r>
              <a:rPr lang="fi-FI" sz="2160">
                <a:solidFill>
                  <a:srgbClr val="000000"/>
                </a:solidFill>
                <a:latin typeface="Calibri"/>
              </a:rPr>
              <a:t>Ei ole olemassa oikeuksia ilman velvollisuuksia. Tutustukaa lyhennelmään</a:t>
            </a:r>
            <a:endParaRPr/>
          </a:p>
          <a:p>
            <a:pPr algn="ctr">
              <a:lnSpc>
                <a:spcPct val="100000"/>
              </a:lnSpc>
            </a:pPr>
            <a:r>
              <a:rPr lang="fi-FI" sz="2160">
                <a:solidFill>
                  <a:srgbClr val="000000"/>
                </a:solidFill>
                <a:latin typeface="Calibri"/>
              </a:rPr>
              <a:t>lapsen oikeuksien sopimuksesta (www.unicef.fi). Keskustelkaa aiheesta ja </a:t>
            </a:r>
            <a:endParaRPr/>
          </a:p>
          <a:p>
            <a:pPr algn="ctr">
              <a:lnSpc>
                <a:spcPct val="100000"/>
              </a:lnSpc>
            </a:pPr>
            <a:r>
              <a:rPr lang="fi-FI" sz="2160">
                <a:solidFill>
                  <a:srgbClr val="000000"/>
                </a:solidFill>
                <a:latin typeface="Calibri"/>
              </a:rPr>
              <a:t>kirjoittakaa ylös.</a:t>
            </a:r>
            <a:endParaRPr/>
          </a:p>
          <a:p>
            <a:pPr algn="ctr">
              <a:lnSpc>
                <a:spcPct val="100000"/>
              </a:lnSpc>
            </a:pPr>
            <a:r>
              <a:rPr lang="fi-FI" sz="2160">
                <a:solidFill>
                  <a:srgbClr val="000000"/>
                </a:solidFill>
                <a:latin typeface="Calibri"/>
              </a:rPr>
              <a:t>Toteutuvatko sopimuksessa määritellyt asiat omassa elämässänne?</a:t>
            </a:r>
            <a:endParaRPr/>
          </a:p>
          <a:p>
            <a:pPr algn="ctr">
              <a:lnSpc>
                <a:spcPct val="100000"/>
              </a:lnSpc>
            </a:pPr>
            <a:r>
              <a:rPr lang="fi-FI" sz="2160">
                <a:solidFill>
                  <a:srgbClr val="000000"/>
                </a:solidFill>
                <a:latin typeface="Calibri"/>
              </a:rPr>
              <a:t>Missä asioissa toteutuvat ja missä eivät? Pohtikaa oikeuksien toteutumista</a:t>
            </a:r>
            <a:endParaRPr/>
          </a:p>
          <a:p>
            <a:pPr algn="ctr">
              <a:lnSpc>
                <a:spcPct val="100000"/>
              </a:lnSpc>
            </a:pPr>
            <a:r>
              <a:rPr lang="fi-FI" sz="2160">
                <a:solidFill>
                  <a:srgbClr val="000000"/>
                </a:solidFill>
                <a:latin typeface="Calibri"/>
              </a:rPr>
              <a:t>	kehitysmaiden lasten elämässä.</a:t>
            </a:r>
            <a:endParaRPr/>
          </a:p>
          <a:p>
            <a:pPr algn="ctr">
              <a:lnSpc>
                <a:spcPct val="100000"/>
              </a:lnSpc>
            </a:pPr>
            <a:endParaRPr/>
          </a:p>
          <a:p>
            <a:pPr algn="ctr">
              <a:lnSpc>
                <a:spcPct val="100000"/>
              </a:lnSpc>
            </a:pPr>
            <a:r>
              <a:rPr lang="fi-FI" sz="2160">
                <a:solidFill>
                  <a:srgbClr val="000000"/>
                </a:solidFill>
                <a:latin typeface="Calibri"/>
              </a:rPr>
              <a:t>Miten sopimusta tulisi täydentää, jotta se turvaisi kaikkien maailman</a:t>
            </a:r>
            <a:endParaRPr/>
          </a:p>
          <a:p>
            <a:pPr algn="ctr">
              <a:lnSpc>
                <a:spcPct val="100000"/>
              </a:lnSpc>
            </a:pPr>
            <a:r>
              <a:rPr lang="fi-FI" sz="2160">
                <a:solidFill>
                  <a:srgbClr val="000000"/>
                </a:solidFill>
                <a:latin typeface="Calibri"/>
              </a:rPr>
              <a:t>	lasten oikeuksien toteutumisen? Täydentäkää sopimusta</a:t>
            </a:r>
            <a:r>
              <a:rPr lang="fi-FI" sz="4400">
                <a:solidFill>
                  <a:srgbClr val="000000"/>
                </a:solidFill>
                <a:latin typeface="Calibri"/>
              </a:rPr>
              <a:t>.</a:t>
            </a: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457200" y="274680"/>
            <a:ext cx="8228520" cy="1141920"/>
          </a:xfrm>
          <a:prstGeom prst="rect">
            <a:avLst/>
          </a:prstGeom>
          <a:noFill/>
          <a:ln>
            <a:noFill/>
          </a:ln>
        </p:spPr>
      </p:sp>
      <p:sp>
        <p:nvSpPr>
          <p:cNvPr id="253" name="CustomShape 2"/>
          <p:cNvSpPr/>
          <p:nvPr/>
        </p:nvSpPr>
        <p:spPr>
          <a:xfrm>
            <a:off x="457200" y="1600200"/>
            <a:ext cx="8228520" cy="4524840"/>
          </a:xfrm>
          <a:prstGeom prst="rect">
            <a:avLst/>
          </a:prstGeom>
          <a:noFill/>
          <a:ln>
            <a:noFill/>
          </a:ln>
        </p:spPr>
        <p:txBody>
          <a:bodyPr lIns="90000" tIns="45000" rIns="90000" bIns="45000"/>
          <a:lstStyle/>
          <a:p>
            <a:r>
              <a:rPr lang="fi-FI" sz="1600" b="1">
                <a:solidFill>
                  <a:srgbClr val="000000"/>
                </a:solidFill>
                <a:latin typeface="Calibri"/>
              </a:rPr>
              <a:t> Lisätehtävä nopeimmalle ryhmälle: Aikamatka tasa-arvoon.</a:t>
            </a:r>
            <a:endParaRPr/>
          </a:p>
          <a:p>
            <a:r>
              <a:rPr lang="fi-FI" sz="1600" i="1">
                <a:solidFill>
                  <a:srgbClr val="000000"/>
                </a:solidFill>
                <a:latin typeface="Calibri"/>
              </a:rPr>
              <a:t>	Piirtäkää jana vuodesta 1906 vuoteen 2012. Sijoittakaa janalle seuraavat</a:t>
            </a:r>
            <a:endParaRPr/>
          </a:p>
          <a:p>
            <a:r>
              <a:rPr lang="fi-FI" sz="1600" i="1">
                <a:solidFill>
                  <a:srgbClr val="000000"/>
                </a:solidFill>
                <a:latin typeface="Calibri"/>
              </a:rPr>
              <a:t>	muutokset Suomessa:</a:t>
            </a:r>
            <a:endParaRPr/>
          </a:p>
          <a:p>
            <a:r>
              <a:rPr lang="fi-FI" sz="1600" i="1">
                <a:solidFill>
                  <a:srgbClr val="000000"/>
                </a:solidFill>
                <a:latin typeface="Calibri"/>
              </a:rPr>
              <a:t>	a) Kaikille kansalaisille yleinen ja yhtäläinen äänioikeus</a:t>
            </a:r>
            <a:endParaRPr/>
          </a:p>
          <a:p>
            <a:r>
              <a:rPr lang="fi-FI" sz="1600" i="1">
                <a:solidFill>
                  <a:srgbClr val="000000"/>
                </a:solidFill>
                <a:latin typeface="Calibri"/>
              </a:rPr>
              <a:t>	b) Laki miesten ja naisten samapalkkaisuudesta</a:t>
            </a:r>
            <a:endParaRPr/>
          </a:p>
          <a:p>
            <a:r>
              <a:rPr lang="fi-FI" sz="1600" i="1">
                <a:solidFill>
                  <a:srgbClr val="000000"/>
                </a:solidFill>
                <a:latin typeface="Calibri"/>
              </a:rPr>
              <a:t>	c) Laki naisten ja miesten välisestä tasa-arvosta</a:t>
            </a:r>
            <a:endParaRPr/>
          </a:p>
          <a:p>
            <a:r>
              <a:rPr lang="fi-FI" sz="1600" i="1">
                <a:solidFill>
                  <a:srgbClr val="000000"/>
                </a:solidFill>
                <a:latin typeface="Calibri"/>
              </a:rPr>
              <a:t>	d) Helsingin bordellit suljetaan</a:t>
            </a:r>
            <a:endParaRPr/>
          </a:p>
          <a:p>
            <a:r>
              <a:rPr lang="fi-FI" sz="1600" i="1">
                <a:solidFill>
                  <a:srgbClr val="000000"/>
                </a:solidFill>
                <a:latin typeface="Calibri"/>
              </a:rPr>
              <a:t>	e) Homoseksuaaliset teot poistetaan rikoslaista</a:t>
            </a:r>
            <a:endParaRPr/>
          </a:p>
          <a:p>
            <a:r>
              <a:rPr lang="fi-FI" sz="1600" i="1">
                <a:solidFill>
                  <a:srgbClr val="000000"/>
                </a:solidFill>
                <a:latin typeface="Calibri"/>
              </a:rPr>
              <a:t>	f) Homoseksuaalisuus poistetaan sairausluokituksesta</a:t>
            </a:r>
            <a:endParaRPr/>
          </a:p>
          <a:p>
            <a:r>
              <a:rPr lang="fi-FI" sz="1600" i="1">
                <a:solidFill>
                  <a:srgbClr val="000000"/>
                </a:solidFill>
                <a:latin typeface="Calibri"/>
              </a:rPr>
              <a:t>	g) Raiskaus tulee rikokseksi avioliitossa</a:t>
            </a:r>
            <a:endParaRPr/>
          </a:p>
          <a:p>
            <a:r>
              <a:rPr lang="fi-FI" sz="1600" i="1">
                <a:solidFill>
                  <a:srgbClr val="000000"/>
                </a:solidFill>
                <a:latin typeface="Calibri"/>
              </a:rPr>
              <a:t>	h) Lapsen ruumiillinen kurittaminen kielletään rikoslaissa</a:t>
            </a:r>
            <a:endParaRPr/>
          </a:p>
          <a:p>
            <a:r>
              <a:rPr lang="fi-FI" sz="1600" i="1">
                <a:solidFill>
                  <a:srgbClr val="000000"/>
                </a:solidFill>
                <a:latin typeface="Calibri"/>
              </a:rPr>
              <a:t>	i) Avioliitossa oleva nainen vapautuu miehensä holhouksesta</a:t>
            </a:r>
            <a:endParaRPr/>
          </a:p>
          <a:p>
            <a:r>
              <a:rPr lang="fi-FI" sz="1600" i="1">
                <a:solidFill>
                  <a:srgbClr val="000000"/>
                </a:solidFill>
                <a:latin typeface="Calibri"/>
              </a:rPr>
              <a:t>	j) Samaa sukupuolta oleville pareille annetaan oikeus rekisteröidä</a:t>
            </a:r>
            <a:endParaRPr/>
          </a:p>
          <a:p>
            <a:r>
              <a:rPr lang="fi-FI" sz="1600" i="1">
                <a:solidFill>
                  <a:srgbClr val="000000"/>
                </a:solidFill>
                <a:latin typeface="Calibri"/>
              </a:rPr>
              <a:t>	parisuhteensa</a:t>
            </a:r>
            <a:endParaRPr/>
          </a:p>
          <a:p>
            <a:r>
              <a:rPr lang="fi-FI" sz="1600" i="1">
                <a:solidFill>
                  <a:srgbClr val="000000"/>
                </a:solidFill>
                <a:latin typeface="Calibri"/>
              </a:rPr>
              <a:t>	k) Transvestisuus poistetaan sairausluokituksesta</a:t>
            </a:r>
            <a:endParaRPr/>
          </a:p>
          <a:p>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685800" y="945000"/>
            <a:ext cx="7771320" cy="3842280"/>
          </a:xfrm>
          <a:prstGeom prst="rect">
            <a:avLst/>
          </a:prstGeom>
          <a:noFill/>
          <a:ln>
            <a:noFill/>
          </a:ln>
        </p:spPr>
        <p:txBody>
          <a:bodyPr wrap="none" lIns="0" tIns="0" rIns="0" bIns="0" anchor="ctr"/>
          <a:lstStyle/>
          <a:p>
            <a:endParaRPr dirty="0"/>
          </a:p>
          <a:p>
            <a:endParaRPr dirty="0"/>
          </a:p>
          <a:p>
            <a:endParaRPr dirty="0"/>
          </a:p>
          <a:p>
            <a:endParaRPr dirty="0"/>
          </a:p>
          <a:p>
            <a:endParaRPr dirty="0"/>
          </a:p>
          <a:p>
            <a:endParaRPr dirty="0" smtClean="0"/>
          </a:p>
          <a:p>
            <a:r>
              <a:rPr lang="fi-FI" dirty="0">
                <a:latin typeface="Arial"/>
              </a:rPr>
              <a:t>I</a:t>
            </a:r>
            <a:r>
              <a:rPr lang="fi-FI" dirty="0" smtClean="0">
                <a:latin typeface="Arial"/>
              </a:rPr>
              <a:t>hmisoikeudet</a:t>
            </a:r>
          </a:p>
          <a:p>
            <a:r>
              <a:rPr lang="fi-FI" dirty="0" smtClean="0">
                <a:latin typeface="Arial"/>
              </a:rPr>
              <a:t>Tunnetaidot</a:t>
            </a:r>
            <a:endParaRPr dirty="0" smtClean="0"/>
          </a:p>
          <a:p>
            <a:r>
              <a:rPr lang="fi-FI" dirty="0" smtClean="0">
                <a:latin typeface="Arial"/>
              </a:rPr>
              <a:t>Seksuaalisuus</a:t>
            </a:r>
            <a:endParaRPr dirty="0" smtClean="0"/>
          </a:p>
          <a:p>
            <a:r>
              <a:rPr lang="fi-FI" dirty="0">
                <a:latin typeface="Arial"/>
              </a:rPr>
              <a:t>S</a:t>
            </a:r>
            <a:r>
              <a:rPr lang="fi-FI" dirty="0" smtClean="0">
                <a:latin typeface="Arial"/>
              </a:rPr>
              <a:t>ukupuolinen </a:t>
            </a:r>
            <a:r>
              <a:rPr lang="fi-FI" dirty="0">
                <a:latin typeface="Arial"/>
              </a:rPr>
              <a:t>häirintä</a:t>
            </a:r>
            <a:endParaRPr dirty="0" smtClean="0"/>
          </a:p>
          <a:p>
            <a:r>
              <a:rPr lang="fi-FI" dirty="0" smtClean="0">
                <a:latin typeface="Arial"/>
              </a:rPr>
              <a:t>Seurustelu</a:t>
            </a:r>
            <a:endParaRPr dirty="0" smtClean="0"/>
          </a:p>
          <a:p>
            <a:r>
              <a:rPr lang="fi-FI" dirty="0" smtClean="0">
                <a:latin typeface="Arial"/>
              </a:rPr>
              <a:t>Seurusteluväkivalta</a:t>
            </a:r>
            <a:endParaRPr dirty="0" smtClean="0"/>
          </a:p>
          <a:p>
            <a:r>
              <a:rPr lang="fi-FI" dirty="0">
                <a:latin typeface="Arial"/>
              </a:rPr>
              <a:t>S</a:t>
            </a:r>
            <a:r>
              <a:rPr lang="fi-FI" dirty="0" smtClean="0">
                <a:latin typeface="Arial"/>
              </a:rPr>
              <a:t>eksuaalinen </a:t>
            </a:r>
            <a:r>
              <a:rPr lang="fi-FI" dirty="0">
                <a:latin typeface="Arial"/>
              </a:rPr>
              <a:t>väkivalta</a:t>
            </a:r>
            <a:endParaRPr dirty="0" smtClean="0"/>
          </a:p>
          <a:p>
            <a:r>
              <a:rPr lang="fi-FI" dirty="0">
                <a:latin typeface="Arial"/>
              </a:rPr>
              <a:t>L</a:t>
            </a:r>
            <a:r>
              <a:rPr lang="fi-FI" dirty="0" smtClean="0">
                <a:latin typeface="Arial"/>
              </a:rPr>
              <a:t>ainsäädäntö</a:t>
            </a:r>
            <a:endParaRPr dirty="0"/>
          </a:p>
        </p:txBody>
      </p:sp>
      <p:sp>
        <p:nvSpPr>
          <p:cNvPr id="224" name="CustomShape 2"/>
          <p:cNvSpPr/>
          <p:nvPr/>
        </p:nvSpPr>
        <p:spPr>
          <a:xfrm>
            <a:off x="360000" y="1296000"/>
            <a:ext cx="8228520" cy="4525200"/>
          </a:xfrm>
          <a:prstGeom prst="rect">
            <a:avLst/>
          </a:prstGeom>
          <a:noFill/>
          <a:ln>
            <a:noFill/>
          </a:ln>
        </p:spPr>
        <p:txBody>
          <a:bodyPr wrap="none" lIns="0" tIns="0" rIns="0" bIns="0"/>
          <a:lstStyle/>
          <a:p>
            <a:pPr lvl="1">
              <a:buSzPct val="45000"/>
            </a:pPr>
            <a:r>
              <a:rPr lang="fi-FI" dirty="0">
                <a:latin typeface="Arial"/>
              </a:rPr>
              <a:t>Sisällöt</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457200" y="274680"/>
            <a:ext cx="8228520" cy="1141920"/>
          </a:xfrm>
          <a:prstGeom prst="rect">
            <a:avLst/>
          </a:prstGeom>
          <a:noFill/>
          <a:ln>
            <a:noFill/>
          </a:ln>
        </p:spPr>
        <p:txBody>
          <a:bodyPr lIns="90000" tIns="45000" rIns="90000" bIns="45000"/>
          <a:lstStyle/>
          <a:p>
            <a:r>
              <a:rPr lang="fi-FI" sz="4400" b="1">
                <a:solidFill>
                  <a:srgbClr val="000000"/>
                </a:solidFill>
                <a:latin typeface="Calibri"/>
              </a:rPr>
              <a:t>Harjoitus. Stop! -leikki. </a:t>
            </a:r>
            <a:r>
              <a:rPr lang="fi-FI" sz="1600" i="1">
                <a:solidFill>
                  <a:srgbClr val="000000"/>
                </a:solidFill>
                <a:latin typeface="Calibri"/>
              </a:rPr>
              <a:t>(Amnesty/ihmisoikeudet.net)</a:t>
            </a:r>
            <a:endParaRPr/>
          </a:p>
          <a:p>
            <a:pPr algn="ctr">
              <a:lnSpc>
                <a:spcPct val="100000"/>
              </a:lnSpc>
            </a:pPr>
            <a:endParaRPr/>
          </a:p>
        </p:txBody>
      </p:sp>
      <p:sp>
        <p:nvSpPr>
          <p:cNvPr id="255" name="CustomShape 2"/>
          <p:cNvSpPr/>
          <p:nvPr/>
        </p:nvSpPr>
        <p:spPr>
          <a:xfrm>
            <a:off x="457200" y="1600200"/>
            <a:ext cx="8228520" cy="4524840"/>
          </a:xfrm>
          <a:prstGeom prst="rect">
            <a:avLst/>
          </a:prstGeom>
          <a:noFill/>
          <a:ln>
            <a:noFill/>
          </a:ln>
        </p:spPr>
        <p:txBody>
          <a:bodyPr lIns="90000" tIns="45000" rIns="90000" bIns="45000"/>
          <a:lstStyle/>
          <a:p>
            <a:r>
              <a:rPr lang="fi-FI" i="1">
                <a:solidFill>
                  <a:srgbClr val="000000"/>
                </a:solidFill>
                <a:latin typeface="Calibri"/>
              </a:rPr>
              <a:t>	Rajojen kunnioittaminen on jokaisen ihmisoikeus.</a:t>
            </a:r>
            <a:endParaRPr/>
          </a:p>
          <a:p>
            <a:r>
              <a:rPr lang="fi-FI" i="1">
                <a:solidFill>
                  <a:srgbClr val="000000"/>
                </a:solidFill>
                <a:latin typeface="Calibri"/>
              </a:rPr>
              <a:t>	Missä sinun rajasi kulkevat? Mistä ja miten löytyvät toisen rajat?</a:t>
            </a:r>
            <a:endParaRPr/>
          </a:p>
          <a:p>
            <a:r>
              <a:rPr lang="fi-FI" i="1">
                <a:solidFill>
                  <a:srgbClr val="000000"/>
                </a:solidFill>
                <a:latin typeface="Calibri"/>
              </a:rPr>
              <a:t>	Tehtävä: Jokainen ottaa parin, jota vastapäätä asettuu etäisyyden päähän</a:t>
            </a:r>
            <a:endParaRPr/>
          </a:p>
          <a:p>
            <a:r>
              <a:rPr lang="fi-FI" i="1">
                <a:solidFill>
                  <a:srgbClr val="000000"/>
                </a:solidFill>
                <a:latin typeface="Calibri"/>
              </a:rPr>
              <a:t>	seisomaan. Toinen pari (A) jää seisomaan paikalleen, mutta toisen (B) tehtävänä</a:t>
            </a:r>
            <a:endParaRPr/>
          </a:p>
          <a:p>
            <a:r>
              <a:rPr lang="fi-FI" i="1">
                <a:solidFill>
                  <a:srgbClr val="000000"/>
                </a:solidFill>
                <a:latin typeface="Calibri"/>
              </a:rPr>
              <a:t>	on hiljaa lähestyä pariaan. A:n tehtävä on sanoa Stop!, kun B tulee läheisyyden</a:t>
            </a:r>
            <a:endParaRPr/>
          </a:p>
          <a:p>
            <a:r>
              <a:rPr lang="fi-FI" i="1">
                <a:solidFill>
                  <a:srgbClr val="000000"/>
                </a:solidFill>
                <a:latin typeface="Calibri"/>
              </a:rPr>
              <a:t>	sietorajalle. B:n tulee pysähtyä siihen.</a:t>
            </a:r>
            <a:endParaRPr/>
          </a:p>
          <a:p>
            <a:r>
              <a:rPr lang="fi-FI" i="1">
                <a:solidFill>
                  <a:srgbClr val="000000"/>
                </a:solidFill>
                <a:latin typeface="Calibri"/>
              </a:rPr>
              <a:t>	HUOM! Tehtävä on hyvä tehdä useamman kanssa, koska etäisyydet ovat jokaisen</a:t>
            </a:r>
            <a:endParaRPr/>
          </a:p>
          <a:p>
            <a:r>
              <a:rPr lang="fi-FI" i="1">
                <a:solidFill>
                  <a:srgbClr val="000000"/>
                </a:solidFill>
                <a:latin typeface="Calibri"/>
              </a:rPr>
              <a:t>	kanssa erilaisia.	Tehtävä puretaan yhdessä koko luokan kesken.</a:t>
            </a:r>
            <a:endParaRPr/>
          </a:p>
          <a:p>
            <a:r>
              <a:rPr lang="fi-FI" i="1">
                <a:solidFill>
                  <a:srgbClr val="000000"/>
                </a:solidFill>
                <a:latin typeface="Calibri"/>
              </a:rPr>
              <a:t>	Vastauksia voi etsiä mm. seuraaviin kysymyksiin:</a:t>
            </a:r>
            <a:endParaRPr/>
          </a:p>
          <a:p>
            <a:r>
              <a:rPr lang="fi-FI" sz="1600" i="1">
                <a:solidFill>
                  <a:srgbClr val="000000"/>
                </a:solidFill>
                <a:latin typeface="Calibri"/>
              </a:rPr>
              <a:t>Miltä leikki tuntui?</a:t>
            </a:r>
            <a:endParaRPr/>
          </a:p>
          <a:p>
            <a:r>
              <a:rPr lang="fi-FI" sz="1600" i="1">
                <a:solidFill>
                  <a:srgbClr val="000000"/>
                </a:solidFill>
                <a:latin typeface="Calibri"/>
              </a:rPr>
              <a:t>Mitä ajatuksia leikki herätti?</a:t>
            </a:r>
            <a:endParaRPr/>
          </a:p>
          <a:p>
            <a:r>
              <a:rPr lang="fi-FI" sz="1600" i="1">
                <a:solidFill>
                  <a:srgbClr val="000000"/>
                </a:solidFill>
                <a:latin typeface="Calibri"/>
              </a:rPr>
              <a:t>Oliko eri ihmisillä erilaiset etäisyystarpeet?</a:t>
            </a:r>
            <a:endParaRPr/>
          </a:p>
          <a:p>
            <a:r>
              <a:rPr lang="fi-FI" sz="1600" i="1">
                <a:solidFill>
                  <a:srgbClr val="000000"/>
                </a:solidFill>
                <a:latin typeface="Calibri"/>
              </a:rPr>
              <a:t>Päästitkö jonkun ihmisen lähemmäksi kuin toisen? Miksi?</a:t>
            </a:r>
            <a:endParaRPr/>
          </a:p>
          <a:p>
            <a:r>
              <a:rPr lang="fi-FI" sz="1600" i="1">
                <a:solidFill>
                  <a:srgbClr val="000000"/>
                </a:solidFill>
                <a:latin typeface="Calibri"/>
              </a:rPr>
              <a:t>Miltä tuntui, kun toinen sanoi ”Stop!”?</a:t>
            </a:r>
            <a:endParaRPr/>
          </a:p>
          <a:p>
            <a:r>
              <a:rPr lang="fi-FI" sz="1600" i="1">
                <a:solidFill>
                  <a:srgbClr val="000000"/>
                </a:solidFill>
                <a:latin typeface="Calibri"/>
              </a:rPr>
              <a:t>Olisitko voinut kuvitella meneväsi vielä lähemmäksi?</a:t>
            </a:r>
            <a:endParaRPr/>
          </a:p>
          <a:p>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685800" y="2130480"/>
            <a:ext cx="7771320" cy="1468800"/>
          </a:xfrm>
          <a:prstGeom prst="rect">
            <a:avLst/>
          </a:prstGeom>
          <a:noFill/>
          <a:ln>
            <a:noFill/>
          </a:ln>
        </p:spPr>
        <p:txBody>
          <a:bodyPr lIns="90000" tIns="45000" rIns="90000" bIns="45000"/>
          <a:lstStyle/>
          <a:p>
            <a:pPr algn="ctr">
              <a:lnSpc>
                <a:spcPct val="100000"/>
              </a:lnSpc>
            </a:pPr>
            <a:r>
              <a:rPr lang="fi-FI" sz="4400">
                <a:solidFill>
                  <a:srgbClr val="000000"/>
                </a:solidFill>
                <a:latin typeface="Calibri"/>
              </a:rPr>
              <a:t>Tunnetaidot</a:t>
            </a:r>
            <a:endParaRPr/>
          </a:p>
        </p:txBody>
      </p:sp>
      <p:sp>
        <p:nvSpPr>
          <p:cNvPr id="257" name="CustomShape 2"/>
          <p:cNvSpPr/>
          <p:nvPr/>
        </p:nvSpPr>
        <p:spPr>
          <a:xfrm>
            <a:off x="1371600" y="3886200"/>
            <a:ext cx="6399720" cy="1751400"/>
          </a:xfrm>
          <a:prstGeom prst="rect">
            <a:avLst/>
          </a:prstGeom>
          <a:noFill/>
          <a:ln>
            <a:noFill/>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457200" y="274680"/>
            <a:ext cx="8228520" cy="1141920"/>
          </a:xfrm>
          <a:prstGeom prst="rect">
            <a:avLst/>
          </a:prstGeom>
          <a:noFill/>
          <a:ln>
            <a:noFill/>
          </a:ln>
        </p:spPr>
      </p:sp>
      <p:sp>
        <p:nvSpPr>
          <p:cNvPr id="259" name="CustomShape 2"/>
          <p:cNvSpPr/>
          <p:nvPr/>
        </p:nvSpPr>
        <p:spPr>
          <a:xfrm>
            <a:off x="457200" y="1600200"/>
            <a:ext cx="8228520" cy="4524840"/>
          </a:xfrm>
          <a:prstGeom prst="rect">
            <a:avLst/>
          </a:prstGeom>
          <a:noFill/>
          <a:ln>
            <a:noFill/>
          </a:ln>
        </p:spPr>
        <p:txBody>
          <a:bodyPr lIns="90000" tIns="45000" rIns="90000" bIns="45000"/>
          <a:lstStyle/>
          <a:p>
            <a:r>
              <a:rPr lang="fi-FI" sz="4000">
                <a:solidFill>
                  <a:srgbClr val="000000"/>
                </a:solidFill>
                <a:latin typeface="Calibri"/>
              </a:rPr>
              <a:t>-tunteet ovat sisäisiä viestejä siitä, mikä on hyväksi ja mikä pahaksi</a:t>
            </a:r>
            <a:endParaRPr/>
          </a:p>
          <a:p>
            <a:endParaRPr/>
          </a:p>
          <a:p>
            <a:r>
              <a:rPr lang="fi-FI" sz="4000">
                <a:solidFill>
                  <a:srgbClr val="000000"/>
                </a:solidFill>
                <a:latin typeface="Calibri"/>
              </a:rPr>
              <a:t>-kyky luottaa omiin tunteisiinsa helpottaa omien rajojen hahmottamisesta erilaisissa vuorovaikutustilanteissa</a:t>
            </a:r>
            <a:endParaRPr/>
          </a:p>
          <a:p>
            <a:endParaRPr/>
          </a:p>
          <a:p>
            <a:endParaRPr/>
          </a:p>
          <a:p>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457200" y="273600"/>
            <a:ext cx="8228880" cy="1144440"/>
          </a:xfrm>
          <a:prstGeom prst="rect">
            <a:avLst/>
          </a:prstGeom>
          <a:noFill/>
          <a:ln>
            <a:noFill/>
          </a:ln>
        </p:spPr>
      </p:sp>
      <p:sp>
        <p:nvSpPr>
          <p:cNvPr id="261" name="CustomShape 2"/>
          <p:cNvSpPr/>
          <p:nvPr/>
        </p:nvSpPr>
        <p:spPr>
          <a:xfrm>
            <a:off x="457200" y="1604520"/>
            <a:ext cx="8228880" cy="4525560"/>
          </a:xfrm>
          <a:prstGeom prst="rect">
            <a:avLst/>
          </a:prstGeom>
          <a:noFill/>
          <a:ln>
            <a:noFill/>
          </a:ln>
        </p:spPr>
        <p:txBody>
          <a:bodyPr wrap="none" lIns="0" tIns="0" rIns="0" bIns="0"/>
          <a:lstStyle/>
          <a:p>
            <a:r>
              <a:rPr lang="fi-FI" sz="2000">
                <a:solidFill>
                  <a:srgbClr val="000000"/>
                </a:solidFill>
                <a:latin typeface="Calibri"/>
              </a:rPr>
              <a:t>jokainen voi kehittää tunnetaitojaan, koskaan ei ole liian myöhäistä</a:t>
            </a:r>
            <a:endParaRPr/>
          </a:p>
          <a:p>
            <a:endParaRPr/>
          </a:p>
          <a:p>
            <a:r>
              <a:rPr lang="fi-FI" sz="2000">
                <a:solidFill>
                  <a:srgbClr val="000000"/>
                </a:solidFill>
                <a:latin typeface="Calibri"/>
              </a:rPr>
              <a:t>mitään tunnetta ei tarvitse pelätä, hävetä tai paeta eli kaikki tunteet ovat sallittuja</a:t>
            </a:r>
            <a:endParaRPr/>
          </a:p>
          <a:p>
            <a:endParaRPr/>
          </a:p>
          <a:p>
            <a:r>
              <a:rPr lang="fi-FI" sz="2000">
                <a:solidFill>
                  <a:srgbClr val="000000"/>
                </a:solidFill>
                <a:latin typeface="Calibri"/>
              </a:rPr>
              <a:t>tuhoava tai väkivaltainen käytös eivät kuitenkaan ole sallittua!!!</a:t>
            </a:r>
            <a:endParaRPr/>
          </a:p>
          <a:p>
            <a:endParaRPr/>
          </a:p>
          <a:p>
            <a:r>
              <a:rPr lang="fi-FI" sz="2000">
                <a:solidFill>
                  <a:srgbClr val="000000"/>
                </a:solidFill>
                <a:latin typeface="Calibri"/>
              </a:rPr>
              <a:t>suuttumus on tärkeää uskaltaa ilmaista tiukan paikan tullen </a:t>
            </a:r>
            <a:r>
              <a:rPr lang="fi-FI" sz="2000">
                <a:solidFill>
                  <a:srgbClr val="000000"/>
                </a:solidFill>
                <a:latin typeface="Wingdings"/>
              </a:rPr>
              <a:t></a:t>
            </a:r>
            <a:r>
              <a:rPr lang="fi-FI" sz="2000">
                <a:solidFill>
                  <a:srgbClr val="000000"/>
                </a:solidFill>
                <a:latin typeface="Calibri"/>
              </a:rPr>
              <a:t> </a:t>
            </a:r>
            <a:endParaRPr/>
          </a:p>
          <a:p>
            <a:r>
              <a:rPr lang="fi-FI" sz="2000">
                <a:solidFill>
                  <a:srgbClr val="000000"/>
                </a:solidFill>
                <a:latin typeface="Calibri"/>
              </a:rPr>
              <a:t>näin ilmaisee tulleensa loukatuksi ja puolustaa omia rajojaan </a:t>
            </a:r>
            <a:endParaRPr/>
          </a:p>
          <a:p>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457200" y="274680"/>
            <a:ext cx="8228160" cy="5850000"/>
          </a:xfrm>
          <a:prstGeom prst="rect">
            <a:avLst/>
          </a:prstGeom>
          <a:noFill/>
          <a:ln>
            <a:noFill/>
          </a:ln>
        </p:spPr>
        <p:txBody>
          <a:bodyPr lIns="0" tIns="0" rIns="0" bIns="0" anchor="ctr"/>
          <a:lstStyle/>
          <a:p>
            <a:pPr algn="ctr">
              <a:lnSpc>
                <a:spcPct val="100000"/>
              </a:lnSpc>
            </a:pPr>
            <a:r>
              <a:rPr lang="fi-FI" sz="2400">
                <a:solidFill>
                  <a:srgbClr val="000000"/>
                </a:solidFill>
                <a:latin typeface="Calibri"/>
              </a:rPr>
              <a:t>	”Minulla on lupa tuntea kaikkia tunteita. Saan olla myös pettynyt, surullinen tai vihainen.”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457200" y="274680"/>
            <a:ext cx="8228160" cy="5850000"/>
          </a:xfrm>
          <a:prstGeom prst="rect">
            <a:avLst/>
          </a:prstGeom>
          <a:noFill/>
          <a:ln>
            <a:noFill/>
          </a:ln>
        </p:spPr>
        <p:txBody>
          <a:bodyPr lIns="0" tIns="0" rIns="0" bIns="0" anchor="ctr"/>
          <a:lstStyle/>
          <a:p>
            <a:pPr algn="ctr">
              <a:lnSpc>
                <a:spcPct val="100000"/>
              </a:lnSpc>
            </a:pPr>
            <a:r>
              <a:rPr lang="fi-FI" sz="2000" b="1" i="1">
                <a:solidFill>
                  <a:srgbClr val="000000"/>
                </a:solidFill>
                <a:latin typeface="Calibri"/>
              </a:rPr>
              <a:t>	Pohtikaa:</a:t>
            </a:r>
            <a:endParaRPr/>
          </a:p>
          <a:p>
            <a:pPr algn="ctr">
              <a:lnSpc>
                <a:spcPct val="100000"/>
              </a:lnSpc>
            </a:pPr>
            <a:r>
              <a:rPr lang="fi-FI" sz="2000" b="1" i="1">
                <a:solidFill>
                  <a:srgbClr val="000000"/>
                </a:solidFill>
                <a:latin typeface="Calibri"/>
              </a:rPr>
              <a:t>Mistä tietää, että olo on turvaton.</a:t>
            </a:r>
            <a:endParaRPr/>
          </a:p>
          <a:p>
            <a:pPr algn="ctr">
              <a:lnSpc>
                <a:spcPct val="100000"/>
              </a:lnSpc>
            </a:pPr>
            <a:r>
              <a:rPr lang="fi-FI" sz="2000" b="1" i="1">
                <a:solidFill>
                  <a:srgbClr val="000000"/>
                </a:solidFill>
                <a:latin typeface="Calibri"/>
              </a:rPr>
              <a:t>Miltä silloin tuntuu kehossa?</a:t>
            </a:r>
            <a:endParaRPr/>
          </a:p>
          <a:p>
            <a:pPr algn="ctr">
              <a:lnSpc>
                <a:spcPct val="100000"/>
              </a:lnSpc>
            </a:pPr>
            <a:r>
              <a:rPr lang="fi-FI" sz="2000" b="1" i="1">
                <a:solidFill>
                  <a:srgbClr val="000000"/>
                </a:solidFill>
                <a:latin typeface="Calibri"/>
              </a:rPr>
              <a:t> Millainen mieli silloin on?</a:t>
            </a:r>
            <a:endParaRPr/>
          </a:p>
          <a:p>
            <a:pPr algn="ctr">
              <a:lnSpc>
                <a:spcPct val="100000"/>
              </a:lnSpc>
            </a:pPr>
            <a:r>
              <a:rPr lang="fi-FI" sz="2000" b="1" i="1">
                <a:solidFill>
                  <a:srgbClr val="000000"/>
                </a:solidFill>
                <a:latin typeface="Calibri"/>
              </a:rPr>
              <a:t>Millaisissa paikoissa tai tilanteissa tuntee helposti olonsa</a:t>
            </a:r>
            <a:endParaRPr/>
          </a:p>
          <a:p>
            <a:pPr algn="ctr">
              <a:lnSpc>
                <a:spcPct val="100000"/>
              </a:lnSpc>
            </a:pPr>
            <a:r>
              <a:rPr lang="fi-FI" sz="2000" b="1" i="1">
                <a:solidFill>
                  <a:srgbClr val="000000"/>
                </a:solidFill>
                <a:latin typeface="Calibri"/>
              </a:rPr>
              <a:t>	turvattomaksi?</a:t>
            </a:r>
            <a:endParaRPr/>
          </a:p>
          <a:p>
            <a:pPr algn="ctr">
              <a:lnSpc>
                <a:spcPct val="100000"/>
              </a:lnSpc>
            </a:pPr>
            <a:r>
              <a:rPr lang="fi-FI" sz="2000" b="1" i="1">
                <a:solidFill>
                  <a:srgbClr val="000000"/>
                </a:solidFill>
                <a:latin typeface="Calibri"/>
              </a:rPr>
              <a:t>Miltä turvallisuus tuntuu?</a:t>
            </a:r>
            <a:endParaRPr/>
          </a:p>
          <a:p>
            <a:pPr algn="ctr">
              <a:lnSpc>
                <a:spcPct val="100000"/>
              </a:lnSpc>
            </a:pPr>
            <a:r>
              <a:rPr lang="fi-FI" sz="2000" b="1" i="1">
                <a:solidFill>
                  <a:srgbClr val="000000"/>
                </a:solidFill>
                <a:latin typeface="Calibri"/>
              </a:rPr>
              <a:t>Millaisissa paikoissa, tilanteissa tai kenen seurassa</a:t>
            </a:r>
            <a:endParaRPr/>
          </a:p>
          <a:p>
            <a:pPr algn="ctr">
              <a:lnSpc>
                <a:spcPct val="100000"/>
              </a:lnSpc>
            </a:pPr>
            <a:r>
              <a:rPr lang="fi-FI" sz="2000" b="1" i="1">
                <a:solidFill>
                  <a:srgbClr val="000000"/>
                </a:solidFill>
                <a:latin typeface="Calibri"/>
              </a:rPr>
              <a:t>	tunnet olosi turvalliseksi?</a:t>
            </a:r>
            <a:endParaRPr/>
          </a:p>
          <a:p>
            <a:pPr algn="ctr">
              <a:lnSpc>
                <a:spcPct val="100000"/>
              </a:lnSpc>
            </a:pPr>
            <a:r>
              <a:rPr lang="fi-FI" sz="2000" b="1" i="1">
                <a:solidFill>
                  <a:srgbClr val="000000"/>
                </a:solidFill>
                <a:latin typeface="Calibri"/>
              </a:rPr>
              <a:t>Miten toimia kun pelottaa?</a:t>
            </a:r>
            <a:endParaRPr/>
          </a:p>
          <a:p>
            <a:pPr algn="ctr">
              <a:lnSpc>
                <a:spcPct val="100000"/>
              </a:lnSpc>
            </a:pPr>
            <a:r>
              <a:rPr lang="fi-FI" sz="2000" b="1" i="1">
                <a:solidFill>
                  <a:srgbClr val="000000"/>
                </a:solidFill>
                <a:latin typeface="Calibri"/>
              </a:rPr>
              <a:t>Mitä tekisit, jos toinen uhkailee, painostaa tai yrittää</a:t>
            </a:r>
            <a:endParaRPr/>
          </a:p>
          <a:p>
            <a:pPr algn="ctr">
              <a:lnSpc>
                <a:spcPct val="100000"/>
              </a:lnSpc>
            </a:pPr>
            <a:r>
              <a:rPr lang="fi-FI" sz="2000" b="1" i="1">
                <a:solidFill>
                  <a:srgbClr val="000000"/>
                </a:solidFill>
                <a:latin typeface="Calibri"/>
              </a:rPr>
              <a:t>	pakottaa tekemään jotain, mitä et halua?</a:t>
            </a:r>
            <a:endParaRPr/>
          </a:p>
          <a:p>
            <a:pPr algn="ctr">
              <a:lnSpc>
                <a:spcPct val="100000"/>
              </a:lnSpc>
            </a:pPr>
            <a:r>
              <a:rPr lang="fi-FI" sz="2000" b="1" i="1">
                <a:solidFill>
                  <a:srgbClr val="000000"/>
                </a:solidFill>
                <a:latin typeface="Calibri"/>
              </a:rPr>
              <a:t>Miten voit itse toimia, ja miten toivoisit muiden toimivan,</a:t>
            </a:r>
            <a:endParaRPr/>
          </a:p>
          <a:p>
            <a:pPr algn="ctr">
              <a:lnSpc>
                <a:spcPct val="100000"/>
              </a:lnSpc>
            </a:pPr>
            <a:r>
              <a:rPr lang="fi-FI" sz="2000" b="1" i="1">
                <a:solidFill>
                  <a:srgbClr val="000000"/>
                </a:solidFill>
                <a:latin typeface="Calibri"/>
              </a:rPr>
              <a:t>	jotta turvaton tilanne muuttuisi turvallisemmaksi?</a:t>
            </a: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457200" y="274680"/>
            <a:ext cx="8228160" cy="5850000"/>
          </a:xfrm>
          <a:prstGeom prst="rect">
            <a:avLst/>
          </a:prstGeom>
          <a:noFill/>
          <a:ln>
            <a:noFill/>
          </a:ln>
        </p:spPr>
        <p:txBody>
          <a:bodyPr lIns="0" tIns="0" rIns="0" bIns="0" anchor="ctr"/>
          <a:lstStyle/>
          <a:p>
            <a:pPr algn="ctr">
              <a:lnSpc>
                <a:spcPct val="100000"/>
              </a:lnSpc>
            </a:pPr>
            <a:r>
              <a:rPr lang="fi-FI" sz="4400" b="1">
                <a:solidFill>
                  <a:srgbClr val="000000"/>
                </a:solidFill>
                <a:latin typeface="Calibri"/>
              </a:rPr>
              <a:t>	Turvaohjeet</a:t>
            </a:r>
            <a:endParaRPr/>
          </a:p>
          <a:p>
            <a:pPr algn="ctr">
              <a:lnSpc>
                <a:spcPct val="100000"/>
              </a:lnSpc>
            </a:pPr>
            <a:r>
              <a:rPr lang="fi-FI" sz="1200" b="1">
                <a:solidFill>
                  <a:srgbClr val="000000"/>
                </a:solidFill>
                <a:latin typeface="Calibri"/>
              </a:rPr>
              <a:t>	1. Sano EI</a:t>
            </a:r>
            <a:endParaRPr/>
          </a:p>
          <a:p>
            <a:pPr algn="ctr">
              <a:lnSpc>
                <a:spcPct val="100000"/>
              </a:lnSpc>
            </a:pPr>
            <a:r>
              <a:rPr lang="fi-FI" sz="1200">
                <a:solidFill>
                  <a:srgbClr val="000000"/>
                </a:solidFill>
                <a:latin typeface="Calibri"/>
              </a:rPr>
              <a:t>	Opettele kuuluva, jämäkkä ja vakuuttava EI.</a:t>
            </a:r>
            <a:endParaRPr/>
          </a:p>
          <a:p>
            <a:pPr algn="ctr">
              <a:lnSpc>
                <a:spcPct val="100000"/>
              </a:lnSpc>
            </a:pPr>
            <a:endParaRPr/>
          </a:p>
          <a:p>
            <a:pPr algn="ctr">
              <a:lnSpc>
                <a:spcPct val="100000"/>
              </a:lnSpc>
            </a:pPr>
            <a:r>
              <a:rPr lang="fi-FI" sz="1200" b="1">
                <a:solidFill>
                  <a:srgbClr val="000000"/>
                </a:solidFill>
                <a:latin typeface="Calibri"/>
              </a:rPr>
              <a:t>	2. Poistu paikalta tai nettisivustolta</a:t>
            </a:r>
            <a:endParaRPr/>
          </a:p>
          <a:p>
            <a:pPr algn="ctr">
              <a:lnSpc>
                <a:spcPct val="100000"/>
              </a:lnSpc>
            </a:pPr>
            <a:r>
              <a:rPr lang="fi-FI" sz="1200">
                <a:solidFill>
                  <a:srgbClr val="000000"/>
                </a:solidFill>
                <a:latin typeface="Calibri"/>
              </a:rPr>
              <a:t>	Saat poistua aina sanomatta sanaakaan.</a:t>
            </a:r>
            <a:endParaRPr/>
          </a:p>
          <a:p>
            <a:pPr algn="ctr">
              <a:lnSpc>
                <a:spcPct val="100000"/>
              </a:lnSpc>
            </a:pPr>
            <a:r>
              <a:rPr lang="fi-FI" sz="1200">
                <a:solidFill>
                  <a:srgbClr val="000000"/>
                </a:solidFill>
                <a:latin typeface="Calibri"/>
              </a:rPr>
              <a:t>	Et tarvitse kenenkään lupaa tai suostumusta</a:t>
            </a:r>
            <a:endParaRPr/>
          </a:p>
          <a:p>
            <a:pPr algn="ctr">
              <a:lnSpc>
                <a:spcPct val="100000"/>
              </a:lnSpc>
            </a:pPr>
            <a:r>
              <a:rPr lang="fi-FI" sz="1200">
                <a:solidFill>
                  <a:srgbClr val="000000"/>
                </a:solidFill>
                <a:latin typeface="Calibri"/>
              </a:rPr>
              <a:t>	epäilyttävästä tilanteesta poistumiseen.</a:t>
            </a:r>
            <a:endParaRPr/>
          </a:p>
          <a:p>
            <a:pPr algn="ctr">
              <a:lnSpc>
                <a:spcPct val="100000"/>
              </a:lnSpc>
            </a:pPr>
            <a:endParaRPr/>
          </a:p>
          <a:p>
            <a:pPr algn="ctr">
              <a:lnSpc>
                <a:spcPct val="100000"/>
              </a:lnSpc>
            </a:pPr>
            <a:r>
              <a:rPr lang="fi-FI" sz="1200" b="1">
                <a:solidFill>
                  <a:srgbClr val="000000"/>
                </a:solidFill>
                <a:latin typeface="Calibri"/>
              </a:rPr>
              <a:t>	3. Kerro luotettavalle aikuiselle</a:t>
            </a:r>
            <a:endParaRPr/>
          </a:p>
          <a:p>
            <a:pPr algn="ctr">
              <a:lnSpc>
                <a:spcPct val="100000"/>
              </a:lnSpc>
            </a:pPr>
            <a:r>
              <a:rPr lang="fi-FI" sz="1200">
                <a:solidFill>
                  <a:srgbClr val="000000"/>
                </a:solidFill>
                <a:latin typeface="Calibri"/>
              </a:rPr>
              <a:t>	 Kerro, vaikka tilanne olisi jo ohi.</a:t>
            </a:r>
            <a:endParaRPr/>
          </a:p>
          <a:p>
            <a:pPr algn="ctr">
              <a:lnSpc>
                <a:spcPct val="100000"/>
              </a:lnSpc>
            </a:pPr>
            <a:r>
              <a:rPr lang="fi-FI" sz="1200">
                <a:solidFill>
                  <a:srgbClr val="000000"/>
                </a:solidFill>
                <a:latin typeface="Calibri"/>
              </a:rPr>
              <a:t>	Aikuinen voi puuttua tilanteeseen ja tukea lasta.</a:t>
            </a:r>
            <a:endParaRPr/>
          </a:p>
          <a:p>
            <a:pPr algn="ctr">
              <a:lnSpc>
                <a:spcPct val="100000"/>
              </a:lnSpc>
            </a:pPr>
            <a:r>
              <a:rPr lang="fi-FI" sz="1200">
                <a:solidFill>
                  <a:srgbClr val="000000"/>
                </a:solidFill>
                <a:latin typeface="Calibri"/>
              </a:rPr>
              <a:t>	Muista kiittää nuorta, jos hän kertoo. Kehu, jos hän on kuunnellut</a:t>
            </a:r>
            <a:endParaRPr/>
          </a:p>
          <a:p>
            <a:pPr algn="ctr">
              <a:lnSpc>
                <a:spcPct val="100000"/>
              </a:lnSpc>
            </a:pPr>
            <a:r>
              <a:rPr lang="fi-FI" sz="1200">
                <a:solidFill>
                  <a:srgbClr val="000000"/>
                </a:solidFill>
                <a:latin typeface="Calibri"/>
              </a:rPr>
              <a:t>	sisäistä ääntään ja toiminut tilanteessa parhaaksi kasomallaan tavalla</a:t>
            </a: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457200" y="274680"/>
            <a:ext cx="8228160" cy="5850000"/>
          </a:xfrm>
          <a:prstGeom prst="rect">
            <a:avLst/>
          </a:prstGeom>
          <a:noFill/>
          <a:ln>
            <a:noFill/>
          </a:ln>
        </p:spPr>
        <p:txBody>
          <a:bodyPr lIns="0" tIns="0" rIns="0" bIns="0" anchor="ctr"/>
          <a:lstStyle/>
          <a:p>
            <a:pPr algn="ctr">
              <a:lnSpc>
                <a:spcPct val="100000"/>
              </a:lnSpc>
            </a:pPr>
            <a:r>
              <a:rPr lang="fi-FI" sz="2000">
                <a:solidFill>
                  <a:srgbClr val="000000"/>
                </a:solidFill>
                <a:latin typeface="Calibri"/>
              </a:rPr>
              <a:t>	Aggression tunne on eri asia kuin aggressiivinen käytös tai väkivalta</a:t>
            </a:r>
            <a:endParaRPr/>
          </a:p>
          <a:p>
            <a:pPr algn="ctr">
              <a:lnSpc>
                <a:spcPct val="100000"/>
              </a:lnSpc>
            </a:pPr>
            <a:endParaRPr/>
          </a:p>
          <a:p>
            <a:pPr algn="ctr">
              <a:lnSpc>
                <a:spcPct val="100000"/>
              </a:lnSpc>
            </a:pPr>
            <a:r>
              <a:rPr lang="fi-FI" sz="2000">
                <a:solidFill>
                  <a:srgbClr val="000000"/>
                </a:solidFill>
                <a:latin typeface="Calibri"/>
              </a:rPr>
              <a:t>	Aggresion tunne toimii eteenpäin vievänä energiana oman tilan ottamiselle ja tahtokasvulle</a:t>
            </a:r>
            <a:endParaRPr/>
          </a:p>
          <a:p>
            <a:pPr algn="ctr">
              <a:lnSpc>
                <a:spcPct val="100000"/>
              </a:lnSpc>
            </a:pPr>
            <a:endParaRPr/>
          </a:p>
          <a:p>
            <a:pPr algn="ctr">
              <a:lnSpc>
                <a:spcPct val="100000"/>
              </a:lnSpc>
            </a:pPr>
            <a:r>
              <a:rPr lang="fi-FI" sz="2000">
                <a:solidFill>
                  <a:srgbClr val="000000"/>
                </a:solidFill>
                <a:latin typeface="Calibri"/>
              </a:rPr>
              <a:t>	Aggressio pitää kanavoida rakentavasti esim. nuori voi kanavoida aggressionsa </a:t>
            </a:r>
            <a:endParaRPr/>
          </a:p>
          <a:p>
            <a:pPr algn="ctr">
              <a:lnSpc>
                <a:spcPct val="100000"/>
              </a:lnSpc>
            </a:pPr>
            <a:r>
              <a:rPr lang="fi-FI" sz="2000">
                <a:solidFill>
                  <a:srgbClr val="000000"/>
                </a:solidFill>
                <a:latin typeface="Calibri"/>
              </a:rPr>
              <a:t>	esim oikeudenmukaisuuden tavoitteluun tai heikompien puolustamiseen</a:t>
            </a:r>
            <a:endParaRPr/>
          </a:p>
          <a:p>
            <a:pPr algn="ctr">
              <a:lnSpc>
                <a:spcPct val="100000"/>
              </a:lnSpc>
            </a:pPr>
            <a:endParaRPr/>
          </a:p>
          <a:p>
            <a:pPr algn="ctr">
              <a:lnSpc>
                <a:spcPct val="100000"/>
              </a:lnSpc>
            </a:pPr>
            <a:endParaRPr/>
          </a:p>
          <a:p>
            <a:pPr algn="ctr">
              <a:lnSpc>
                <a:spcPct val="100000"/>
              </a:lnSpc>
            </a:pPr>
            <a:endParaRPr/>
          </a:p>
          <a:p>
            <a:pPr algn="ctr">
              <a:lnSpc>
                <a:spcPct val="100000"/>
              </a:lnSpc>
            </a:pPr>
            <a:r>
              <a:rPr lang="fi-FI" sz="2000">
                <a:solidFill>
                  <a:srgbClr val="000000"/>
                </a:solidFill>
                <a:latin typeface="Calibri"/>
              </a:rPr>
              <a:t>	Aggression tunne sisäänpäin käännettynä saattaa johtaa esim.syömishäiriöihin,</a:t>
            </a:r>
            <a:endParaRPr/>
          </a:p>
          <a:p>
            <a:pPr algn="ctr">
              <a:lnSpc>
                <a:spcPct val="100000"/>
              </a:lnSpc>
            </a:pPr>
            <a:r>
              <a:rPr lang="fi-FI" sz="2000">
                <a:solidFill>
                  <a:srgbClr val="000000"/>
                </a:solidFill>
                <a:latin typeface="Calibri"/>
              </a:rPr>
              <a:t>	viiltelyihin tai muuhun itsetuhoiseen käytökseen</a:t>
            </a: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1219320" y="274680"/>
            <a:ext cx="6704640" cy="5850000"/>
          </a:xfrm>
          <a:prstGeom prst="rect">
            <a:avLst/>
          </a:prstGeom>
          <a:noFill/>
          <a:ln>
            <a:noFill/>
          </a:ln>
        </p:spPr>
        <p:txBody>
          <a:bodyPr lIns="0" tIns="0" rIns="0" bIns="0" anchor="ctr"/>
          <a:lstStyle/>
          <a:p>
            <a:pPr algn="ctr">
              <a:lnSpc>
                <a:spcPct val="100000"/>
              </a:lnSpc>
            </a:pPr>
            <a:r>
              <a:rPr lang="fi-FI" sz="2400">
                <a:solidFill>
                  <a:srgbClr val="000000"/>
                </a:solidFill>
                <a:latin typeface="Calibri"/>
              </a:rPr>
              <a:t>Empatiakyky: </a:t>
            </a:r>
            <a:endParaRPr/>
          </a:p>
          <a:p>
            <a:pPr algn="ctr">
              <a:lnSpc>
                <a:spcPct val="100000"/>
              </a:lnSpc>
            </a:pPr>
            <a:r>
              <a:rPr lang="fi-FI" sz="2400">
                <a:solidFill>
                  <a:srgbClr val="000000"/>
                </a:solidFill>
                <a:latin typeface="Calibri"/>
              </a:rPr>
              <a:t>tärkeä taito jokaiselle on oppia havaitsemaan, </a:t>
            </a:r>
            <a:endParaRPr/>
          </a:p>
          <a:p>
            <a:pPr algn="ctr">
              <a:lnSpc>
                <a:spcPct val="100000"/>
              </a:lnSpc>
            </a:pPr>
            <a:r>
              <a:rPr lang="fi-FI" sz="2400">
                <a:solidFill>
                  <a:srgbClr val="000000"/>
                </a:solidFill>
                <a:latin typeface="Calibri"/>
              </a:rPr>
              <a:t>miltä toisesta eri tilanteissa saattaa tuntua </a:t>
            </a:r>
            <a:endParaRPr/>
          </a:p>
          <a:p>
            <a:pPr algn="ctr">
              <a:lnSpc>
                <a:spcPct val="100000"/>
              </a:lnSpc>
            </a:pPr>
            <a:endParaRPr/>
          </a:p>
          <a:p>
            <a:pPr algn="ctr">
              <a:lnSpc>
                <a:spcPct val="100000"/>
              </a:lnSpc>
            </a:pPr>
            <a:r>
              <a:rPr lang="fi-FI" sz="2400">
                <a:solidFill>
                  <a:srgbClr val="000000"/>
                </a:solidFill>
                <a:latin typeface="Calibri"/>
              </a:rPr>
              <a:t>(edellytyksenä omien tunteiden ja tarpeiden tunnistaminen </a:t>
            </a:r>
            <a:endParaRPr/>
          </a:p>
          <a:p>
            <a:pPr algn="ctr">
              <a:lnSpc>
                <a:spcPct val="100000"/>
              </a:lnSpc>
            </a:pPr>
            <a:r>
              <a:rPr lang="fi-FI" sz="2400">
                <a:solidFill>
                  <a:srgbClr val="000000"/>
                </a:solidFill>
                <a:latin typeface="Calibri"/>
              </a:rPr>
              <a:t>ja itsetuntemus)</a:t>
            </a: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685800" y="2130480"/>
            <a:ext cx="7771320" cy="1468800"/>
          </a:xfrm>
          <a:prstGeom prst="rect">
            <a:avLst/>
          </a:prstGeom>
          <a:noFill/>
          <a:ln>
            <a:noFill/>
          </a:ln>
        </p:spPr>
        <p:txBody>
          <a:bodyPr lIns="90000" tIns="45000" rIns="90000" bIns="45000"/>
          <a:lstStyle/>
          <a:p>
            <a:pPr algn="ctr">
              <a:lnSpc>
                <a:spcPct val="100000"/>
              </a:lnSpc>
            </a:pPr>
            <a:r>
              <a:rPr lang="fi-FI" sz="4400">
                <a:solidFill>
                  <a:srgbClr val="000000"/>
                </a:solidFill>
                <a:latin typeface="Calibri"/>
              </a:rPr>
              <a:t>Ryhmätöitä tunteista</a:t>
            </a:r>
            <a:endParaRPr/>
          </a:p>
        </p:txBody>
      </p:sp>
      <p:sp>
        <p:nvSpPr>
          <p:cNvPr id="268" name="CustomShape 2"/>
          <p:cNvSpPr/>
          <p:nvPr/>
        </p:nvSpPr>
        <p:spPr>
          <a:xfrm>
            <a:off x="1371600" y="3886200"/>
            <a:ext cx="6399720" cy="1751400"/>
          </a:xfrm>
          <a:prstGeom prst="rect">
            <a:avLst/>
          </a:prstGeom>
          <a:noFill/>
          <a:ln>
            <a:noFill/>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609480" y="609480"/>
            <a:ext cx="8152200" cy="3745440"/>
          </a:xfrm>
          <a:prstGeom prst="rect">
            <a:avLst/>
          </a:prstGeom>
          <a:gradFill>
            <a:gsLst>
              <a:gs pos="0">
                <a:srgbClr val="FFA7A4"/>
              </a:gs>
              <a:gs pos="100000">
                <a:srgbClr val="FFE5E5"/>
              </a:gs>
            </a:gsLst>
            <a:lin ang="16200000"/>
          </a:gradFill>
          <a:ln w="9360">
            <a:solidFill>
              <a:srgbClr val="BE4B48"/>
            </a:solidFill>
            <a:round/>
          </a:ln>
        </p:spPr>
        <p:txBody>
          <a:bodyPr lIns="90000" tIns="45000" rIns="90000" bIns="45000"/>
          <a:lstStyle/>
          <a:p>
            <a:pPr>
              <a:lnSpc>
                <a:spcPct val="100000"/>
              </a:lnSpc>
            </a:pPr>
            <a:r>
              <a:rPr lang="fi-FI" sz="4800">
                <a:solidFill>
                  <a:srgbClr val="000000"/>
                </a:solidFill>
                <a:latin typeface="Calibri"/>
              </a:rPr>
              <a:t>Jokaisella lapsella ja nuorella on oikeus väkivallasta, häirinnästä ja hyväksikäytöstä vapaaseen elämään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457200" y="274680"/>
            <a:ext cx="8228520" cy="1141920"/>
          </a:xfrm>
          <a:prstGeom prst="rect">
            <a:avLst/>
          </a:prstGeom>
          <a:noFill/>
          <a:ln>
            <a:noFill/>
          </a:ln>
        </p:spPr>
      </p:sp>
      <p:sp>
        <p:nvSpPr>
          <p:cNvPr id="270" name="CustomShape 2"/>
          <p:cNvSpPr/>
          <p:nvPr/>
        </p:nvSpPr>
        <p:spPr>
          <a:xfrm>
            <a:off x="457200" y="1600200"/>
            <a:ext cx="8228520" cy="4524840"/>
          </a:xfrm>
          <a:prstGeom prst="rect">
            <a:avLst/>
          </a:prstGeom>
          <a:noFill/>
          <a:ln>
            <a:noFill/>
          </a:ln>
        </p:spPr>
        <p:txBody>
          <a:bodyPr lIns="90000" tIns="45000" rIns="90000" bIns="45000"/>
          <a:lstStyle/>
          <a:p>
            <a:r>
              <a:rPr lang="fi-FI" sz="2800" i="1">
                <a:solidFill>
                  <a:srgbClr val="000000"/>
                </a:solidFill>
                <a:latin typeface="Calibri"/>
              </a:rPr>
              <a:t>Ryhmätyö </a:t>
            </a:r>
            <a:endParaRPr/>
          </a:p>
          <a:p>
            <a:endParaRPr/>
          </a:p>
          <a:p>
            <a:r>
              <a:rPr lang="fi-FI" sz="2800" i="1">
                <a:solidFill>
                  <a:srgbClr val="000000"/>
                </a:solidFill>
                <a:latin typeface="Calibri"/>
              </a:rPr>
              <a:t>Määritelkää, mitä on henkinen väkivalta. Miten se ilmenee 		koulussa,kaverisuhteissa, seurustelu- ja parisuhteissa?</a:t>
            </a:r>
            <a:endParaRPr/>
          </a:p>
          <a:p>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457200" y="274680"/>
            <a:ext cx="8228520" cy="1141920"/>
          </a:xfrm>
          <a:prstGeom prst="rect">
            <a:avLst/>
          </a:prstGeom>
          <a:noFill/>
          <a:ln>
            <a:noFill/>
          </a:ln>
        </p:spPr>
      </p:sp>
      <p:sp>
        <p:nvSpPr>
          <p:cNvPr id="272" name="CustomShape 2"/>
          <p:cNvSpPr/>
          <p:nvPr/>
        </p:nvSpPr>
        <p:spPr>
          <a:xfrm>
            <a:off x="457200" y="1600200"/>
            <a:ext cx="8228520" cy="4524840"/>
          </a:xfrm>
          <a:prstGeom prst="rect">
            <a:avLst/>
          </a:prstGeom>
          <a:noFill/>
          <a:ln>
            <a:noFill/>
          </a:ln>
        </p:spPr>
        <p:txBody>
          <a:bodyPr lIns="90000" tIns="45000" rIns="90000" bIns="45000"/>
          <a:lstStyle/>
          <a:p>
            <a:r>
              <a:rPr lang="fi-FI" sz="2000" b="1">
                <a:solidFill>
                  <a:srgbClr val="000000"/>
                </a:solidFill>
                <a:latin typeface="Calibri"/>
              </a:rPr>
              <a:t>Kateudesta vihreä</a:t>
            </a:r>
            <a:endParaRPr/>
          </a:p>
          <a:p>
            <a:endParaRPr/>
          </a:p>
          <a:p>
            <a:r>
              <a:rPr lang="fi-FI" sz="3600" i="1">
                <a:solidFill>
                  <a:srgbClr val="000000"/>
                </a:solidFill>
                <a:latin typeface="Calibri"/>
              </a:rPr>
              <a:t>Kateus on tunne, jonka takana on usein halu saada toiselta jotain 	hyvää, jota itseltä puuttuu. Kateuden tunteminen saattaa johtaa 		kielteisiin tekoihin sitä kohtaan, jota kadehtii. Se voi myös innostaa 	ponnistelemaan myönteisellä tavalla sen saamiseksi, mitä haluaa. </a:t>
            </a:r>
            <a:endParaRPr/>
          </a:p>
          <a:p>
            <a:endParaRPr/>
          </a:p>
          <a:p>
            <a:r>
              <a:rPr lang="fi-FI" sz="2000" i="1">
                <a:solidFill>
                  <a:srgbClr val="000000"/>
                </a:solidFill>
                <a:latin typeface="Calibri"/>
              </a:rPr>
              <a:t>	</a:t>
            </a:r>
            <a:endParaRPr/>
          </a:p>
          <a:p>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457200" y="274680"/>
            <a:ext cx="8228520" cy="1141920"/>
          </a:xfrm>
          <a:prstGeom prst="rect">
            <a:avLst/>
          </a:prstGeom>
          <a:noFill/>
          <a:ln>
            <a:noFill/>
          </a:ln>
        </p:spPr>
      </p:sp>
      <p:sp>
        <p:nvSpPr>
          <p:cNvPr id="274" name="CustomShape 2"/>
          <p:cNvSpPr/>
          <p:nvPr/>
        </p:nvSpPr>
        <p:spPr>
          <a:xfrm>
            <a:off x="457200" y="1600200"/>
            <a:ext cx="8228520" cy="4524840"/>
          </a:xfrm>
          <a:prstGeom prst="rect">
            <a:avLst/>
          </a:prstGeom>
          <a:noFill/>
          <a:ln>
            <a:noFill/>
          </a:ln>
        </p:spPr>
        <p:txBody>
          <a:bodyPr lIns="90000" tIns="45000" rIns="90000" bIns="45000"/>
          <a:lstStyle/>
          <a:p>
            <a:r>
              <a:rPr lang="fi-FI" sz="2400" i="1" dirty="0">
                <a:solidFill>
                  <a:srgbClr val="000000"/>
                </a:solidFill>
                <a:latin typeface="Calibri"/>
              </a:rPr>
              <a:t>	</a:t>
            </a:r>
            <a:r>
              <a:rPr lang="fi-FI" sz="2400" b="1" dirty="0">
                <a:solidFill>
                  <a:srgbClr val="000000"/>
                </a:solidFill>
                <a:latin typeface="Calibri"/>
              </a:rPr>
              <a:t> Miltä tunteet tuntuvat?</a:t>
            </a:r>
            <a:endParaRPr dirty="0"/>
          </a:p>
          <a:p>
            <a:r>
              <a:rPr lang="fi-FI" sz="2400" b="1" dirty="0">
                <a:solidFill>
                  <a:srgbClr val="000000"/>
                </a:solidFill>
                <a:latin typeface="Calibri"/>
              </a:rPr>
              <a:t> </a:t>
            </a:r>
            <a:endParaRPr dirty="0"/>
          </a:p>
          <a:p>
            <a:r>
              <a:rPr lang="fi-FI" sz="2400" i="1" dirty="0">
                <a:solidFill>
                  <a:srgbClr val="000000"/>
                </a:solidFill>
                <a:latin typeface="Calibri"/>
              </a:rPr>
              <a:t>	Miettikää, missä kohtaa kehoa tuntuvat seuraavat 	</a:t>
            </a:r>
            <a:r>
              <a:rPr lang="fi-FI" sz="2400" i="1" dirty="0" smtClean="0">
                <a:solidFill>
                  <a:srgbClr val="000000"/>
                </a:solidFill>
                <a:latin typeface="Calibri"/>
              </a:rPr>
              <a:t>	</a:t>
            </a:r>
          </a:p>
          <a:p>
            <a:r>
              <a:rPr lang="fi-FI" sz="2400" i="1" dirty="0">
                <a:solidFill>
                  <a:srgbClr val="000000"/>
                </a:solidFill>
                <a:latin typeface="Calibri"/>
              </a:rPr>
              <a:t>	</a:t>
            </a:r>
            <a:r>
              <a:rPr lang="fi-FI" sz="2400" i="1" dirty="0" smtClean="0">
                <a:solidFill>
                  <a:srgbClr val="000000"/>
                </a:solidFill>
                <a:latin typeface="Calibri"/>
              </a:rPr>
              <a:t>tunteet</a:t>
            </a:r>
            <a:r>
              <a:rPr lang="fi-FI" sz="2400" i="1" dirty="0">
                <a:solidFill>
                  <a:srgbClr val="000000"/>
                </a:solidFill>
                <a:latin typeface="Calibri"/>
              </a:rPr>
              <a:t>:</a:t>
            </a:r>
            <a:endParaRPr dirty="0"/>
          </a:p>
          <a:p>
            <a:r>
              <a:rPr lang="fi-FI" sz="2400" i="1" dirty="0">
                <a:solidFill>
                  <a:srgbClr val="000000"/>
                </a:solidFill>
                <a:latin typeface="Calibri"/>
              </a:rPr>
              <a:t>	pelko, viha, ilo, onnellisuus, jännitys, rakkaus, kateus, 	suru, apatia, masennus,</a:t>
            </a:r>
            <a:endParaRPr dirty="0"/>
          </a:p>
          <a:p>
            <a:r>
              <a:rPr lang="fi-FI" sz="2400" i="1" dirty="0">
                <a:solidFill>
                  <a:srgbClr val="000000"/>
                </a:solidFill>
                <a:latin typeface="Calibri"/>
              </a:rPr>
              <a:t>	välinpitämättömyys, kyllästyneisyys, ylpeys, luottamus. </a:t>
            </a:r>
            <a:endParaRPr dirty="0"/>
          </a:p>
          <a:p>
            <a:r>
              <a:rPr lang="fi-FI" sz="2400" i="1" dirty="0">
                <a:solidFill>
                  <a:srgbClr val="000000"/>
                </a:solidFill>
                <a:latin typeface="Calibri"/>
              </a:rPr>
              <a:t>	</a:t>
            </a:r>
            <a:endParaRPr dirty="0"/>
          </a:p>
          <a:p>
            <a:r>
              <a:rPr lang="fi-FI" sz="2400" i="1" dirty="0">
                <a:solidFill>
                  <a:srgbClr val="000000"/>
                </a:solidFill>
                <a:latin typeface="Calibri"/>
              </a:rPr>
              <a:t>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ustomShape 1"/>
          <p:cNvSpPr/>
          <p:nvPr/>
        </p:nvSpPr>
        <p:spPr>
          <a:xfrm>
            <a:off x="457200" y="274680"/>
            <a:ext cx="8228160" cy="5850000"/>
          </a:xfrm>
          <a:prstGeom prst="rect">
            <a:avLst/>
          </a:prstGeom>
          <a:noFill/>
          <a:ln>
            <a:noFill/>
          </a:ln>
        </p:spPr>
        <p:txBody>
          <a:bodyPr lIns="0" tIns="0" rIns="0" bIns="0" anchor="ctr"/>
          <a:lstStyle/>
          <a:p>
            <a:pPr algn="ctr">
              <a:lnSpc>
                <a:spcPct val="100000"/>
              </a:lnSpc>
            </a:pPr>
            <a:r>
              <a:rPr lang="fi-FI" sz="2000" dirty="0" smtClean="0">
                <a:solidFill>
                  <a:srgbClr val="000000"/>
                </a:solidFill>
                <a:latin typeface="Calibri"/>
              </a:rPr>
              <a:t>	 </a:t>
            </a:r>
            <a:r>
              <a:rPr lang="fi-FI" sz="2000" b="1" dirty="0" smtClean="0">
                <a:solidFill>
                  <a:srgbClr val="000000"/>
                </a:solidFill>
                <a:latin typeface="Calibri"/>
              </a:rPr>
              <a:t> </a:t>
            </a:r>
            <a:endParaRPr dirty="0"/>
          </a:p>
          <a:p>
            <a:pPr algn="ctr">
              <a:lnSpc>
                <a:spcPct val="100000"/>
              </a:lnSpc>
            </a:pPr>
            <a:r>
              <a:rPr lang="fi-FI" sz="2000" i="1" dirty="0">
                <a:solidFill>
                  <a:srgbClr val="000000"/>
                </a:solidFill>
                <a:latin typeface="Calibri"/>
              </a:rPr>
              <a:t>	Listatkaa mahdollisimman monia tunteiden nimiä</a:t>
            </a: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r>
              <a:rPr lang="fi-FI" sz="2000" i="1" dirty="0">
                <a:solidFill>
                  <a:srgbClr val="000000"/>
                </a:solidFill>
                <a:latin typeface="Calibri"/>
              </a:rPr>
              <a:t>	a) Miksi ihmisillä on tunteita? Mitä hyötyä on epämiellyttävistä tunteista,</a:t>
            </a:r>
            <a:endParaRPr dirty="0"/>
          </a:p>
          <a:p>
            <a:pPr algn="ctr">
              <a:lnSpc>
                <a:spcPct val="100000"/>
              </a:lnSpc>
            </a:pPr>
            <a:r>
              <a:rPr lang="fi-FI" sz="2000" i="1" dirty="0">
                <a:solidFill>
                  <a:srgbClr val="000000"/>
                </a:solidFill>
                <a:latin typeface="Calibri"/>
              </a:rPr>
              <a:t>	kuten kateudesta tai katkeruudesta?</a:t>
            </a:r>
            <a:endParaRPr dirty="0"/>
          </a:p>
          <a:p>
            <a:pPr algn="ctr">
              <a:lnSpc>
                <a:spcPct val="100000"/>
              </a:lnSpc>
            </a:pPr>
            <a:r>
              <a:rPr lang="fi-FI" sz="2000" i="1" dirty="0">
                <a:solidFill>
                  <a:srgbClr val="000000"/>
                </a:solidFill>
                <a:latin typeface="Calibri"/>
              </a:rPr>
              <a:t>	b) Miksi tunteita olisi hyvä osata tunnistaa, nimetä ja ilmaista?</a:t>
            </a:r>
            <a:endParaRPr dirty="0"/>
          </a:p>
          <a:p>
            <a:pPr algn="ctr">
              <a:lnSpc>
                <a:spcPct val="100000"/>
              </a:lnSpc>
            </a:pPr>
            <a:r>
              <a:rPr lang="fi-FI" sz="2000" i="1" dirty="0">
                <a:solidFill>
                  <a:srgbClr val="000000"/>
                </a:solidFill>
                <a:latin typeface="Calibri"/>
              </a:rPr>
              <a:t>	c) Keksikää esimerkit tilanteista, joissa nuori tuntee ylivoimaista pettymystä,</a:t>
            </a:r>
            <a:endParaRPr dirty="0"/>
          </a:p>
          <a:p>
            <a:pPr algn="ctr">
              <a:lnSpc>
                <a:spcPct val="100000"/>
              </a:lnSpc>
            </a:pPr>
            <a:r>
              <a:rPr lang="fi-FI" sz="2000" i="1" dirty="0">
                <a:solidFill>
                  <a:srgbClr val="000000"/>
                </a:solidFill>
                <a:latin typeface="Calibri"/>
              </a:rPr>
              <a:t>	vihaa, surua, pelkoa tai kateutta. Miten tilanteet voi ratkaista rakentavasti?</a:t>
            </a:r>
            <a:endParaRPr dirty="0"/>
          </a:p>
          <a:p>
            <a:pPr algn="ctr">
              <a:lnSpc>
                <a:spcPct val="100000"/>
              </a:lnSpc>
            </a:pPr>
            <a:endParaRPr dirty="0"/>
          </a:p>
          <a:p>
            <a:pPr algn="ct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22388" y="1524000"/>
            <a:ext cx="6499225" cy="1725613"/>
          </a:xfrm>
          <a:prstGeom prst="rect">
            <a:avLst/>
          </a:prstGeom>
          <a:noFill/>
          <a:ln w="9525">
            <a:noFill/>
            <a:round/>
            <a:headEnd/>
            <a:tailEnd/>
          </a:ln>
          <a:effectLst/>
        </p:spPr>
        <p:txBody>
          <a:bodyPr anchor="b"/>
          <a:lstStyle/>
          <a:p>
            <a:pPr algn="ctr">
              <a:buClrTx/>
              <a:buSzPct val="11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i-FI" sz="4600">
                <a:solidFill>
                  <a:srgbClr val="2C7C9F"/>
                </a:solidFill>
                <a:latin typeface="News Gothic MT" charset="0"/>
              </a:rPr>
              <a:t>Seksuaalisuus</a:t>
            </a:r>
          </a:p>
        </p:txBody>
      </p:sp>
      <p:sp>
        <p:nvSpPr>
          <p:cNvPr id="4098" name="Text Box 2"/>
          <p:cNvSpPr txBox="1">
            <a:spLocks noChangeArrowheads="1"/>
          </p:cNvSpPr>
          <p:nvPr/>
        </p:nvSpPr>
        <p:spPr bwMode="auto">
          <a:xfrm>
            <a:off x="1322388" y="3298825"/>
            <a:ext cx="6499225" cy="917575"/>
          </a:xfrm>
          <a:prstGeom prst="rect">
            <a:avLst/>
          </a:prstGeom>
          <a:noFill/>
          <a:ln w="9525">
            <a:noFill/>
            <a:round/>
            <a:headEnd/>
            <a:tailEnd/>
          </a:ln>
          <a:effectLst/>
        </p:spPr>
        <p:txBody>
          <a:bodyPr wrap="none" anchor="ctr"/>
          <a:lstStyle/>
          <a:p>
            <a:endParaRPr lang="fi-F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549275" y="107950"/>
            <a:ext cx="8042275" cy="1336675"/>
          </a:xfrm>
          <a:prstGeom prst="rect">
            <a:avLst/>
          </a:prstGeom>
          <a:noFill/>
          <a:ln w="9525">
            <a:noFill/>
            <a:round/>
            <a:headEnd/>
            <a:tailEnd/>
          </a:ln>
          <a:effectLst/>
        </p:spPr>
        <p:txBody>
          <a:bodyPr wrap="none" anchor="ctr"/>
          <a:lstStyle/>
          <a:p>
            <a:endParaRPr lang="fi-FI"/>
          </a:p>
        </p:txBody>
      </p:sp>
      <p:sp>
        <p:nvSpPr>
          <p:cNvPr id="5122" name="Text Box 2"/>
          <p:cNvSpPr txBox="1">
            <a:spLocks noChangeArrowheads="1"/>
          </p:cNvSpPr>
          <p:nvPr/>
        </p:nvSpPr>
        <p:spPr bwMode="auto">
          <a:xfrm>
            <a:off x="549275" y="1600200"/>
            <a:ext cx="8042275" cy="4343400"/>
          </a:xfrm>
          <a:prstGeom prst="rect">
            <a:avLst/>
          </a:prstGeom>
          <a:noFill/>
          <a:ln w="9525">
            <a:noFill/>
            <a:round/>
            <a:headEnd/>
            <a:tailEnd/>
          </a:ln>
          <a:effectLst/>
        </p:spPr>
        <p:txBody>
          <a:bodyPr/>
          <a:lstStyle/>
          <a:p>
            <a:pPr marL="347663" indent="-347663">
              <a:spcBef>
                <a:spcPts val="2000"/>
              </a:spcBef>
              <a:buClr>
                <a:srgbClr val="6FB7D7"/>
              </a:buClr>
              <a:buSzPct val="110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a:solidFill>
                  <a:srgbClr val="595959"/>
                </a:solidFill>
                <a:latin typeface="News Gothic MT" charset="0"/>
              </a:rPr>
              <a:t>Seksuaalisuus on erottamaton osa ihmisenä olemista.Se on paljon enemmän kuin seksi, lisääntyminen ja</a:t>
            </a:r>
            <a:r>
              <a:rPr lang="fi-FI" b="1">
                <a:solidFill>
                  <a:srgbClr val="595959"/>
                </a:solidFill>
                <a:latin typeface="News Gothic MT" charset="0"/>
              </a:rPr>
              <a:t> </a:t>
            </a:r>
            <a:r>
              <a:rPr lang="en-US" b="1">
                <a:solidFill>
                  <a:srgbClr val="595959"/>
                </a:solidFill>
                <a:latin typeface="News Gothic MT" charset="0"/>
              </a:rPr>
              <a:t>sukupuolielimet.</a:t>
            </a:r>
          </a:p>
          <a:p>
            <a:pPr marL="347663" indent="-347663" eaLnBrk="0" hangingPunct="0">
              <a:lnSpc>
                <a:spcPct val="90000"/>
              </a:lnSpc>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i-FI" b="1">
              <a:solidFill>
                <a:srgbClr val="595959"/>
              </a:solidFill>
              <a:latin typeface="News Gothic MT" charset="0"/>
            </a:endParaRPr>
          </a:p>
          <a:p>
            <a:pPr marL="347663" indent="-347663" eaLnBrk="0" hangingPunct="0">
              <a:lnSpc>
                <a:spcPct val="90000"/>
              </a:lnSpc>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b="1">
                <a:solidFill>
                  <a:srgbClr val="595959"/>
                </a:solidFill>
                <a:latin typeface="News Gothic MT" charset="0"/>
              </a:rPr>
              <a:t>Seksuaalisuus on luonnollinen ja terveellinen osa meitä ja elämäämme</a:t>
            </a:r>
          </a:p>
          <a:p>
            <a:pPr marL="347663" indent="-347663" eaLnBrk="0" hangingPunct="0">
              <a:lnSpc>
                <a:spcPct val="90000"/>
              </a:lnSpc>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i-FI" b="1">
              <a:solidFill>
                <a:srgbClr val="595959"/>
              </a:solidFill>
              <a:latin typeface="News Gothic MT" charset="0"/>
            </a:endParaRPr>
          </a:p>
          <a:p>
            <a:pPr marL="347663" indent="-347663" eaLnBrk="0" hangingPunct="0">
              <a:lnSpc>
                <a:spcPct val="90000"/>
              </a:lnSpc>
              <a:spcBef>
                <a:spcPts val="8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i-FI" b="1">
                <a:solidFill>
                  <a:srgbClr val="595959"/>
                </a:solidFill>
                <a:latin typeface="News Gothic MT" charset="0"/>
              </a:rPr>
              <a:t>Jokainen kokee ja ilmaisee seksuaalisuutensa eri tavalla</a:t>
            </a:r>
          </a:p>
          <a:p>
            <a:pPr marL="347663" indent="-347663">
              <a:spcBef>
                <a:spcPts val="2000"/>
              </a:spcBef>
              <a:buClr>
                <a:srgbClr val="6FB7D7"/>
              </a:buClr>
              <a:buSzPct val="110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i-FI" b="1">
              <a:solidFill>
                <a:srgbClr val="595959"/>
              </a:solidFill>
              <a:latin typeface="News Gothic MT"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549275" y="-50800"/>
            <a:ext cx="8042275" cy="14954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i-FI"/>
              <a:t>Ihmissuhteiden ja seksuaalisuuden oikeudet</a:t>
            </a:r>
          </a:p>
        </p:txBody>
      </p:sp>
      <p:sp>
        <p:nvSpPr>
          <p:cNvPr id="6146" name="Rectangle 2"/>
          <p:cNvSpPr>
            <a:spLocks noGrp="1" noChangeArrowheads="1"/>
          </p:cNvSpPr>
          <p:nvPr>
            <p:ph type="body" idx="4294967295"/>
          </p:nvPr>
        </p:nvSpPr>
        <p:spPr>
          <a:xfrm>
            <a:off x="549275" y="1600200"/>
            <a:ext cx="8042275" cy="5416550"/>
          </a:xfrm>
          <a:ln/>
        </p:spPr>
        <p:txBody>
          <a:bodyPr/>
          <a:lstStyle/>
          <a:p>
            <a:pPr>
              <a:spcBef>
                <a:spcPts val="800"/>
              </a:spcBef>
              <a:tabLst>
                <a:tab pos="563563" algn="l"/>
                <a:tab pos="1477963" algn="l"/>
                <a:tab pos="2392363" algn="l"/>
                <a:tab pos="3306763" algn="l"/>
                <a:tab pos="4221163" algn="l"/>
                <a:tab pos="5135563" algn="l"/>
                <a:tab pos="6049963" algn="l"/>
                <a:tab pos="6964363" algn="l"/>
                <a:tab pos="7878763" algn="l"/>
                <a:tab pos="8793163" algn="l"/>
                <a:tab pos="9707563" algn="l"/>
              </a:tabLst>
            </a:pPr>
            <a:r>
              <a:rPr lang="fi-FI"/>
              <a:t>oikeus saada kunnioittavaa kohtelua</a:t>
            </a:r>
          </a:p>
          <a:p>
            <a:pPr>
              <a:spcBef>
                <a:spcPts val="800"/>
              </a:spcBef>
              <a:tabLst>
                <a:tab pos="563563" algn="l"/>
                <a:tab pos="1477963" algn="l"/>
                <a:tab pos="2392363" algn="l"/>
                <a:tab pos="3306763" algn="l"/>
                <a:tab pos="4221163" algn="l"/>
                <a:tab pos="5135563" algn="l"/>
                <a:tab pos="6049963" algn="l"/>
                <a:tab pos="6964363" algn="l"/>
                <a:tab pos="7878763" algn="l"/>
                <a:tab pos="8793163" algn="l"/>
                <a:tab pos="9707563" algn="l"/>
              </a:tabLst>
            </a:pPr>
            <a:r>
              <a:rPr lang="fi-FI"/>
              <a:t>oikeus ilmaista omia tunteita ja ajatuksia</a:t>
            </a:r>
          </a:p>
          <a:p>
            <a:pPr>
              <a:spcBef>
                <a:spcPts val="800"/>
              </a:spcBef>
              <a:tabLst>
                <a:tab pos="563563" algn="l"/>
                <a:tab pos="1477963" algn="l"/>
                <a:tab pos="2392363" algn="l"/>
                <a:tab pos="3306763" algn="l"/>
                <a:tab pos="4221163" algn="l"/>
                <a:tab pos="5135563" algn="l"/>
                <a:tab pos="6049963" algn="l"/>
                <a:tab pos="6964363" algn="l"/>
                <a:tab pos="7878763" algn="l"/>
                <a:tab pos="8793163" algn="l"/>
                <a:tab pos="9707563" algn="l"/>
              </a:tabLst>
            </a:pPr>
            <a:r>
              <a:rPr lang="fi-FI"/>
              <a:t>oikeus ilmaista, mitä haluaa suhteessa</a:t>
            </a:r>
          </a:p>
          <a:p>
            <a:pPr>
              <a:spcBef>
                <a:spcPts val="800"/>
              </a:spcBef>
              <a:tabLst>
                <a:tab pos="563563" algn="l"/>
                <a:tab pos="1477963" algn="l"/>
                <a:tab pos="2392363" algn="l"/>
                <a:tab pos="3306763" algn="l"/>
                <a:tab pos="4221163" algn="l"/>
                <a:tab pos="5135563" algn="l"/>
                <a:tab pos="6049963" algn="l"/>
                <a:tab pos="6964363" algn="l"/>
                <a:tab pos="7878763" algn="l"/>
                <a:tab pos="8793163" algn="l"/>
                <a:tab pos="9707563" algn="l"/>
              </a:tabLst>
            </a:pPr>
            <a:r>
              <a:rPr lang="fi-FI"/>
              <a:t>oikeus seksuaaliseen terveyteen ja turvallisuuteen ihmissuhteissa</a:t>
            </a:r>
          </a:p>
          <a:p>
            <a:pPr>
              <a:spcBef>
                <a:spcPts val="800"/>
              </a:spcBef>
              <a:tabLst>
                <a:tab pos="563563" algn="l"/>
                <a:tab pos="1477963" algn="l"/>
                <a:tab pos="2392363" algn="l"/>
                <a:tab pos="3306763" algn="l"/>
                <a:tab pos="4221163" algn="l"/>
                <a:tab pos="5135563" algn="l"/>
                <a:tab pos="6049963" algn="l"/>
                <a:tab pos="6964363" algn="l"/>
                <a:tab pos="7878763" algn="l"/>
                <a:tab pos="8793163" algn="l"/>
                <a:tab pos="9707563" algn="l"/>
              </a:tabLst>
            </a:pPr>
            <a:r>
              <a:rPr lang="fi-FI"/>
              <a:t>oikeus kieltäytyä seksuaalisesta kanssakäymisestä niin kauan kunnes tunnen itseni siihen valmiiksi</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549275" y="-50800"/>
            <a:ext cx="8042275" cy="14954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i-FI" sz="4000"/>
              <a:t>Velvollisuudet ihmissuhteessa ja seksuaalisuudessa</a:t>
            </a:r>
          </a:p>
        </p:txBody>
      </p:sp>
      <p:sp>
        <p:nvSpPr>
          <p:cNvPr id="7170" name="Rectangle 2"/>
          <p:cNvSpPr>
            <a:spLocks noGrp="1" noChangeArrowheads="1"/>
          </p:cNvSpPr>
          <p:nvPr>
            <p:ph type="body" idx="4294967295"/>
          </p:nvPr>
        </p:nvSpPr>
        <p:spPr>
          <a:xfrm>
            <a:off x="549275" y="1600200"/>
            <a:ext cx="8042275" cy="5416550"/>
          </a:xfrm>
          <a:ln/>
        </p:spPr>
        <p:txBody>
          <a:bodyPr/>
          <a:lstStyle/>
          <a:p>
            <a:pPr>
              <a:lnSpc>
                <a:spcPct val="90000"/>
              </a:lnSpc>
              <a:spcBef>
                <a:spcPts val="700"/>
              </a:spcBef>
              <a:tabLst>
                <a:tab pos="563563" algn="l"/>
                <a:tab pos="1477963" algn="l"/>
                <a:tab pos="2392363" algn="l"/>
                <a:tab pos="3306763" algn="l"/>
                <a:tab pos="4221163" algn="l"/>
                <a:tab pos="5135563" algn="l"/>
                <a:tab pos="6049963" algn="l"/>
                <a:tab pos="6964363" algn="l"/>
                <a:tab pos="7878763" algn="l"/>
                <a:tab pos="8793163" algn="l"/>
                <a:tab pos="9707563" algn="l"/>
              </a:tabLst>
            </a:pPr>
            <a:r>
              <a:rPr lang="fi-FI" sz="2800"/>
              <a:t>velvollisuus kohdella toisia kunnioittavasti</a:t>
            </a:r>
          </a:p>
          <a:p>
            <a:pPr>
              <a:lnSpc>
                <a:spcPct val="90000"/>
              </a:lnSpc>
              <a:spcBef>
                <a:spcPts val="700"/>
              </a:spcBef>
              <a:tabLst>
                <a:tab pos="563563" algn="l"/>
                <a:tab pos="1477963" algn="l"/>
                <a:tab pos="2392363" algn="l"/>
                <a:tab pos="3306763" algn="l"/>
                <a:tab pos="4221163" algn="l"/>
                <a:tab pos="5135563" algn="l"/>
                <a:tab pos="6049963" algn="l"/>
                <a:tab pos="6964363" algn="l"/>
                <a:tab pos="7878763" algn="l"/>
                <a:tab pos="8793163" algn="l"/>
                <a:tab pos="9707563" algn="l"/>
              </a:tabLst>
            </a:pPr>
            <a:r>
              <a:rPr lang="fi-FI" sz="2800"/>
              <a:t>velvollisuus kunnioittaa toisten ihmisten tunteita ja ajatuksia, vaikka ne eroavat omista tunteistani ja mielipiteistäni</a:t>
            </a:r>
          </a:p>
          <a:p>
            <a:pPr>
              <a:lnSpc>
                <a:spcPct val="90000"/>
              </a:lnSpc>
              <a:spcBef>
                <a:spcPts val="700"/>
              </a:spcBef>
              <a:tabLst>
                <a:tab pos="563563" algn="l"/>
                <a:tab pos="1477963" algn="l"/>
                <a:tab pos="2392363" algn="l"/>
                <a:tab pos="3306763" algn="l"/>
                <a:tab pos="4221163" algn="l"/>
                <a:tab pos="5135563" algn="l"/>
                <a:tab pos="6049963" algn="l"/>
                <a:tab pos="6964363" algn="l"/>
                <a:tab pos="7878763" algn="l"/>
                <a:tab pos="8793163" algn="l"/>
                <a:tab pos="9707563" algn="l"/>
              </a:tabLst>
            </a:pPr>
            <a:r>
              <a:rPr lang="fi-FI" sz="2800"/>
              <a:t>velvollisuus sanoa selkeästi, mitä haluan ja mitä en halua</a:t>
            </a:r>
          </a:p>
          <a:p>
            <a:pPr>
              <a:lnSpc>
                <a:spcPct val="90000"/>
              </a:lnSpc>
              <a:spcBef>
                <a:spcPts val="700"/>
              </a:spcBef>
              <a:tabLst>
                <a:tab pos="563563" algn="l"/>
                <a:tab pos="1477963" algn="l"/>
                <a:tab pos="2392363" algn="l"/>
                <a:tab pos="3306763" algn="l"/>
                <a:tab pos="4221163" algn="l"/>
                <a:tab pos="5135563" algn="l"/>
                <a:tab pos="6049963" algn="l"/>
                <a:tab pos="6964363" algn="l"/>
                <a:tab pos="7878763" algn="l"/>
                <a:tab pos="8793163" algn="l"/>
                <a:tab pos="9707563" algn="l"/>
              </a:tabLst>
            </a:pPr>
            <a:r>
              <a:rPr lang="fi-FI" sz="2800"/>
              <a:t>velvollisuus huolehtia itseni ja kumppanini terveydestä ja turvallisuudesta. </a:t>
            </a:r>
          </a:p>
          <a:p>
            <a:pPr>
              <a:lnSpc>
                <a:spcPct val="90000"/>
              </a:lnSpc>
              <a:spcBef>
                <a:spcPts val="700"/>
              </a:spcBef>
              <a:tabLst>
                <a:tab pos="563563" algn="l"/>
                <a:tab pos="1477963" algn="l"/>
                <a:tab pos="2392363" algn="l"/>
                <a:tab pos="3306763" algn="l"/>
                <a:tab pos="4221163" algn="l"/>
                <a:tab pos="5135563" algn="l"/>
                <a:tab pos="6049963" algn="l"/>
                <a:tab pos="6964363" algn="l"/>
                <a:tab pos="7878763" algn="l"/>
                <a:tab pos="8793163" algn="l"/>
                <a:tab pos="9707563" algn="l"/>
              </a:tabLst>
            </a:pPr>
            <a:r>
              <a:rPr lang="fi-FI" sz="2800"/>
              <a:t>velvollisuus kieltäytyä seksuaalisesta toiminnasta silloin, kun en halua sitä.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1828800" y="1231900"/>
            <a:ext cx="5486400" cy="43942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1936750" y="158750"/>
            <a:ext cx="5270500" cy="65405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457200" y="762120"/>
            <a:ext cx="8228160" cy="5362560"/>
          </a:xfrm>
          <a:prstGeom prst="rect">
            <a:avLst/>
          </a:prstGeom>
          <a:noFill/>
          <a:ln>
            <a:noFill/>
          </a:ln>
        </p:spPr>
        <p:txBody>
          <a:bodyPr lIns="90000" tIns="45000" rIns="90000" bIns="45000"/>
          <a:lstStyle/>
          <a:p>
            <a:pPr>
              <a:lnSpc>
                <a:spcPct val="100000"/>
              </a:lnSpc>
            </a:pPr>
            <a:r>
              <a:rPr lang="fi-FI" sz="3200" dirty="0">
                <a:solidFill>
                  <a:srgbClr val="000000"/>
                </a:solidFill>
                <a:latin typeface="Calibri"/>
              </a:rPr>
              <a:t> </a:t>
            </a:r>
            <a:endParaRPr dirty="0"/>
          </a:p>
          <a:p>
            <a:pPr>
              <a:lnSpc>
                <a:spcPct val="100000"/>
              </a:lnSpc>
            </a:pPr>
            <a:r>
              <a:rPr lang="fi-FI" sz="3200" dirty="0">
                <a:solidFill>
                  <a:srgbClr val="000000"/>
                </a:solidFill>
                <a:latin typeface="Calibri"/>
              </a:rPr>
              <a:t>Turvataitokasvatus:</a:t>
            </a:r>
            <a:endParaRPr dirty="0"/>
          </a:p>
          <a:p>
            <a:pPr>
              <a:lnSpc>
                <a:spcPct val="100000"/>
              </a:lnSpc>
            </a:pPr>
            <a:endParaRPr dirty="0" smtClean="0"/>
          </a:p>
          <a:p>
            <a:pPr>
              <a:lnSpc>
                <a:spcPct val="100000"/>
              </a:lnSpc>
              <a:buFont typeface="Arial"/>
              <a:buChar char="-"/>
            </a:pPr>
            <a:r>
              <a:rPr lang="fi-FI" sz="2400" dirty="0">
                <a:solidFill>
                  <a:srgbClr val="000000"/>
                </a:solidFill>
                <a:latin typeface="Calibri"/>
              </a:rPr>
              <a:t>v</a:t>
            </a:r>
            <a:r>
              <a:rPr lang="fi-FI" sz="2400" dirty="0" smtClean="0">
                <a:solidFill>
                  <a:srgbClr val="000000"/>
                </a:solidFill>
                <a:latin typeface="Calibri"/>
              </a:rPr>
              <a:t>ahvistaa </a:t>
            </a:r>
            <a:r>
              <a:rPr lang="fi-FI" sz="2400" dirty="0">
                <a:solidFill>
                  <a:srgbClr val="000000"/>
                </a:solidFill>
                <a:latin typeface="Calibri"/>
              </a:rPr>
              <a:t>nuoren omia voimavaroja</a:t>
            </a:r>
            <a:endParaRPr dirty="0"/>
          </a:p>
          <a:p>
            <a:pPr>
              <a:lnSpc>
                <a:spcPct val="100000"/>
              </a:lnSpc>
              <a:buFont typeface="Arial"/>
              <a:buChar char="-"/>
            </a:pPr>
            <a:r>
              <a:rPr lang="fi-FI" sz="2400" dirty="0">
                <a:solidFill>
                  <a:srgbClr val="000000"/>
                </a:solidFill>
                <a:latin typeface="Calibri"/>
              </a:rPr>
              <a:t>lisää tietoa seksuaalioikeuksista </a:t>
            </a:r>
            <a:endParaRPr dirty="0"/>
          </a:p>
          <a:p>
            <a:pPr>
              <a:lnSpc>
                <a:spcPct val="100000"/>
              </a:lnSpc>
              <a:buFont typeface="Arial"/>
              <a:buChar char="-"/>
            </a:pPr>
            <a:r>
              <a:rPr lang="fi-FI" sz="2400" dirty="0">
                <a:solidFill>
                  <a:srgbClr val="000000"/>
                </a:solidFill>
                <a:latin typeface="Calibri"/>
              </a:rPr>
              <a:t>tukee tunnetaitojen kehittymistä</a:t>
            </a:r>
            <a:endParaRPr dirty="0"/>
          </a:p>
          <a:p>
            <a:pPr>
              <a:lnSpc>
                <a:spcPct val="100000"/>
              </a:lnSpc>
            </a:pPr>
            <a:r>
              <a:rPr lang="fi-FI" sz="2400" dirty="0" err="1">
                <a:solidFill>
                  <a:srgbClr val="000000"/>
                </a:solidFill>
                <a:latin typeface="Calibri"/>
              </a:rPr>
              <a:t>-vahvistaa</a:t>
            </a:r>
            <a:r>
              <a:rPr lang="fi-FI" sz="2400" dirty="0">
                <a:solidFill>
                  <a:srgbClr val="000000"/>
                </a:solidFill>
                <a:latin typeface="Calibri"/>
              </a:rPr>
              <a:t> nuoren keinoja puolustaa itseään</a:t>
            </a:r>
            <a:endParaRPr dirty="0"/>
          </a:p>
          <a:p>
            <a:pPr>
              <a:lnSpc>
                <a:spcPct val="100000"/>
              </a:lnSpc>
            </a:pPr>
            <a:r>
              <a:rPr lang="fi-FI" sz="2400" dirty="0" err="1">
                <a:solidFill>
                  <a:srgbClr val="000000"/>
                </a:solidFill>
                <a:latin typeface="Calibri"/>
              </a:rPr>
              <a:t>-tukee</a:t>
            </a:r>
            <a:r>
              <a:rPr lang="fi-FI" sz="2400" dirty="0">
                <a:solidFill>
                  <a:srgbClr val="000000"/>
                </a:solidFill>
                <a:latin typeface="Calibri"/>
              </a:rPr>
              <a:t> nuoren omanarvontunnon kehittymistä</a:t>
            </a:r>
            <a:endParaRPr dirty="0"/>
          </a:p>
          <a:p>
            <a:pPr>
              <a:lnSpc>
                <a:spcPct val="100000"/>
              </a:lnSpc>
            </a:pPr>
            <a:r>
              <a:rPr lang="fi-FI" sz="2400" dirty="0" err="1">
                <a:solidFill>
                  <a:srgbClr val="000000"/>
                </a:solidFill>
                <a:latin typeface="Calibri"/>
              </a:rPr>
              <a:t>-tarjoaa</a:t>
            </a:r>
            <a:r>
              <a:rPr lang="fi-FI" sz="2400" dirty="0">
                <a:solidFill>
                  <a:srgbClr val="000000"/>
                </a:solidFill>
                <a:latin typeface="Calibri"/>
              </a:rPr>
              <a:t> välineitä pohtia vapaasti, kuka olen, mitä haluan ja mitä en halua</a:t>
            </a:r>
            <a:endParaRPr dirty="0"/>
          </a:p>
          <a:p>
            <a:pPr>
              <a:lnSpc>
                <a:spcPct val="100000"/>
              </a:lnSpc>
            </a:pPr>
            <a:r>
              <a:rPr lang="fi-FI" sz="2400" dirty="0" err="1">
                <a:solidFill>
                  <a:srgbClr val="000000"/>
                </a:solidFill>
                <a:latin typeface="Calibri"/>
              </a:rPr>
              <a:t>-opettaa</a:t>
            </a:r>
            <a:r>
              <a:rPr lang="fi-FI" sz="2400" dirty="0">
                <a:solidFill>
                  <a:srgbClr val="000000"/>
                </a:solidFill>
                <a:latin typeface="Calibri"/>
              </a:rPr>
              <a:t> kunnioittamaan omia rajoja ja toisten asettamia rajoja</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1828800" y="749300"/>
            <a:ext cx="6248400" cy="511333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a:stretch>
            <a:fillRect/>
          </a:stretch>
        </p:blipFill>
        <p:spPr bwMode="auto">
          <a:xfrm>
            <a:off x="57150" y="1066800"/>
            <a:ext cx="7258050" cy="51054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1066800" y="609600"/>
            <a:ext cx="7086600" cy="5715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685800" y="-771525"/>
            <a:ext cx="7620000" cy="6421438"/>
          </a:xfrm>
          <a:prstGeom prst="rect">
            <a:avLst/>
          </a:prstGeom>
          <a:noFill/>
          <a:ln w="9525">
            <a:noFill/>
            <a:round/>
            <a:headEnd/>
            <a:tailEnd/>
          </a:ln>
          <a:effectLst/>
        </p:spPr>
        <p:txBody>
          <a:bodyPr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1" i="1">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1" i="1">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1" i="1">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1" i="1">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1" i="1">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b="1" i="1">
                <a:solidFill>
                  <a:srgbClr val="000000"/>
                </a:solidFill>
              </a:rPr>
              <a:t>TARINOITA: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1" i="1">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b="1" i="1">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15-vuotias tyttö tulee vastaanotolle hakemaan ehkäisypillereitä,</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koska pelkää tulevansa jätetyksi, jos ei harrasta seksiä poikakaverinsa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kanssa. </a:t>
            </a:r>
            <a:r>
              <a:rPr lang="en-US" sz="1600" i="1">
                <a:solidFill>
                  <a:srgbClr val="000000"/>
                </a:solidFill>
              </a:rPr>
              <a:t>Millaisia ajatuksia ja tuntemuksia hänellä on, kun hän odottaa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i="1">
                <a:solidFill>
                  <a:srgbClr val="000000"/>
                </a:solidFill>
              </a:rPr>
              <a:t>vuoroaan vastaanotolla.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15-vuotias poika päättää menettää poikuutensa ennen kuin täyttää</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16. Hän on kyllästynyt siihen, että häntä pidetään säälittävänä, koska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hänellä ei ole seksikokemuksia, joita muilla kavereilla on jo vaikka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kuinka paljon. </a:t>
            </a:r>
            <a:r>
              <a:rPr lang="en-US" sz="1600" i="1">
                <a:solidFill>
                  <a:srgbClr val="000000"/>
                </a:solidFill>
              </a:rPr>
              <a:t>Millaisia ajatuksia hänellä on, kun hän päättää päästä eroon?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a:solidFill>
                <a:srgbClr val="000000"/>
              </a:solidFill>
            </a:endParaRP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Kaksi 16-vuotiasta tyttöä harrastaa keskenään seksiä, kun tytön vanhempi</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astuu sisään huoneeseen. Vanhempi alkaa huutaa ja paiskaa</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oven kiinni.</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i="1">
                <a:solidFill>
                  <a:srgbClr val="000000"/>
                </a:solidFill>
              </a:rPr>
              <a:t>Millaisia ajatuksia vanhemman tyttärellä on, kun he istuvat hetkeä myöhemmin päivälliselle yhtäaikaa?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85800" y="2130425"/>
            <a:ext cx="7772400" cy="1470025"/>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sz="4400">
                <a:solidFill>
                  <a:srgbClr val="000000"/>
                </a:solidFill>
                <a:latin typeface="Calibri" charset="0"/>
              </a:rPr>
              <a:t>Sukupuolinen häirintä</a:t>
            </a:r>
          </a:p>
        </p:txBody>
      </p:sp>
      <p:sp>
        <p:nvSpPr>
          <p:cNvPr id="3074" name="Text Box 2"/>
          <p:cNvSpPr txBox="1">
            <a:spLocks noChangeArrowheads="1"/>
          </p:cNvSpPr>
          <p:nvPr/>
        </p:nvSpPr>
        <p:spPr bwMode="auto">
          <a:xfrm>
            <a:off x="1371600" y="3886200"/>
            <a:ext cx="6400800" cy="1752600"/>
          </a:xfrm>
          <a:prstGeom prst="rect">
            <a:avLst/>
          </a:prstGeom>
          <a:noFill/>
          <a:ln w="9525">
            <a:noFill/>
            <a:round/>
            <a:headEnd/>
            <a:tailEnd/>
          </a:ln>
          <a:effectLst/>
        </p:spPr>
        <p:txBody>
          <a:bodyPr wrap="none" anchor="ctr"/>
          <a:lstStyle/>
          <a:p>
            <a:endParaRPr lang="fi-FI"/>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457200" y="130175"/>
            <a:ext cx="8229600" cy="1431925"/>
          </a:xfrm>
          <a:prstGeom prst="rect">
            <a:avLst/>
          </a:prstGeom>
          <a:noFill/>
          <a:ln w="9525">
            <a:noFill/>
            <a:round/>
            <a:headEnd/>
            <a:tailEnd/>
          </a:ln>
          <a:effectLst/>
        </p:spPr>
        <p:txBody>
          <a:bodyPr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32925" algn="l"/>
                <a:tab pos="9882188" algn="l"/>
                <a:tab pos="10331450" algn="l"/>
                <a:tab pos="10780713" algn="l"/>
              </a:tabLst>
            </a:pPr>
            <a:r>
              <a:rPr lang="en-US" sz="4400" b="1">
                <a:solidFill>
                  <a:srgbClr val="000000"/>
                </a:solidFill>
                <a:latin typeface="Calibri" charset="0"/>
              </a:rPr>
              <a:t>	Määritelmä</a:t>
            </a:r>
            <a:r>
              <a:rPr lang="fi-FI" sz="4400" b="1">
                <a:solidFill>
                  <a:srgbClr val="000000"/>
                </a:solidFill>
                <a:latin typeface="Calibri" charset="0"/>
              </a:rPr>
              <a:t/>
            </a:r>
            <a:br>
              <a:rPr lang="fi-FI" sz="4400" b="1">
                <a:solidFill>
                  <a:srgbClr val="000000"/>
                </a:solidFill>
                <a:latin typeface="Calibri" charset="0"/>
              </a:rPr>
            </a:br>
            <a:endParaRPr lang="fi-FI" sz="4400" b="1">
              <a:solidFill>
                <a:srgbClr val="000000"/>
              </a:solidFill>
              <a:latin typeface="Calibri" charset="0"/>
            </a:endParaRPr>
          </a:p>
        </p:txBody>
      </p:sp>
      <p:sp>
        <p:nvSpPr>
          <p:cNvPr id="409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3200">
                <a:solidFill>
                  <a:srgbClr val="000000"/>
                </a:solidFill>
                <a:latin typeface="Calibri" charset="0"/>
              </a:rPr>
              <a:t>	Sukupuolisessa häirinnässä on kyse yksipuolisesta ja ei-toivotusta huomiosta.</a:t>
            </a:r>
          </a:p>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3200">
                <a:solidFill>
                  <a:srgbClr val="000000"/>
                </a:solidFill>
                <a:latin typeface="Calibri" charset="0"/>
              </a:rPr>
              <a:t>	Häirintä perustuu sukupuoleen, ja se saa kohteen tuntemaan itsensä noloksi, pelokkaaksi,loukkaantuneeksi tai vihaiseksi.</a:t>
            </a:r>
          </a:p>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3200">
              <a:solidFill>
                <a:srgbClr val="000000"/>
              </a:solidFill>
              <a:latin typeface="Calibri" charset="0"/>
            </a:endParaRPr>
          </a:p>
          <a:p>
            <a:pPr marL="342900" indent="-339725">
              <a:spcBef>
                <a:spcPts val="4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600">
                <a:solidFill>
                  <a:srgbClr val="000000"/>
                </a:solidFill>
                <a:latin typeface="Calibri" charset="0"/>
              </a:rPr>
              <a:t> (Aaltonen 2006; Varsa 1993.)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5122" name="Text Box 2"/>
          <p:cNvSpPr txBox="1">
            <a:spLocks noChangeArrowheads="1"/>
          </p:cNvSpPr>
          <p:nvPr/>
        </p:nvSpPr>
        <p:spPr bwMode="auto">
          <a:xfrm>
            <a:off x="457200" y="1600200"/>
            <a:ext cx="8229600" cy="5595938"/>
          </a:xfrm>
          <a:prstGeom prst="rect">
            <a:avLst/>
          </a:prstGeom>
          <a:noFill/>
          <a:ln w="9525">
            <a:noFill/>
            <a:round/>
            <a:headEnd/>
            <a:tailEnd/>
          </a:ln>
          <a:effectLst/>
        </p:spPr>
        <p:txBody>
          <a:bodyPr/>
          <a:lstStyle/>
          <a:p>
            <a:pPr marL="342900" indent="-339725">
              <a:lnSpc>
                <a:spcPct val="90000"/>
              </a:lnSpc>
              <a:spcBef>
                <a:spcPts val="7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3000">
                <a:solidFill>
                  <a:srgbClr val="000000"/>
                </a:solidFill>
                <a:latin typeface="Calibri" charset="0"/>
              </a:rPr>
              <a:t>-  Häirinnän määrittelyssä</a:t>
            </a:r>
            <a:r>
              <a:rPr lang="fi-FI" sz="3000">
                <a:solidFill>
                  <a:srgbClr val="000000"/>
                </a:solidFill>
                <a:latin typeface="Calibri" charset="0"/>
              </a:rPr>
              <a:t> </a:t>
            </a:r>
            <a:r>
              <a:rPr lang="en-US" sz="3000">
                <a:solidFill>
                  <a:srgbClr val="000000"/>
                </a:solidFill>
                <a:latin typeface="Calibri" charset="0"/>
              </a:rPr>
              <a:t>olennaista on huomion kohteen tulkinta tilanteesta, ei se, mikä tekijän tarkoitus tai uskomus on ollut. </a:t>
            </a:r>
          </a:p>
          <a:p>
            <a:pPr marL="342900" indent="-339725">
              <a:lnSpc>
                <a:spcPct val="90000"/>
              </a:lnSpc>
              <a:spcBef>
                <a:spcPts val="7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3000">
              <a:solidFill>
                <a:srgbClr val="000000"/>
              </a:solidFill>
              <a:latin typeface="Calibri" charset="0"/>
            </a:endParaRPr>
          </a:p>
          <a:p>
            <a:pPr marL="342900" indent="-339725">
              <a:lnSpc>
                <a:spcPct val="90000"/>
              </a:lnSpc>
              <a:spcBef>
                <a:spcPts val="7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3000">
                <a:solidFill>
                  <a:srgbClr val="000000"/>
                </a:solidFill>
                <a:latin typeface="Calibri" charset="0"/>
              </a:rPr>
              <a:t>-  Sukupuoliseen häirintään</a:t>
            </a:r>
            <a:r>
              <a:rPr lang="fi-FI" sz="3000">
                <a:solidFill>
                  <a:srgbClr val="000000"/>
                </a:solidFill>
                <a:latin typeface="Calibri" charset="0"/>
              </a:rPr>
              <a:t> </a:t>
            </a:r>
            <a:r>
              <a:rPr lang="en-US" sz="3000">
                <a:solidFill>
                  <a:srgbClr val="000000"/>
                </a:solidFill>
                <a:latin typeface="Calibri" charset="0"/>
              </a:rPr>
              <a:t>voi siten syyllistyä myös ajattelemattomuuttaan tai vahingossa. </a:t>
            </a:r>
          </a:p>
          <a:p>
            <a:pPr marL="342900" indent="-339725">
              <a:lnSpc>
                <a:spcPct val="90000"/>
              </a:lnSpc>
              <a:spcBef>
                <a:spcPts val="7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3000">
              <a:solidFill>
                <a:srgbClr val="000000"/>
              </a:solidFill>
              <a:latin typeface="Calibri" charset="0"/>
            </a:endParaRPr>
          </a:p>
          <a:p>
            <a:pPr marL="342900" indent="-339725">
              <a:lnSpc>
                <a:spcPct val="90000"/>
              </a:lnSpc>
              <a:spcBef>
                <a:spcPts val="7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3000">
                <a:solidFill>
                  <a:srgbClr val="000000"/>
                </a:solidFill>
                <a:latin typeface="Calibri" charset="0"/>
              </a:rPr>
              <a:t>-  Häirinnällä on useita yhtymäkohtia kiusaamiseen, häirinnässä kuitenkaan tekijä ei välttämättä pyri loukkaamaan</a:t>
            </a:r>
          </a:p>
          <a:p>
            <a:pPr marL="342900" indent="-339725">
              <a:lnSpc>
                <a:spcPct val="90000"/>
              </a:lnSpc>
              <a:spcBef>
                <a:spcPts val="7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3000">
                <a:solidFill>
                  <a:srgbClr val="000000"/>
                </a:solidFill>
                <a:latin typeface="Calibri" charset="0"/>
              </a:rPr>
              <a:t>	tai olemaan tarkoituksellisen ilkeämielinen.</a:t>
            </a:r>
          </a:p>
          <a:p>
            <a:pPr marL="342900" indent="-339725">
              <a:lnSpc>
                <a:spcPct val="90000"/>
              </a:lnSpc>
              <a:spcBef>
                <a:spcPts val="7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3000">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614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3200" b="1">
                <a:solidFill>
                  <a:srgbClr val="000000"/>
                </a:solidFill>
                <a:latin typeface="Calibri" charset="0"/>
              </a:rPr>
              <a:t>	Sukupuolinen huomio muuttuu häirinnäksi tai ahdisteluksi,</a:t>
            </a:r>
            <a:r>
              <a:rPr lang="fi-FI" sz="3200" b="1">
                <a:solidFill>
                  <a:srgbClr val="000000"/>
                </a:solidFill>
                <a:latin typeface="Calibri" charset="0"/>
              </a:rPr>
              <a:t> </a:t>
            </a:r>
            <a:r>
              <a:rPr lang="en-US" sz="3200" b="1">
                <a:solidFill>
                  <a:srgbClr val="000000"/>
                </a:solidFill>
                <a:latin typeface="Calibri" charset="0"/>
              </a:rPr>
              <a:t>jos sitä jatketaan, vaikka kohteeksi joutunut ilmaisee</a:t>
            </a:r>
            <a:r>
              <a:rPr lang="fi-FI" sz="3200" b="1">
                <a:solidFill>
                  <a:srgbClr val="000000"/>
                </a:solidFill>
                <a:latin typeface="Calibri" charset="0"/>
              </a:rPr>
              <a:t> </a:t>
            </a:r>
            <a:r>
              <a:rPr lang="en-US" sz="3200" b="1">
                <a:solidFill>
                  <a:srgbClr val="000000"/>
                </a:solidFill>
                <a:latin typeface="Calibri" charset="0"/>
              </a:rPr>
              <a:t>pitävänsä sitä vastenmielisenä tai loukkaavana.</a:t>
            </a:r>
          </a:p>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3200" b="1">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7170" name="Text Box 2"/>
          <p:cNvSpPr txBox="1">
            <a:spLocks noChangeArrowheads="1"/>
          </p:cNvSpPr>
          <p:nvPr/>
        </p:nvSpPr>
        <p:spPr bwMode="auto">
          <a:xfrm>
            <a:off x="457200" y="1600200"/>
            <a:ext cx="8229600" cy="4989513"/>
          </a:xfrm>
          <a:prstGeom prst="rect">
            <a:avLst/>
          </a:prstGeom>
          <a:noFill/>
          <a:ln w="9525">
            <a:noFill/>
            <a:round/>
            <a:headEnd/>
            <a:tailEnd/>
          </a:ln>
          <a:effectLst/>
        </p:spPr>
        <p:txBody>
          <a:bodyPr/>
          <a:lstStyle/>
          <a:p>
            <a:pPr marL="342900" indent="-339725">
              <a:lnSpc>
                <a:spcPct val="80000"/>
              </a:lnSpc>
              <a:spcBef>
                <a:spcPts val="625"/>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500">
                <a:solidFill>
                  <a:srgbClr val="000000"/>
                </a:solidFill>
                <a:latin typeface="Calibri" charset="0"/>
              </a:rPr>
              <a:t>Sukupuolinen häirintä voi olla esim.</a:t>
            </a:r>
          </a:p>
          <a:p>
            <a:pPr marL="342900" indent="-339725">
              <a:lnSpc>
                <a:spcPct val="80000"/>
              </a:lnSpc>
              <a:spcBef>
                <a:spcPts val="625"/>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2500">
              <a:solidFill>
                <a:srgbClr val="000000"/>
              </a:solidFill>
              <a:latin typeface="Calibri" charset="0"/>
            </a:endParaRPr>
          </a:p>
          <a:p>
            <a:pPr marL="342900" indent="-339725">
              <a:lnSpc>
                <a:spcPct val="80000"/>
              </a:lnSpc>
              <a:spcBef>
                <a:spcPts val="625"/>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500">
                <a:solidFill>
                  <a:srgbClr val="000000"/>
                </a:solidFill>
                <a:latin typeface="Calibri" charset="0"/>
              </a:rPr>
              <a:t>-vihjailevia eleitä tai ilmeitä</a:t>
            </a:r>
          </a:p>
          <a:p>
            <a:pPr marL="342900" indent="-339725">
              <a:lnSpc>
                <a:spcPct val="80000"/>
              </a:lnSpc>
              <a:spcBef>
                <a:spcPts val="625"/>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500">
                <a:solidFill>
                  <a:srgbClr val="000000"/>
                </a:solidFill>
                <a:latin typeface="Calibri" charset="0"/>
              </a:rPr>
              <a:t>-härskejä puheita,</a:t>
            </a:r>
            <a:r>
              <a:rPr lang="fi-FI" sz="2500">
                <a:solidFill>
                  <a:srgbClr val="000000"/>
                </a:solidFill>
                <a:latin typeface="Calibri" charset="0"/>
              </a:rPr>
              <a:t> </a:t>
            </a:r>
            <a:r>
              <a:rPr lang="en-US" sz="2500">
                <a:solidFill>
                  <a:srgbClr val="000000"/>
                </a:solidFill>
                <a:latin typeface="Calibri" charset="0"/>
              </a:rPr>
              <a:t>nimittelyä, kaksimielisiä vitsejä</a:t>
            </a:r>
          </a:p>
          <a:p>
            <a:pPr marL="342900" indent="-339725">
              <a:lnSpc>
                <a:spcPct val="80000"/>
              </a:lnSpc>
              <a:spcBef>
                <a:spcPts val="625"/>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500">
                <a:solidFill>
                  <a:srgbClr val="000000"/>
                </a:solidFill>
                <a:latin typeface="Calibri" charset="0"/>
              </a:rPr>
              <a:t>-vartaloa, pukeutumista tai yksityiselämää koskevat huomautuksia tai kysymyksiä</a:t>
            </a:r>
            <a:r>
              <a:rPr lang="fi-FI" sz="2500">
                <a:solidFill>
                  <a:srgbClr val="000000"/>
                </a:solidFill>
                <a:latin typeface="Calibri" charset="0"/>
              </a:rPr>
              <a:t> </a:t>
            </a:r>
            <a:r>
              <a:rPr lang="en-US" sz="2500">
                <a:solidFill>
                  <a:srgbClr val="000000"/>
                </a:solidFill>
                <a:latin typeface="Calibri" charset="0"/>
              </a:rPr>
              <a:t> </a:t>
            </a:r>
          </a:p>
          <a:p>
            <a:pPr marL="342900" indent="-339725">
              <a:lnSpc>
                <a:spcPct val="80000"/>
              </a:lnSpc>
              <a:spcBef>
                <a:spcPts val="625"/>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500">
                <a:solidFill>
                  <a:srgbClr val="000000"/>
                </a:solidFill>
                <a:latin typeface="Calibri" charset="0"/>
              </a:rPr>
              <a:t>-seksuaalisesti värittyneet kirjeet, puhelinsoitot tai sähköpostit. </a:t>
            </a:r>
          </a:p>
          <a:p>
            <a:pPr marL="342900" indent="-339725">
              <a:lnSpc>
                <a:spcPct val="80000"/>
              </a:lnSpc>
              <a:spcBef>
                <a:spcPts val="625"/>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500">
                <a:solidFill>
                  <a:srgbClr val="000000"/>
                </a:solidFill>
                <a:latin typeface="Calibri" charset="0"/>
              </a:rPr>
              <a:t>-fyysistä koskettelua, seksuaalisväritteisiä ehdotuksia tai vaatimuksia,</a:t>
            </a:r>
            <a:r>
              <a:rPr lang="fi-FI" sz="2500">
                <a:solidFill>
                  <a:srgbClr val="000000"/>
                </a:solidFill>
                <a:latin typeface="Calibri" charset="0"/>
              </a:rPr>
              <a:t> </a:t>
            </a:r>
            <a:r>
              <a:rPr lang="en-US" sz="2500">
                <a:solidFill>
                  <a:srgbClr val="000000"/>
                </a:solidFill>
                <a:latin typeface="Calibri" charset="0"/>
              </a:rPr>
              <a:t>ja siihen voi liittyä myös seksuaalista väkivaltaa, esimerkiksi raiskaus tai sen yritys.</a:t>
            </a:r>
          </a:p>
          <a:p>
            <a:pPr marL="342900" indent="-339725">
              <a:lnSpc>
                <a:spcPct val="80000"/>
              </a:lnSpc>
              <a:spcBef>
                <a:spcPts val="625"/>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2500">
              <a:solidFill>
                <a:srgbClr val="000000"/>
              </a:solidFill>
              <a:latin typeface="Calibri" charset="0"/>
            </a:endParaRPr>
          </a:p>
          <a:p>
            <a:pPr marL="342900" indent="-339725">
              <a:lnSpc>
                <a:spcPct val="80000"/>
              </a:lnSpc>
              <a:spcBef>
                <a:spcPts val="625"/>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500">
                <a:solidFill>
                  <a:srgbClr val="000000"/>
                </a:solidFill>
                <a:latin typeface="Calibri" charset="0"/>
              </a:rPr>
              <a:t>	(Hallituksen esitys tasa-arvolain muuttamiseksi HE 90/1994.)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819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3200">
                <a:solidFill>
                  <a:srgbClr val="000000"/>
                </a:solidFill>
                <a:latin typeface="Calibri" charset="0"/>
              </a:rPr>
              <a:t>	Häirintään voi siten</a:t>
            </a:r>
            <a:r>
              <a:rPr lang="fi-FI" sz="3200">
                <a:solidFill>
                  <a:srgbClr val="000000"/>
                </a:solidFill>
                <a:latin typeface="Calibri" charset="0"/>
              </a:rPr>
              <a:t> </a:t>
            </a:r>
            <a:r>
              <a:rPr lang="en-US" sz="3200">
                <a:solidFill>
                  <a:srgbClr val="000000"/>
                </a:solidFill>
                <a:latin typeface="Calibri" charset="0"/>
              </a:rPr>
              <a:t>liittyä myös rikokseksi määriteltyjä tekoja, joista on aina tehtävä ilmoitus poliisille.</a:t>
            </a:r>
          </a:p>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3200">
                <a:solidFill>
                  <a:srgbClr val="000000"/>
                </a:solidFill>
                <a:latin typeface="Calibri" charset="0"/>
              </a:rPr>
              <a:t>	Sukupuolinen häirintä sisältää seksistisen, seksuaalisen ja homofobisen häirinnän</a:t>
            </a:r>
          </a:p>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3200">
                <a:solidFill>
                  <a:srgbClr val="000000"/>
                </a:solidFill>
                <a:latin typeface="Calibri" charset="0"/>
              </a:rPr>
              <a:t>	(Aaltonen 2006).</a:t>
            </a:r>
          </a:p>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3200">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ustomShape 1"/>
          <p:cNvSpPr/>
          <p:nvPr/>
        </p:nvSpPr>
        <p:spPr>
          <a:xfrm>
            <a:off x="457200" y="274680"/>
            <a:ext cx="8228160" cy="5850000"/>
          </a:xfrm>
          <a:prstGeom prst="rect">
            <a:avLst/>
          </a:prstGeom>
          <a:noFill/>
          <a:ln>
            <a:noFill/>
          </a:ln>
        </p:spPr>
        <p:txBody>
          <a:bodyPr lIns="0" tIns="0" rIns="0" bIns="0" anchor="ctr"/>
          <a:lstStyle/>
          <a:p>
            <a:pPr algn="ctr">
              <a:lnSpc>
                <a:spcPct val="100000"/>
              </a:lnSpc>
            </a:pPr>
            <a:r>
              <a:rPr lang="fi-FI" sz="4000" dirty="0" smtClean="0">
                <a:solidFill>
                  <a:srgbClr val="000000"/>
                </a:solidFill>
                <a:latin typeface="Calibri"/>
              </a:rPr>
              <a:t>Seksuaalisilla </a:t>
            </a:r>
            <a:r>
              <a:rPr lang="fi-FI" sz="4000" dirty="0">
                <a:solidFill>
                  <a:srgbClr val="000000"/>
                </a:solidFill>
                <a:latin typeface="Calibri"/>
              </a:rPr>
              <a:t>loukkauksilla, seksuaalisella hyväksikäytöllä  ja väkivallalla on monia </a:t>
            </a:r>
            <a:r>
              <a:rPr lang="fi-FI" sz="4000" dirty="0" smtClean="0">
                <a:solidFill>
                  <a:srgbClr val="000000"/>
                </a:solidFill>
                <a:latin typeface="Calibri"/>
              </a:rPr>
              <a:t>muotoja:</a:t>
            </a:r>
            <a:endParaRPr lang="fi-FI" sz="4000" dirty="0">
              <a:solidFill>
                <a:srgbClr val="000000"/>
              </a:solidFill>
              <a:latin typeface="Calibri"/>
            </a:endParaRPr>
          </a:p>
          <a:p>
            <a:pPr algn="ctr">
              <a:lnSpc>
                <a:spcPct val="100000"/>
              </a:lnSpc>
            </a:pPr>
            <a:r>
              <a:rPr lang="fi-FI" sz="4000" dirty="0" smtClean="0">
                <a:solidFill>
                  <a:srgbClr val="000000"/>
                </a:solidFill>
                <a:latin typeface="Calibri"/>
              </a:rPr>
              <a:t>sanallinen</a:t>
            </a:r>
            <a:endParaRPr dirty="0"/>
          </a:p>
          <a:p>
            <a:pPr algn="ctr">
              <a:lnSpc>
                <a:spcPct val="100000"/>
              </a:lnSpc>
            </a:pPr>
            <a:r>
              <a:rPr lang="fi-FI" sz="4000" dirty="0">
                <a:solidFill>
                  <a:srgbClr val="000000"/>
                </a:solidFill>
                <a:latin typeface="Calibri"/>
              </a:rPr>
              <a:t>kehoon kohdistuva </a:t>
            </a:r>
            <a:endParaRPr dirty="0"/>
          </a:p>
          <a:p>
            <a:pPr algn="ctr">
              <a:lnSpc>
                <a:spcPct val="100000"/>
              </a:lnSpc>
            </a:pPr>
            <a:r>
              <a:rPr lang="fi-FI" sz="4000" dirty="0">
                <a:solidFill>
                  <a:srgbClr val="000000"/>
                </a:solidFill>
                <a:latin typeface="Calibri"/>
              </a:rPr>
              <a:t>netissä tai puhelimessa tapahtuva</a:t>
            </a:r>
            <a:endParaRPr dirty="0"/>
          </a:p>
          <a:p>
            <a:pPr algn="ctr">
              <a:lnSpc>
                <a:spcPct val="100000"/>
              </a:lnSpc>
            </a:pPr>
            <a:r>
              <a:rPr lang="fi-FI" sz="4000" dirty="0">
                <a:solidFill>
                  <a:srgbClr val="000000"/>
                </a:solidFill>
                <a:latin typeface="Calibri"/>
              </a:rPr>
              <a:t>vuorovaikutukseen piiloutuva</a:t>
            </a:r>
            <a:endParaRPr dirty="0"/>
          </a:p>
          <a:p>
            <a:pPr algn="ctr">
              <a:lnSpc>
                <a:spcPct val="100000"/>
              </a:lnSpc>
            </a:pPr>
            <a:endParaRPr dirty="0"/>
          </a:p>
          <a:p>
            <a:pPr algn="ctr">
              <a:lnSpc>
                <a:spcPct val="100000"/>
              </a:lnSpc>
            </a:pPr>
            <a:endParaRPr dirty="0"/>
          </a:p>
          <a:p>
            <a:pPr algn="ct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9218" name="Text Box 2"/>
          <p:cNvSpPr txBox="1">
            <a:spLocks noChangeArrowheads="1"/>
          </p:cNvSpPr>
          <p:nvPr/>
        </p:nvSpPr>
        <p:spPr bwMode="auto">
          <a:xfrm>
            <a:off x="457200" y="1600200"/>
            <a:ext cx="8229600" cy="5749925"/>
          </a:xfrm>
          <a:prstGeom prst="rect">
            <a:avLst/>
          </a:prstGeom>
          <a:noFill/>
          <a:ln w="9525">
            <a:noFill/>
            <a:round/>
            <a:headEnd/>
            <a:tailEnd/>
          </a:ln>
          <a:effectLst/>
        </p:spPr>
        <p:txBody>
          <a:bodyPr/>
          <a:lstStyle/>
          <a:p>
            <a:pPr marL="339725" indent="-339725">
              <a:lnSpc>
                <a:spcPct val="80000"/>
              </a:lnSpc>
              <a:spcBef>
                <a:spcPts val="75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3000">
                <a:solidFill>
                  <a:srgbClr val="000000"/>
                </a:solidFill>
                <a:latin typeface="Calibri" charset="0"/>
              </a:rPr>
              <a:t>Seksistinen häirintä perustuu stereotypioihin ja kategorisiin käsityksiin sukupuoleen</a:t>
            </a:r>
            <a:r>
              <a:rPr lang="fi-FI" sz="3000">
                <a:solidFill>
                  <a:srgbClr val="000000"/>
                </a:solidFill>
                <a:latin typeface="Calibri" charset="0"/>
              </a:rPr>
              <a:t> </a:t>
            </a:r>
            <a:r>
              <a:rPr lang="en-US" sz="3000">
                <a:solidFill>
                  <a:srgbClr val="000000"/>
                </a:solidFill>
                <a:latin typeface="Calibri" charset="0"/>
              </a:rPr>
              <a:t>liittyvistä kyvyistä ja mieltymyksistä.</a:t>
            </a:r>
          </a:p>
          <a:p>
            <a:pPr marL="339725" indent="-339725">
              <a:lnSpc>
                <a:spcPct val="80000"/>
              </a:lnSpc>
              <a:spcBef>
                <a:spcPts val="75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3000">
                <a:solidFill>
                  <a:srgbClr val="000000"/>
                </a:solidFill>
                <a:latin typeface="Calibri" charset="0"/>
              </a:rPr>
              <a:t>Seksuaalinen häirintä sisältää sukupuolisuhteiden, seksuaalisten mieltymysten</a:t>
            </a:r>
            <a:r>
              <a:rPr lang="fi-FI" sz="3000">
                <a:solidFill>
                  <a:srgbClr val="000000"/>
                </a:solidFill>
                <a:latin typeface="Calibri" charset="0"/>
              </a:rPr>
              <a:t> </a:t>
            </a:r>
            <a:r>
              <a:rPr lang="en-US" sz="3000">
                <a:solidFill>
                  <a:srgbClr val="000000"/>
                </a:solidFill>
                <a:latin typeface="Calibri" charset="0"/>
              </a:rPr>
              <a:t>tai seksuaalikäyttäytymisen kommentoinnin.</a:t>
            </a:r>
          </a:p>
          <a:p>
            <a:pPr marL="339725" indent="-339725">
              <a:lnSpc>
                <a:spcPct val="80000"/>
              </a:lnSpc>
              <a:spcBef>
                <a:spcPts val="75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3000">
                <a:solidFill>
                  <a:srgbClr val="000000"/>
                </a:solidFill>
                <a:latin typeface="Calibri" charset="0"/>
              </a:rPr>
              <a:t>Homofobisen häirinnän perustana on homoseksuaalisuuteen liitetyt stereotypiat</a:t>
            </a:r>
            <a:r>
              <a:rPr lang="fi-FI" sz="3000">
                <a:solidFill>
                  <a:srgbClr val="000000"/>
                </a:solidFill>
                <a:latin typeface="Calibri" charset="0"/>
              </a:rPr>
              <a:t> </a:t>
            </a:r>
            <a:r>
              <a:rPr lang="en-US" sz="3000">
                <a:solidFill>
                  <a:srgbClr val="000000"/>
                </a:solidFill>
                <a:latin typeface="Calibri" charset="0"/>
              </a:rPr>
              <a:t>ja pelot.</a:t>
            </a:r>
          </a:p>
          <a:p>
            <a:pPr marL="339725" indent="-339725">
              <a:lnSpc>
                <a:spcPct val="80000"/>
              </a:lnSpc>
              <a:spcBef>
                <a:spcPts val="525"/>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100">
                <a:solidFill>
                  <a:srgbClr val="000000"/>
                </a:solidFill>
                <a:latin typeface="Calibri" charset="0"/>
              </a:rPr>
              <a:t>	Ks. tasa-arvolain määritelmä sukupuolisesta ja seksuaalisesta häirinnästä sukupuoleen</a:t>
            </a:r>
            <a:r>
              <a:rPr lang="fi-FI" sz="2100">
                <a:solidFill>
                  <a:srgbClr val="000000"/>
                </a:solidFill>
                <a:latin typeface="Calibri" charset="0"/>
              </a:rPr>
              <a:t> </a:t>
            </a:r>
            <a:r>
              <a:rPr lang="en-US" sz="2100">
                <a:solidFill>
                  <a:srgbClr val="000000"/>
                </a:solidFill>
                <a:latin typeface="Calibri" charset="0"/>
              </a:rPr>
              <a:t>perustuvan syrjinnän muotona (</a:t>
            </a:r>
            <a:r>
              <a:rPr lang="en-US" sz="2100">
                <a:solidFill>
                  <a:srgbClr val="CCCCFF"/>
                </a:solidFill>
                <a:latin typeface="Calibri" charset="0"/>
                <a:hlinkClick r:id="rId3"/>
              </a:rPr>
              <a:t>http://www.finlex.fi/fi/laki/ajantasa/1986/19860609</a:t>
            </a:r>
            <a:r>
              <a:rPr lang="en-US" sz="2100">
                <a:solidFill>
                  <a:srgbClr val="000000"/>
                </a:solidFill>
                <a:latin typeface="Calibri" charset="0"/>
              </a:rPr>
              <a:t>)</a:t>
            </a:r>
          </a:p>
          <a:p>
            <a:pPr marL="339725" indent="-339725">
              <a:lnSpc>
                <a:spcPct val="80000"/>
              </a:lnSpc>
              <a:spcBef>
                <a:spcPts val="7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fi-FI" sz="3000">
              <a:solidFill>
                <a:srgbClr val="000000"/>
              </a:solidFill>
              <a:latin typeface="Calibri" charset="0"/>
            </a:endParaRPr>
          </a:p>
          <a:p>
            <a:pPr marL="339725" indent="-339725">
              <a:lnSpc>
                <a:spcPct val="80000"/>
              </a:lnSpc>
              <a:spcBef>
                <a:spcPts val="7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fi-FI" sz="3000">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1024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3200">
                <a:solidFill>
                  <a:srgbClr val="000000"/>
                </a:solidFill>
                <a:latin typeface="Calibri" charset="0"/>
              </a:rPr>
              <a:t>   Yleisimmin</a:t>
            </a:r>
            <a:r>
              <a:rPr lang="fi-FI" sz="3200">
                <a:solidFill>
                  <a:srgbClr val="000000"/>
                </a:solidFill>
                <a:latin typeface="Calibri" charset="0"/>
              </a:rPr>
              <a:t> </a:t>
            </a:r>
            <a:r>
              <a:rPr lang="en-US" sz="3200">
                <a:solidFill>
                  <a:srgbClr val="000000"/>
                </a:solidFill>
                <a:latin typeface="Calibri" charset="0"/>
              </a:rPr>
              <a:t>seksuaalista häirintää toisen sukupuolen taholta kokevat 15–34-vuotiaat naiset, joista 54 %  on joutunut</a:t>
            </a:r>
            <a:r>
              <a:rPr lang="fi-FI" sz="3200">
                <a:solidFill>
                  <a:srgbClr val="000000"/>
                </a:solidFill>
                <a:latin typeface="Calibri" charset="0"/>
              </a:rPr>
              <a:t> </a:t>
            </a:r>
            <a:r>
              <a:rPr lang="en-US" sz="3200">
                <a:solidFill>
                  <a:srgbClr val="000000"/>
                </a:solidFill>
                <a:latin typeface="Calibri" charset="0"/>
              </a:rPr>
              <a:t>seksuaalisen häirinnän kohteeksi kahden viime vuoden aikana.(samanikäisistä miehistä 19 %)</a:t>
            </a:r>
          </a:p>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3200">
                <a:solidFill>
                  <a:srgbClr val="000000"/>
                </a:solidFill>
                <a:latin typeface="Calibri" charset="0"/>
              </a:rPr>
              <a:t>	</a:t>
            </a:r>
            <a:r>
              <a:rPr lang="en-US" sz="1800">
                <a:solidFill>
                  <a:srgbClr val="000000"/>
                </a:solidFill>
                <a:latin typeface="Calibri" charset="0"/>
              </a:rPr>
              <a:t>(Tasa-arvobarometri 2008, kyselyn alaikäraja 15 vuotta.)</a:t>
            </a:r>
          </a:p>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800">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57200" y="-204788"/>
            <a:ext cx="8229600" cy="2103438"/>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solidFill>
                  <a:srgbClr val="000000"/>
                </a:solidFill>
                <a:latin typeface="Calibri" charset="0"/>
              </a:rPr>
              <a:t>Miksi häirinnän kohde ei kerro asiasta?</a:t>
            </a:r>
            <a:r>
              <a:rPr lang="fi-FI" sz="4400">
                <a:solidFill>
                  <a:srgbClr val="000000"/>
                </a:solidFill>
                <a:latin typeface="Calibri" charset="0"/>
              </a:rPr>
              <a:t/>
            </a:r>
            <a:br>
              <a:rPr lang="fi-FI" sz="4400">
                <a:solidFill>
                  <a:srgbClr val="000000"/>
                </a:solidFill>
                <a:latin typeface="Calibri" charset="0"/>
              </a:rPr>
            </a:br>
            <a:endParaRPr lang="fi-FI" sz="4400">
              <a:solidFill>
                <a:srgbClr val="000000"/>
              </a:solidFill>
              <a:latin typeface="Calibri" charset="0"/>
            </a:endParaRPr>
          </a:p>
        </p:txBody>
      </p:sp>
      <p:sp>
        <p:nvSpPr>
          <p:cNvPr id="11266" name="Text Box 2"/>
          <p:cNvSpPr txBox="1">
            <a:spLocks noChangeArrowheads="1"/>
          </p:cNvSpPr>
          <p:nvPr/>
        </p:nvSpPr>
        <p:spPr bwMode="auto">
          <a:xfrm>
            <a:off x="457200" y="1600200"/>
            <a:ext cx="8229600" cy="4689475"/>
          </a:xfrm>
          <a:prstGeom prst="rect">
            <a:avLst/>
          </a:prstGeom>
          <a:noFill/>
          <a:ln w="9525">
            <a:noFill/>
            <a:round/>
            <a:headEnd/>
            <a:tailEnd/>
          </a:ln>
          <a:effectLst/>
        </p:spPr>
        <p:txBody>
          <a:bodyPr/>
          <a:lstStyle/>
          <a:p>
            <a:pPr marL="341313" indent="-339725">
              <a:spcBef>
                <a:spcPts val="5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US" sz="2000">
              <a:solidFill>
                <a:srgbClr val="000000"/>
              </a:solidFill>
              <a:latin typeface="Calibri" charset="0"/>
            </a:endParaRPr>
          </a:p>
          <a:p>
            <a:pPr marL="341313" indent="-339725">
              <a:spcBef>
                <a:spcPts val="5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US" sz="2000">
              <a:solidFill>
                <a:srgbClr val="000000"/>
              </a:solidFill>
              <a:latin typeface="Calibri" charset="0"/>
            </a:endParaRP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pelko oman tilanteen pahentumisesta, kostosta</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syyttää itseään tapahtuneesta</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pelko leimautumisesta kantelijaksi, uhriksi</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epäilee kokemustaan</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voimattomuus; kokemus, että mikään oma toiminta ei riitä lopettamaan</a:t>
            </a:r>
            <a:r>
              <a:rPr lang="fi-FI" sz="2000">
                <a:solidFill>
                  <a:srgbClr val="000000"/>
                </a:solidFill>
                <a:latin typeface="Calibri" charset="0"/>
              </a:rPr>
              <a:t> </a:t>
            </a:r>
            <a:r>
              <a:rPr lang="en-US" sz="2000">
                <a:solidFill>
                  <a:srgbClr val="000000"/>
                </a:solidFill>
                <a:latin typeface="Calibri" charset="0"/>
              </a:rPr>
              <a:t>häirintää</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ohittaminen; usko, että häirintä loppuu, jos sen jättää huomioimatta</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pyrkimys lopettaa häirintä muuttamalla omaa käytöstä tai pukeutumista</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häiritsijä uhkailee tai hyvittelee</a:t>
            </a:r>
          </a:p>
          <a:p>
            <a:pPr marL="341313" indent="-339725">
              <a:spcBef>
                <a:spcPts val="5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US" sz="2000">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1229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9725">
              <a:spcBef>
                <a:spcPts val="6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a:solidFill>
                  <a:srgbClr val="000000"/>
                </a:solidFill>
                <a:latin typeface="Calibri" charset="0"/>
              </a:rPr>
              <a:t>	Nuoret pojat ja joskus tytötkin syyllistävät erityisesti tyttöjä sukupuolisen ahdistelun kohteeksi joutumisesta. Tyttöjä syytetään esimerkiksi hyväntahtoisuudesta, ylireagoinnista, huumorintajuttomuudesta tai asian liian vakavasti ottamisesta. Vastuu saatetaan siirtää tytölle</a:t>
            </a:r>
            <a:r>
              <a:rPr lang="fi-FI">
                <a:solidFill>
                  <a:srgbClr val="000000"/>
                </a:solidFill>
                <a:latin typeface="Calibri" charset="0"/>
              </a:rPr>
              <a:t> </a:t>
            </a:r>
            <a:r>
              <a:rPr lang="en-US">
                <a:solidFill>
                  <a:srgbClr val="000000"/>
                </a:solidFill>
                <a:latin typeface="Calibri" charset="0"/>
              </a:rPr>
              <a:t>sanomalla, että hän on antanut ahdistelun tapahtua. (Aaltonen 2006.)</a:t>
            </a:r>
          </a:p>
          <a:p>
            <a:pPr marL="342900" indent="-339725">
              <a:spcBef>
                <a:spcPts val="6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1331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39725">
              <a:spcBef>
                <a:spcPts val="5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US" sz="2000">
              <a:solidFill>
                <a:srgbClr val="000000"/>
              </a:solidFill>
              <a:latin typeface="Calibri" charset="0"/>
            </a:endParaRP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Sukupuolinen häirintä on prosessi, jossa kielletyn ja sallitun raja on usein häilyvä. </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Se</a:t>
            </a:r>
            <a:r>
              <a:rPr lang="fi-FI" sz="2000">
                <a:solidFill>
                  <a:srgbClr val="000000"/>
                </a:solidFill>
                <a:latin typeface="Calibri" charset="0"/>
              </a:rPr>
              <a:t> </a:t>
            </a:r>
            <a:r>
              <a:rPr lang="en-US" sz="2000">
                <a:solidFill>
                  <a:srgbClr val="000000"/>
                </a:solidFill>
                <a:latin typeface="Calibri" charset="0"/>
              </a:rPr>
              <a:t>sisältää erityyppisiä väkivallan muotoja ja käyttäytymistä, joita ei välttämättä juridisesti</a:t>
            </a:r>
            <a:r>
              <a:rPr lang="fi-FI" sz="2000">
                <a:solidFill>
                  <a:srgbClr val="000000"/>
                </a:solidFill>
                <a:latin typeface="Calibri" charset="0"/>
              </a:rPr>
              <a:t> </a:t>
            </a:r>
            <a:r>
              <a:rPr lang="en-US" sz="2000">
                <a:solidFill>
                  <a:srgbClr val="000000"/>
                </a:solidFill>
                <a:latin typeface="Calibri" charset="0"/>
              </a:rPr>
              <a:t>pidetä rikoksena. Vaikka tapahtunutta ei voitaisikaan nimetä rikokseksi, on tärkeää,</a:t>
            </a:r>
            <a:r>
              <a:rPr lang="fi-FI" sz="2000">
                <a:solidFill>
                  <a:srgbClr val="000000"/>
                </a:solidFill>
                <a:latin typeface="Calibri" charset="0"/>
              </a:rPr>
              <a:t> </a:t>
            </a:r>
            <a:r>
              <a:rPr lang="en-US" sz="2000">
                <a:solidFill>
                  <a:srgbClr val="000000"/>
                </a:solidFill>
                <a:latin typeface="Calibri" charset="0"/>
              </a:rPr>
              <a:t>että häirinnän kokemus, uhkailu ja painostus tehdään näkyväksi. </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Sukupuolista</a:t>
            </a:r>
            <a:r>
              <a:rPr lang="fi-FI" sz="2000">
                <a:solidFill>
                  <a:srgbClr val="000000"/>
                </a:solidFill>
                <a:latin typeface="Calibri" charset="0"/>
              </a:rPr>
              <a:t> </a:t>
            </a:r>
            <a:r>
              <a:rPr lang="en-US" sz="2000">
                <a:solidFill>
                  <a:srgbClr val="000000"/>
                </a:solidFill>
                <a:latin typeface="Calibri" charset="0"/>
              </a:rPr>
              <a:t>häirintää voidaan tarkastella seksuaalisen väkivallan jatkumona. Kuten seksuaaliseen</a:t>
            </a:r>
            <a:r>
              <a:rPr lang="fi-FI" sz="2000">
                <a:solidFill>
                  <a:srgbClr val="000000"/>
                </a:solidFill>
                <a:latin typeface="Calibri" charset="0"/>
              </a:rPr>
              <a:t> </a:t>
            </a:r>
            <a:r>
              <a:rPr lang="en-US" sz="2000">
                <a:solidFill>
                  <a:srgbClr val="000000"/>
                </a:solidFill>
                <a:latin typeface="Calibri" charset="0"/>
              </a:rPr>
              <a:t>väkivaltaan myös sukupuoliseen häirintään liittyy uhria syyllistäviä käsityksiä</a:t>
            </a:r>
            <a:r>
              <a:rPr lang="fi-FI" sz="2000">
                <a:solidFill>
                  <a:srgbClr val="000000"/>
                </a:solidFill>
                <a:latin typeface="Calibri" charset="0"/>
              </a:rPr>
              <a:t> </a:t>
            </a:r>
            <a:r>
              <a:rPr lang="en-US" sz="2000">
                <a:solidFill>
                  <a:srgbClr val="000000"/>
                </a:solidFill>
                <a:latin typeface="Calibri" charset="0"/>
              </a:rPr>
              <a:t>sekä tapahtuneen vähättelyä ja kieltämistä. (Honkatukia 2000.)</a:t>
            </a:r>
          </a:p>
          <a:p>
            <a:pPr marL="341313" indent="-339725">
              <a:spcBef>
                <a:spcPts val="5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US" sz="2000">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204788"/>
            <a:ext cx="8229600" cy="2103438"/>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solidFill>
                  <a:srgbClr val="000000"/>
                </a:solidFill>
                <a:latin typeface="Calibri" charset="0"/>
              </a:rPr>
              <a:t>Flirttailun ja häirinnän eroa voi hahmottaa esim näin:</a:t>
            </a:r>
            <a:r>
              <a:rPr lang="fi-FI" sz="4400">
                <a:solidFill>
                  <a:srgbClr val="000000"/>
                </a:solidFill>
                <a:latin typeface="Calibri" charset="0"/>
              </a:rPr>
              <a:t/>
            </a:r>
            <a:br>
              <a:rPr lang="fi-FI" sz="4400">
                <a:solidFill>
                  <a:srgbClr val="000000"/>
                </a:solidFill>
                <a:latin typeface="Calibri" charset="0"/>
              </a:rPr>
            </a:br>
            <a:endParaRPr lang="fi-FI" sz="4400">
              <a:solidFill>
                <a:srgbClr val="000000"/>
              </a:solidFill>
              <a:latin typeface="Calibri" charset="0"/>
            </a:endParaRPr>
          </a:p>
        </p:txBody>
      </p:sp>
      <p:sp>
        <p:nvSpPr>
          <p:cNvPr id="1433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39725">
              <a:spcBef>
                <a:spcPts val="5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US" sz="2000">
              <a:solidFill>
                <a:srgbClr val="000000"/>
              </a:solidFill>
              <a:latin typeface="Calibri" charset="0"/>
            </a:endParaRP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Onko huomio toivottua vai ei-toivottua?</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Onko huomio molemminpuolista vai yksipuolista?</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Voiko huomion kohde poistua tilanteesta tai kieltäytyä ja</a:t>
            </a:r>
            <a:r>
              <a:rPr lang="fi-FI" sz="2000">
                <a:solidFill>
                  <a:srgbClr val="000000"/>
                </a:solidFill>
                <a:latin typeface="Calibri" charset="0"/>
              </a:rPr>
              <a:t> </a:t>
            </a:r>
            <a:r>
              <a:rPr lang="en-US" sz="2000">
                <a:solidFill>
                  <a:srgbClr val="000000"/>
                </a:solidFill>
                <a:latin typeface="Calibri" charset="0"/>
              </a:rPr>
              <a:t>saada käyttäytymisen loppumaan?</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Onko huomio tai fyysisen kontakti miellyttävää?</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flirttailussa kontakti on miellyttävää molemmille</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häirinnässä huomio on loukkaavaa, uhkaavaa tai hämmentävää</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Millainen valtasuhde/voimatasapaino on osapuolten välillä?</a:t>
            </a:r>
          </a:p>
          <a:p>
            <a:pPr marL="341313" indent="-339725">
              <a:spcBef>
                <a:spcPts val="500"/>
              </a:spcBef>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tekijän hierarkkinen tai sosiaalinen auktoriteettiasema voi vaikeuttaa</a:t>
            </a:r>
          </a:p>
          <a:p>
            <a:pPr marL="341313" indent="-339725">
              <a:spcBef>
                <a:spcPts val="5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a:solidFill>
                  <a:srgbClr val="000000"/>
                </a:solidFill>
                <a:latin typeface="Calibri" charset="0"/>
              </a:rPr>
              <a:t>	häirinnän kohteen mahdollisuuksia kertoa kokemastaan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15362" name="Text Box 2"/>
          <p:cNvSpPr txBox="1">
            <a:spLocks noChangeArrowheads="1"/>
          </p:cNvSpPr>
          <p:nvPr/>
        </p:nvSpPr>
        <p:spPr bwMode="auto">
          <a:xfrm>
            <a:off x="457200" y="1600200"/>
            <a:ext cx="8229600" cy="5473700"/>
          </a:xfrm>
          <a:prstGeom prst="rect">
            <a:avLst/>
          </a:prstGeom>
          <a:noFill/>
          <a:ln w="9525">
            <a:noFill/>
            <a:round/>
            <a:headEnd/>
            <a:tailEnd/>
          </a:ln>
          <a:effectLst/>
        </p:spPr>
        <p:txBody>
          <a:bodyPr/>
          <a:lstStyle/>
          <a:p>
            <a:pPr marL="339725" indent="-339725">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3200">
                <a:solidFill>
                  <a:srgbClr val="000000"/>
                </a:solidFill>
                <a:latin typeface="Calibri" charset="0"/>
              </a:rPr>
              <a:t>Sukupuolisen häirinnän kokemus on aina yksilöllinen ja olosuhteista riippuvainen</a:t>
            </a:r>
          </a:p>
          <a:p>
            <a:pPr marL="339725" indent="-339725">
              <a:spcBef>
                <a:spcPts val="8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fi-FI" sz="3200">
              <a:solidFill>
                <a:srgbClr val="000000"/>
              </a:solidFill>
              <a:latin typeface="Calibri" charset="0"/>
            </a:endParaRPr>
          </a:p>
          <a:p>
            <a:pPr marL="339725" indent="-339725">
              <a:spcBef>
                <a:spcPts val="8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3200">
                <a:solidFill>
                  <a:srgbClr val="000000"/>
                </a:solidFill>
                <a:latin typeface="Calibri" charset="0"/>
              </a:rPr>
              <a:t>Teon loukkaavuuteen vaikuttaa se, kuka tekee ja millä tapaa sekä millainen tilanne</a:t>
            </a:r>
          </a:p>
          <a:p>
            <a:pPr marL="339725" indent="-339725">
              <a:spcBef>
                <a:spcPts val="8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3200">
                <a:solidFill>
                  <a:srgbClr val="000000"/>
                </a:solidFill>
                <a:latin typeface="Calibri" charset="0"/>
              </a:rPr>
              <a:t>	ja ympäristö ovat. Myös häirintään reagoinnissa on otettava huomioon nuorten</a:t>
            </a:r>
          </a:p>
          <a:p>
            <a:pPr marL="339725" indent="-339725">
              <a:spcBef>
                <a:spcPts val="8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3200">
                <a:solidFill>
                  <a:srgbClr val="000000"/>
                </a:solidFill>
                <a:latin typeface="Calibri" charset="0"/>
              </a:rPr>
              <a:t>	yksilöllisyys (Vilkka 2011.)</a:t>
            </a:r>
          </a:p>
          <a:p>
            <a:pPr marL="339725" indent="-339725">
              <a:spcBef>
                <a:spcPts val="8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3200">
                <a:solidFill>
                  <a:srgbClr val="000000"/>
                </a:solidFill>
                <a:latin typeface="Calibri" charset="0"/>
              </a:rPr>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144463"/>
            <a:ext cx="8229600" cy="1981201"/>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a:solidFill>
                  <a:srgbClr val="000000"/>
                </a:solidFill>
                <a:latin typeface="Calibri" charset="0"/>
              </a:rPr>
              <a:t/>
            </a:r>
            <a:br>
              <a:rPr lang="en-US" sz="3600" b="1">
                <a:solidFill>
                  <a:srgbClr val="000000"/>
                </a:solidFill>
                <a:latin typeface="Calibri" charset="0"/>
              </a:rPr>
            </a:br>
            <a:r>
              <a:rPr lang="en-US" sz="3600" b="1">
                <a:solidFill>
                  <a:srgbClr val="000000"/>
                </a:solidFill>
                <a:latin typeface="Calibri" charset="0"/>
              </a:rPr>
              <a:t>Harjoitus: Miten häirinnältä voi suojautua?</a:t>
            </a:r>
            <a:r>
              <a:rPr lang="en-US" sz="1600" i="1">
                <a:solidFill>
                  <a:srgbClr val="000000"/>
                </a:solidFill>
                <a:latin typeface="Calibri" charset="0"/>
              </a:rPr>
              <a:t>(Fredi, Setlementtinuorten liitto)</a:t>
            </a:r>
            <a:r>
              <a:rPr lang="fi-FI" sz="1600" i="1">
                <a:solidFill>
                  <a:srgbClr val="000000"/>
                </a:solidFill>
                <a:latin typeface="Calibri" charset="0"/>
              </a:rPr>
              <a:t/>
            </a:r>
            <a:br>
              <a:rPr lang="fi-FI" sz="1600" i="1">
                <a:solidFill>
                  <a:srgbClr val="000000"/>
                </a:solidFill>
                <a:latin typeface="Calibri" charset="0"/>
              </a:rPr>
            </a:br>
            <a:endParaRPr lang="fi-FI" sz="1600" i="1">
              <a:solidFill>
                <a:srgbClr val="000000"/>
              </a:solidFill>
              <a:latin typeface="Calibri" charset="0"/>
            </a:endParaRPr>
          </a:p>
        </p:txBody>
      </p:sp>
      <p:sp>
        <p:nvSpPr>
          <p:cNvPr id="16386" name="Text Box 2"/>
          <p:cNvSpPr txBox="1">
            <a:spLocks noChangeArrowheads="1"/>
          </p:cNvSpPr>
          <p:nvPr/>
        </p:nvSpPr>
        <p:spPr bwMode="auto">
          <a:xfrm>
            <a:off x="457200" y="1600200"/>
            <a:ext cx="8229600" cy="5002213"/>
          </a:xfrm>
          <a:prstGeom prst="rect">
            <a:avLst/>
          </a:prstGeom>
          <a:noFill/>
          <a:ln w="9525">
            <a:noFill/>
            <a:round/>
            <a:headEnd/>
            <a:tailEnd/>
          </a:ln>
          <a:effectLst/>
        </p:spPr>
        <p:txBody>
          <a:bodyPr/>
          <a:lstStyle/>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800" i="1">
              <a:solidFill>
                <a:srgbClr val="000000"/>
              </a:solidFill>
              <a:latin typeface="Calibri" charset="0"/>
            </a:endParaRPr>
          </a:p>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800" i="1">
              <a:solidFill>
                <a:srgbClr val="000000"/>
              </a:solidFill>
              <a:latin typeface="Calibri" charset="0"/>
            </a:endParaRPr>
          </a:p>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800" i="1">
              <a:solidFill>
                <a:srgbClr val="000000"/>
              </a:solidFill>
              <a:latin typeface="Calibri" charset="0"/>
            </a:endParaRPr>
          </a:p>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i="1">
                <a:solidFill>
                  <a:srgbClr val="000000"/>
                </a:solidFill>
                <a:latin typeface="Calibri" charset="0"/>
              </a:rPr>
              <a:t>Eläytykää seuraavien henkilöiden tilanteeseen.</a:t>
            </a:r>
          </a:p>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800" i="1">
              <a:solidFill>
                <a:srgbClr val="000000"/>
              </a:solidFill>
              <a:latin typeface="Calibri" charset="0"/>
            </a:endParaRPr>
          </a:p>
          <a:p>
            <a:pPr marL="342900" indent="-339725">
              <a:spcBef>
                <a:spcPts val="45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i="1">
                <a:solidFill>
                  <a:srgbClr val="000000"/>
                </a:solidFill>
                <a:latin typeface="Calibri" charset="0"/>
              </a:rPr>
              <a:t>Istut bussissa ikkunan vieressä. Viereesi istuutuva mies hivuttaa</a:t>
            </a:r>
          </a:p>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i="1">
                <a:solidFill>
                  <a:srgbClr val="000000"/>
                </a:solidFill>
                <a:latin typeface="Calibri" charset="0"/>
              </a:rPr>
              <a:t>	kätensä polvellesi. Miten voisit toimia tilanteessa ilman väkivaltaa?</a:t>
            </a:r>
          </a:p>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i-FI" sz="1800">
              <a:solidFill>
                <a:srgbClr val="000000"/>
              </a:solidFill>
              <a:latin typeface="Calibri" charset="0"/>
            </a:endParaRPr>
          </a:p>
          <a:p>
            <a:pPr marL="342900" indent="-339725">
              <a:spcBef>
                <a:spcPts val="45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i="1">
                <a:solidFill>
                  <a:srgbClr val="000000"/>
                </a:solidFill>
                <a:latin typeface="Calibri" charset="0"/>
              </a:rPr>
              <a:t>Olet ensimmäisessä työpaikassasi. Lähin esimiehesi on nainen, joka</a:t>
            </a:r>
          </a:p>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i="1">
                <a:solidFill>
                  <a:srgbClr val="000000"/>
                </a:solidFill>
                <a:latin typeface="Calibri" charset="0"/>
              </a:rPr>
              <a:t>	tulee päivittäin hieromaan hartioitasi ilman lupaasi. Kuinka voisit</a:t>
            </a:r>
          </a:p>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i="1">
                <a:solidFill>
                  <a:srgbClr val="000000"/>
                </a:solidFill>
                <a:latin typeface="Calibri" charset="0"/>
              </a:rPr>
              <a:t>	kieltäytyä hieronnasta vaarantamatta työpaikkaasi?</a:t>
            </a:r>
          </a:p>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i-FI" sz="1800">
              <a:solidFill>
                <a:srgbClr val="000000"/>
              </a:solidFill>
              <a:latin typeface="Calibri" charset="0"/>
            </a:endParaRPr>
          </a:p>
          <a:p>
            <a:pPr marL="342900" indent="-339725">
              <a:spcBef>
                <a:spcPts val="45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i="1">
                <a:solidFill>
                  <a:srgbClr val="000000"/>
                </a:solidFill>
                <a:latin typeface="Calibri" charset="0"/>
              </a:rPr>
              <a:t>Olet ostoksilla tavaratalossa. Ohikulkeva nainen puristaa sinua</a:t>
            </a:r>
          </a:p>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800" i="1">
                <a:solidFill>
                  <a:srgbClr val="000000"/>
                </a:solidFill>
                <a:latin typeface="Calibri" charset="0"/>
              </a:rPr>
              <a:t>	takapuolesta. Mitä teet?</a:t>
            </a:r>
          </a:p>
          <a:p>
            <a:pPr marL="342900" indent="-339725">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800" i="1">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457200" y="-204788"/>
            <a:ext cx="8229600" cy="2103438"/>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a:solidFill>
                  <a:srgbClr val="000000"/>
                </a:solidFill>
                <a:latin typeface="Calibri" charset="0"/>
              </a:rPr>
              <a:t>Mahdollisia sukupuolisen häirinnän seurauksia</a:t>
            </a:r>
            <a:r>
              <a:rPr lang="fi-FI" sz="4400" b="1">
                <a:solidFill>
                  <a:srgbClr val="000000"/>
                </a:solidFill>
                <a:latin typeface="Calibri" charset="0"/>
              </a:rPr>
              <a:t/>
            </a:r>
            <a:br>
              <a:rPr lang="fi-FI" sz="4400" b="1">
                <a:solidFill>
                  <a:srgbClr val="000000"/>
                </a:solidFill>
                <a:latin typeface="Calibri" charset="0"/>
              </a:rPr>
            </a:br>
            <a:endParaRPr lang="fi-FI" sz="4400" b="1">
              <a:solidFill>
                <a:srgbClr val="000000"/>
              </a:solidFill>
              <a:latin typeface="Calibri" charset="0"/>
            </a:endParaRPr>
          </a:p>
        </p:txBody>
      </p:sp>
      <p:sp>
        <p:nvSpPr>
          <p:cNvPr id="1741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9725">
              <a:spcBef>
                <a:spcPts val="3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200">
                <a:solidFill>
                  <a:srgbClr val="000000"/>
                </a:solidFill>
                <a:latin typeface="Calibri" charset="0"/>
              </a:rPr>
              <a:t>	(muokattu Reaching &amp; teaching teens to stop violence)</a:t>
            </a:r>
          </a:p>
          <a:p>
            <a:pPr marL="342900" indent="-339725">
              <a:spcBef>
                <a:spcPts val="3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1200">
              <a:solidFill>
                <a:srgbClr val="000000"/>
              </a:solidFill>
              <a:latin typeface="Calibri" charset="0"/>
            </a:endParaRPr>
          </a:p>
          <a:p>
            <a:pPr marL="342900" indent="-339725">
              <a:spcBef>
                <a:spcPts val="3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1200">
              <a:solidFill>
                <a:srgbClr val="000000"/>
              </a:solidFill>
              <a:latin typeface="Calibri" charset="0"/>
            </a:endParaRPr>
          </a:p>
          <a:p>
            <a:pPr marL="342900" indent="-339725">
              <a:spcBef>
                <a:spcPts val="6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a:solidFill>
                  <a:srgbClr val="000000"/>
                </a:solidFill>
                <a:latin typeface="Calibri" charset="0"/>
              </a:rPr>
              <a:t>	</a:t>
            </a:r>
            <a:r>
              <a:rPr lang="en-US">
                <a:solidFill>
                  <a:srgbClr val="000000"/>
                </a:solidFill>
                <a:latin typeface="Calibri" charset="0"/>
              </a:rPr>
              <a:t>Häirinnän kohde</a:t>
            </a:r>
          </a:p>
          <a:p>
            <a:pPr marL="342900" indent="-339725">
              <a:spcBef>
                <a:spcPts val="6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a:solidFill>
                  <a:srgbClr val="000000"/>
                </a:solidFill>
                <a:latin typeface="Calibri" charset="0"/>
              </a:rPr>
              <a:t>pelko, nöyryytys, ahdistus, epäluottamus muihin, käyttäytymisen tai pukeutumisen muutos</a:t>
            </a:r>
          </a:p>
          <a:p>
            <a:pPr marL="342900" indent="-339725">
              <a:spcBef>
                <a:spcPts val="6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a:solidFill>
                  <a:srgbClr val="000000"/>
                </a:solidFill>
                <a:latin typeface="Calibri" charset="0"/>
              </a:rPr>
              <a:t>fyysiset oireet (esim. päänsärky, vatsakipu), keskittymisvaikeudet, vaikeudet</a:t>
            </a:r>
            <a:r>
              <a:rPr lang="fi-FI">
                <a:solidFill>
                  <a:srgbClr val="000000"/>
                </a:solidFill>
                <a:latin typeface="Calibri" charset="0"/>
              </a:rPr>
              <a:t> </a:t>
            </a:r>
            <a:r>
              <a:rPr lang="en-US">
                <a:solidFill>
                  <a:srgbClr val="000000"/>
                </a:solidFill>
                <a:latin typeface="Calibri" charset="0"/>
              </a:rPr>
              <a:t>käydä koulua (poissaolot, välttely, valitsee kursseja, joissa häiritsijä ei ole),</a:t>
            </a:r>
            <a:r>
              <a:rPr lang="fi-FI">
                <a:solidFill>
                  <a:srgbClr val="000000"/>
                </a:solidFill>
                <a:latin typeface="Calibri" charset="0"/>
              </a:rPr>
              <a:t> </a:t>
            </a:r>
            <a:r>
              <a:rPr lang="en-US">
                <a:solidFill>
                  <a:srgbClr val="000000"/>
                </a:solidFill>
                <a:latin typeface="Calibri" charset="0"/>
              </a:rPr>
              <a:t>opintojen keskeytys, sosiaalisia ongelmia, viha, masennus, unettomuus, joukosta</a:t>
            </a:r>
            <a:r>
              <a:rPr lang="fi-FI">
                <a:solidFill>
                  <a:srgbClr val="000000"/>
                </a:solidFill>
                <a:latin typeface="Calibri" charset="0"/>
              </a:rPr>
              <a:t> </a:t>
            </a:r>
            <a:r>
              <a:rPr lang="en-US">
                <a:solidFill>
                  <a:srgbClr val="000000"/>
                </a:solidFill>
                <a:latin typeface="Calibri" charset="0"/>
              </a:rPr>
              <a:t>vetäytymistä, alkoholin/päihteiden käyttö, hermostuneisuutta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18434" name="Text Box 2"/>
          <p:cNvSpPr txBox="1">
            <a:spLocks noChangeArrowheads="1"/>
          </p:cNvSpPr>
          <p:nvPr/>
        </p:nvSpPr>
        <p:spPr bwMode="auto">
          <a:xfrm>
            <a:off x="457200" y="1600200"/>
            <a:ext cx="8229600" cy="5562600"/>
          </a:xfrm>
          <a:prstGeom prst="rect">
            <a:avLst/>
          </a:prstGeom>
          <a:noFill/>
          <a:ln w="9525">
            <a:noFill/>
            <a:round/>
            <a:headEnd/>
            <a:tailEnd/>
          </a:ln>
          <a:effectLst/>
        </p:spPr>
        <p:txBody>
          <a:bodyPr/>
          <a:lstStyle/>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Häiritsijä</a:t>
            </a:r>
          </a:p>
          <a:p>
            <a:pPr marL="342900" indent="-339725">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kurinpidolliset toimenpiteet, jälki-istunto, erottaminen</a:t>
            </a:r>
          </a:p>
          <a:p>
            <a:pPr marL="342900" indent="-339725">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rikosoikeudelliset seuraamukset</a:t>
            </a:r>
          </a:p>
          <a:p>
            <a:pPr marL="342900" indent="-339725">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häpeä ja syyllisyys teon tultua ilmi</a:t>
            </a:r>
          </a:p>
          <a:p>
            <a:pPr marL="342900" indent="-339725">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ystävistä eristäminen/eristäytyminen</a:t>
            </a: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Koulu</a:t>
            </a:r>
          </a:p>
          <a:p>
            <a:pPr marL="342900" indent="-339725">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salailu ja juoruilu</a:t>
            </a:r>
          </a:p>
          <a:p>
            <a:pPr marL="342900" indent="-339725">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pelon ilmapiiri</a:t>
            </a:r>
          </a:p>
          <a:p>
            <a:pPr marL="342900" indent="-339725">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ongelmat oppilaiden suojaamisessa häirinnältä ja kostotoimenpiteiltä</a:t>
            </a:r>
          </a:p>
          <a:p>
            <a:pPr marL="342900" indent="-339725">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toiset oppilaat jakautuvat puolesta ja vastaan</a:t>
            </a:r>
          </a:p>
          <a:p>
            <a:pPr marL="342900" indent="-339725">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poissaolot, opintojen keskeytys</a:t>
            </a:r>
          </a:p>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i-FI" sz="3200">
              <a:solidFill>
                <a:srgbClr val="000000"/>
              </a:solidFill>
              <a:latin typeface="Calibri" charset="0"/>
            </a:endParaRPr>
          </a:p>
          <a:p>
            <a:pPr marL="342900" indent="-339725">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i-FI" sz="3200">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457200" y="274680"/>
            <a:ext cx="8228160" cy="1141560"/>
          </a:xfrm>
          <a:prstGeom prst="rect">
            <a:avLst/>
          </a:prstGeom>
          <a:noFill/>
          <a:ln>
            <a:noFill/>
          </a:ln>
        </p:spPr>
      </p:sp>
      <p:sp>
        <p:nvSpPr>
          <p:cNvPr id="229" name="CustomShape 2"/>
          <p:cNvSpPr/>
          <p:nvPr/>
        </p:nvSpPr>
        <p:spPr>
          <a:xfrm>
            <a:off x="457200" y="1600200"/>
            <a:ext cx="8228160" cy="4524480"/>
          </a:xfrm>
          <a:prstGeom prst="rect">
            <a:avLst/>
          </a:prstGeom>
          <a:noFill/>
          <a:ln>
            <a:noFill/>
          </a:ln>
        </p:spPr>
        <p:txBody>
          <a:bodyPr lIns="90000" tIns="45000" rIns="90000" bIns="45000"/>
          <a:lstStyle/>
          <a:p>
            <a:pPr>
              <a:lnSpc>
                <a:spcPct val="100000"/>
              </a:lnSpc>
            </a:pPr>
            <a:r>
              <a:rPr lang="fi-FI" sz="3200">
                <a:solidFill>
                  <a:srgbClr val="000000"/>
                </a:solidFill>
                <a:latin typeface="Calibri"/>
              </a:rPr>
              <a:t>Saanko olla totta? Katsotaan pätkä YouTubesta.</a:t>
            </a:r>
            <a:endParaRPr/>
          </a:p>
          <a:p>
            <a:pPr>
              <a:lnSpc>
                <a:spcPct val="100000"/>
              </a:lnSpc>
            </a:pPr>
            <a:r>
              <a:rPr lang="fi-FI" sz="3200" u="sng">
                <a:solidFill>
                  <a:srgbClr val="000000"/>
                </a:solidFill>
                <a:latin typeface="Calibri"/>
              </a:rPr>
              <a:t>https://www.youtube.com/watch?v=5luoDZdg8QM</a:t>
            </a:r>
            <a:r>
              <a:rPr lang="fi-FI" sz="3200">
                <a:solidFill>
                  <a:srgbClr val="000000"/>
                </a:solidFill>
                <a:latin typeface="Calibri"/>
              </a:rPr>
              <a:t> (kesto 5min)</a:t>
            </a:r>
            <a:endParaRPr/>
          </a:p>
          <a:p>
            <a:pPr>
              <a:lnSpc>
                <a:spcPct val="100000"/>
              </a:lnSpc>
            </a:pPr>
            <a:r>
              <a:rPr lang="fi-FI" sz="3200">
                <a:solidFill>
                  <a:srgbClr val="000000"/>
                </a:solidFill>
                <a:latin typeface="Calibri"/>
              </a:rPr>
              <a:t> </a:t>
            </a:r>
            <a:endParaRPr/>
          </a:p>
          <a:p>
            <a:pPr>
              <a:lnSpc>
                <a:spcPct val="100000"/>
              </a:lnSpc>
            </a:pPr>
            <a:r>
              <a:rPr lang="fi-FI" sz="3200">
                <a:solidFill>
                  <a:srgbClr val="000000"/>
                </a:solidFill>
                <a:latin typeface="Calibri"/>
              </a:rPr>
              <a:t>Keskustelua aiheesta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57200" y="130175"/>
            <a:ext cx="8229600" cy="1431925"/>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solidFill>
                  <a:srgbClr val="000000"/>
                </a:solidFill>
                <a:latin typeface="Calibri" charset="0"/>
              </a:rPr>
              <a:t>“Nimittely ei ole harmitonta sanailua”</a:t>
            </a:r>
            <a:r>
              <a:rPr lang="fi-FI" sz="4400">
                <a:solidFill>
                  <a:srgbClr val="000000"/>
                </a:solidFill>
                <a:latin typeface="Calibri" charset="0"/>
              </a:rPr>
              <a:t> </a:t>
            </a:r>
          </a:p>
        </p:txBody>
      </p:sp>
      <p:sp>
        <p:nvSpPr>
          <p:cNvPr id="19458" name="Text Box 2"/>
          <p:cNvSpPr txBox="1">
            <a:spLocks noChangeArrowheads="1"/>
          </p:cNvSpPr>
          <p:nvPr/>
        </p:nvSpPr>
        <p:spPr bwMode="auto">
          <a:xfrm>
            <a:off x="457200" y="1600200"/>
            <a:ext cx="8229600" cy="5426075"/>
          </a:xfrm>
          <a:prstGeom prst="rect">
            <a:avLst/>
          </a:prstGeom>
          <a:noFill/>
          <a:ln w="9525">
            <a:noFill/>
            <a:round/>
            <a:headEnd/>
            <a:tailEnd/>
          </a:ln>
          <a:effectLst/>
        </p:spPr>
        <p:txBody>
          <a:bodyPr/>
          <a:lstStyle/>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i-FI" sz="2000">
              <a:solidFill>
                <a:srgbClr val="000000"/>
              </a:solidFill>
              <a:latin typeface="Calibri" charset="0"/>
            </a:endParaRP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	Yläkoulussa ja lukiossa sekä tytöt että pojat ilmoittavat kokeneensa</a:t>
            </a: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	seksuaalisesti loukkaavaa nimittelyä (esim. homottelua ja huorittelua)</a:t>
            </a: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	lähes yhtä paljon. Peruskoulussa loukkaava nimittely oli</a:t>
            </a: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	kuitenkin yleisempää kuin lukiossa (peruskoulussa 42 %, lukiossa</a:t>
            </a: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	34 %). Ammatillisissa oppilaitoksissa tytöt kokevat loukkaavaa nimittelyä</a:t>
            </a: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	selkeästi poikia useammin (tytöistä 47 %, pojista 30 %).</a:t>
            </a: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	(Kouluterveyskysely 2010–2011.) </a:t>
            </a: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2000">
              <a:solidFill>
                <a:srgbClr val="000000"/>
              </a:solidFill>
              <a:latin typeface="Calibri" charset="0"/>
            </a:endParaRP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CCCCFF"/>
                </a:solidFill>
                <a:latin typeface="Calibri" charset="0"/>
                <a:hlinkClick r:id="rId3"/>
              </a:rPr>
              <a:t>https://www.youtube.com/watch?v=nbm0ZliiTRQ</a:t>
            </a:r>
            <a:r>
              <a:rPr lang="en-US" sz="2000">
                <a:solidFill>
                  <a:srgbClr val="000000"/>
                </a:solidFill>
                <a:latin typeface="Calibri" charset="0"/>
              </a:rPr>
              <a:t> </a:t>
            </a: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b="1" i="1">
                <a:solidFill>
                  <a:srgbClr val="000000"/>
                </a:solidFill>
                <a:latin typeface="Calibri" charset="0"/>
              </a:rPr>
              <a:t>Sinä voit auttaa</a:t>
            </a:r>
            <a:r>
              <a:rPr lang="fi-FI" sz="2000" b="1" i="1">
                <a:solidFill>
                  <a:srgbClr val="000000"/>
                </a:solidFill>
                <a:latin typeface="Calibri" charset="0"/>
              </a:rPr>
              <a:t> </a:t>
            </a:r>
            <a:r>
              <a:rPr lang="en-US" sz="2000" b="1" i="1">
                <a:solidFill>
                  <a:srgbClr val="000000"/>
                </a:solidFill>
                <a:latin typeface="Calibri" charset="0"/>
              </a:rPr>
              <a:t>(Mannerheimin lastensuojeluliitto, kesto 2 min.</a:t>
            </a: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i-FI" sz="2000">
              <a:solidFill>
                <a:srgbClr val="000000"/>
              </a:solidFill>
              <a:latin typeface="Calibri" charset="0"/>
            </a:endParaRP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i-FI" sz="2000">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2048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9725">
              <a:spcBef>
                <a:spcPts val="35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400" i="1">
                <a:solidFill>
                  <a:srgbClr val="000000"/>
                </a:solidFill>
                <a:latin typeface="Calibri" charset="0"/>
              </a:rPr>
              <a:t>	Oona on lopettanut seurustelusuhteensa Artun kanssa. Kaksi kuukautta suhteen</a:t>
            </a:r>
          </a:p>
          <a:p>
            <a:pPr marL="342900" indent="-339725">
              <a:spcBef>
                <a:spcPts val="35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400" i="1">
                <a:solidFill>
                  <a:srgbClr val="000000"/>
                </a:solidFill>
                <a:latin typeface="Calibri" charset="0"/>
              </a:rPr>
              <a:t>	päättymisestä hän alkaa seurustella Paavon kanssa. Kaikki Artun kaverit</a:t>
            </a:r>
          </a:p>
          <a:p>
            <a:pPr marL="342900" indent="-339725">
              <a:spcBef>
                <a:spcPts val="35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400" i="1">
                <a:solidFill>
                  <a:srgbClr val="000000"/>
                </a:solidFill>
                <a:latin typeface="Calibri" charset="0"/>
              </a:rPr>
              <a:t>	alkavat huudella Oonan perään aina ”huora”, kun hän kulkee ohi. Oona alkaa</a:t>
            </a:r>
          </a:p>
          <a:p>
            <a:pPr marL="342900" indent="-339725">
              <a:spcBef>
                <a:spcPts val="35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400" i="1">
                <a:solidFill>
                  <a:srgbClr val="000000"/>
                </a:solidFill>
                <a:latin typeface="Calibri" charset="0"/>
              </a:rPr>
              <a:t>	vältellä kaikkia paikkoja (diskoa, ostaria), joissa voisi mahdollisesti kohdata</a:t>
            </a:r>
          </a:p>
          <a:p>
            <a:pPr marL="342900" indent="-339725">
              <a:spcBef>
                <a:spcPts val="35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400" i="1">
                <a:solidFill>
                  <a:srgbClr val="000000"/>
                </a:solidFill>
                <a:latin typeface="Calibri" charset="0"/>
              </a:rPr>
              <a:t>	Artun kavereita.</a:t>
            </a:r>
          </a:p>
          <a:p>
            <a:pPr marL="342900" indent="-339725">
              <a:spcBef>
                <a:spcPts val="35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fi-FI" sz="1400">
              <a:solidFill>
                <a:srgbClr val="000000"/>
              </a:solidFill>
              <a:latin typeface="Calibri" charset="0"/>
            </a:endParaRPr>
          </a:p>
          <a:p>
            <a:pPr marL="342900" indent="-339725">
              <a:spcBef>
                <a:spcPts val="35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400" i="1">
                <a:solidFill>
                  <a:srgbClr val="000000"/>
                </a:solidFill>
                <a:latin typeface="Calibri" charset="0"/>
              </a:rPr>
              <a:t>Mitä Oona on tehnyt, kun häntä aletaan haukkua huoraksi?</a:t>
            </a:r>
          </a:p>
          <a:p>
            <a:pPr marL="342900" indent="-339725">
              <a:spcBef>
                <a:spcPts val="35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400" i="1">
                <a:solidFill>
                  <a:srgbClr val="000000"/>
                </a:solidFill>
                <a:latin typeface="Calibri" charset="0"/>
              </a:rPr>
              <a:t>Miksi Artun kaverit alkavat nimitellä Oonaa huoraksi?</a:t>
            </a:r>
          </a:p>
          <a:p>
            <a:pPr marL="342900" indent="-339725">
              <a:spcBef>
                <a:spcPts val="35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400" i="1">
                <a:solidFill>
                  <a:srgbClr val="000000"/>
                </a:solidFill>
                <a:latin typeface="Calibri" charset="0"/>
              </a:rPr>
              <a:t>Mitä tunteita nimittely aiheuttaa Oonassa?</a:t>
            </a:r>
          </a:p>
          <a:p>
            <a:pPr marL="342900" indent="-339725">
              <a:spcBef>
                <a:spcPts val="35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400" i="1">
                <a:solidFill>
                  <a:srgbClr val="000000"/>
                </a:solidFill>
                <a:latin typeface="Calibri" charset="0"/>
              </a:rPr>
              <a:t>Mitä tunteita nimittely aiheuttaa Paavossa?</a:t>
            </a:r>
          </a:p>
          <a:p>
            <a:pPr marL="342900" indent="-339725">
              <a:spcBef>
                <a:spcPts val="35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400" i="1">
                <a:solidFill>
                  <a:srgbClr val="000000"/>
                </a:solidFill>
                <a:latin typeface="Calibri" charset="0"/>
              </a:rPr>
              <a:t>Onko Artun kavereilla oikeus nimittää Oonaa huoraksi?</a:t>
            </a:r>
          </a:p>
          <a:p>
            <a:pPr marL="342900" indent="-339725">
              <a:spcBef>
                <a:spcPts val="35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400" i="1">
                <a:solidFill>
                  <a:srgbClr val="000000"/>
                </a:solidFill>
                <a:latin typeface="Calibri" charset="0"/>
              </a:rPr>
              <a:t>Mitä Oona voisi tehdä?</a:t>
            </a:r>
          </a:p>
          <a:p>
            <a:pPr marL="342900" indent="-339725">
              <a:spcBef>
                <a:spcPts val="35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1400" i="1">
                <a:solidFill>
                  <a:srgbClr val="000000"/>
                </a:solidFill>
                <a:latin typeface="Calibri" charset="0"/>
              </a:rPr>
              <a:t>Mitä huora tarkoittaa?</a:t>
            </a:r>
          </a:p>
          <a:p>
            <a:pPr marL="342900" indent="-339725">
              <a:spcBef>
                <a:spcPts val="35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1400" i="1">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7938"/>
            <a:ext cx="8229600" cy="1676400"/>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a:solidFill>
                  <a:srgbClr val="000000"/>
                </a:solidFill>
                <a:latin typeface="Calibri" charset="0"/>
              </a:rPr>
              <a:t>Harjoitus: Homottelu ja huorittelu. </a:t>
            </a:r>
            <a:r>
              <a:rPr lang="en-US" sz="1600" i="1">
                <a:solidFill>
                  <a:srgbClr val="000000"/>
                </a:solidFill>
                <a:latin typeface="Calibri" charset="0"/>
              </a:rPr>
              <a:t>(Amnesty/Ihmisoikeudet.net)</a:t>
            </a:r>
            <a:r>
              <a:rPr lang="fi-FI" sz="1600" i="1">
                <a:solidFill>
                  <a:srgbClr val="000000"/>
                </a:solidFill>
                <a:latin typeface="Calibri" charset="0"/>
              </a:rPr>
              <a:t/>
            </a:r>
            <a:br>
              <a:rPr lang="fi-FI" sz="1600" i="1">
                <a:solidFill>
                  <a:srgbClr val="000000"/>
                </a:solidFill>
                <a:latin typeface="Calibri" charset="0"/>
              </a:rPr>
            </a:br>
            <a:endParaRPr lang="fi-FI" sz="1600" i="1">
              <a:solidFill>
                <a:srgbClr val="000000"/>
              </a:solidFill>
              <a:latin typeface="Calibri" charset="0"/>
            </a:endParaRPr>
          </a:p>
        </p:txBody>
      </p:sp>
      <p:sp>
        <p:nvSpPr>
          <p:cNvPr id="21506" name="Text Box 2"/>
          <p:cNvSpPr txBox="1">
            <a:spLocks noChangeArrowheads="1"/>
          </p:cNvSpPr>
          <p:nvPr/>
        </p:nvSpPr>
        <p:spPr bwMode="auto">
          <a:xfrm>
            <a:off x="457200" y="1600200"/>
            <a:ext cx="8229600" cy="5362575"/>
          </a:xfrm>
          <a:prstGeom prst="rect">
            <a:avLst/>
          </a:prstGeom>
          <a:noFill/>
          <a:ln w="9525">
            <a:noFill/>
            <a:round/>
            <a:headEnd/>
            <a:tailEnd/>
          </a:ln>
          <a:effectLst/>
        </p:spPr>
        <p:txBody>
          <a:bodyPr/>
          <a:lstStyle/>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	Homottelu ja huorittelu on sukupuolista häirintää ja henkistä väkivaltaa.</a:t>
            </a:r>
          </a:p>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	Tehtävä: Keskustelkaa pienryhmissä seuraavista kysymyksistä.</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Missä homottelua ja huorittelua esiintyy?</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Miksi nimittelyn kohdetta homotellaan/huoritellaan?</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Miksi nimittelijä homottelee/huorittelee?</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Mitkä ovat nimittelijän motiivit?</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Mitä tunteita nimittelijä haluaa aiheuttaa uhrissa?</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Mitä nimittelyn kohde voisi tehdä/sanoa, kun häntä homotellaan/</a:t>
            </a:r>
          </a:p>
          <a:p>
            <a:pPr marL="342900" indent="-339725">
              <a:spcBef>
                <a:spcPts val="500"/>
              </a:spcBef>
              <a:buFont typeface="Arial" charset="0"/>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huoritellaan?</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Mitä seurauksia nimittelyllä on nimittelijälle (tekijä) ja kohteelle (uhri)?</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Rangaistaanko homottelusta/huorittelusta?</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Mitä sanat homo ja huora tarkoittavat?</a:t>
            </a:r>
            <a:r>
              <a:rPr lang="fi-FI" sz="2000">
                <a:solidFill>
                  <a:srgbClr val="000000"/>
                </a:solidFill>
                <a:latin typeface="Calibri" charset="0"/>
              </a:rPr>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222250"/>
            <a:ext cx="8229600" cy="1249363"/>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a:solidFill>
                  <a:srgbClr val="000000"/>
                </a:solidFill>
                <a:latin typeface="Calibri" charset="0"/>
              </a:rPr>
              <a:t>Harjoitus: Hip Hip Hora! </a:t>
            </a:r>
            <a:br>
              <a:rPr lang="en-US" sz="4400" b="1">
                <a:solidFill>
                  <a:srgbClr val="000000"/>
                </a:solidFill>
                <a:latin typeface="Calibri" charset="0"/>
              </a:rPr>
            </a:br>
            <a:r>
              <a:rPr lang="en-US" sz="1600" i="1">
                <a:solidFill>
                  <a:srgbClr val="000000"/>
                </a:solidFill>
                <a:latin typeface="Calibri" charset="0"/>
              </a:rPr>
              <a:t>(Fredi/Setlementtinuorten liitto)</a:t>
            </a:r>
            <a:r>
              <a:rPr lang="fi-FI" sz="1600" i="1">
                <a:solidFill>
                  <a:srgbClr val="000000"/>
                </a:solidFill>
                <a:latin typeface="Calibri" charset="0"/>
              </a:rPr>
              <a:t/>
            </a:r>
            <a:br>
              <a:rPr lang="fi-FI" sz="1600" i="1">
                <a:solidFill>
                  <a:srgbClr val="000000"/>
                </a:solidFill>
                <a:latin typeface="Calibri" charset="0"/>
              </a:rPr>
            </a:br>
            <a:endParaRPr lang="fi-FI" sz="1600" i="1">
              <a:solidFill>
                <a:srgbClr val="000000"/>
              </a:solidFill>
              <a:latin typeface="Calibri" charset="0"/>
            </a:endParaRPr>
          </a:p>
        </p:txBody>
      </p:sp>
      <p:sp>
        <p:nvSpPr>
          <p:cNvPr id="22530" name="Text Box 2"/>
          <p:cNvSpPr txBox="1">
            <a:spLocks noChangeArrowheads="1"/>
          </p:cNvSpPr>
          <p:nvPr/>
        </p:nvSpPr>
        <p:spPr bwMode="auto">
          <a:xfrm>
            <a:off x="457200" y="1600200"/>
            <a:ext cx="8229600" cy="4752975"/>
          </a:xfrm>
          <a:prstGeom prst="rect">
            <a:avLst/>
          </a:prstGeom>
          <a:noFill/>
          <a:ln w="9525">
            <a:noFill/>
            <a:round/>
            <a:headEnd/>
            <a:tailEnd/>
          </a:ln>
          <a:effectLst/>
        </p:spPr>
        <p:txBody>
          <a:bodyPr/>
          <a:lstStyle/>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	Katsokaa elokuva Hip Hip Hora! Miettikää poikien käytöstä elokuvassa.</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Mitä pojat tekevät väärin?</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Mitä tarkoittaa sanonta ”pojat ovat poikia”?</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Millä tavoin Sebben käytös eroaa muiden poikien käytöksestä?</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Mitä hyvää tästä seuraa päähenkilölle?</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Miten itse toimisit vastaavankaltaisessa tilanteessa, jos olisit osa tuollaista porukkaa?</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Mitä luulet Sofien tuntevan ja ajattelevan nähtyään itsestäänotetut kuvat?</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Miten neuvoisit päähenkilöä toimimaan tässä tilanteessa?</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i="1">
                <a:solidFill>
                  <a:srgbClr val="000000"/>
                </a:solidFill>
                <a:latin typeface="Calibri" charset="0"/>
              </a:rPr>
              <a:t>Miten voisit tukea ja auttaa häntä?</a:t>
            </a:r>
          </a:p>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2000" i="1">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457200" y="-204788"/>
            <a:ext cx="8229600" cy="2103438"/>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a:solidFill>
                  <a:srgbClr val="000000"/>
                </a:solidFill>
                <a:latin typeface="Calibri" charset="0"/>
              </a:rPr>
              <a:t>Fyysisiä rajoja loukkaava häirintä</a:t>
            </a:r>
            <a:r>
              <a:rPr lang="fi-FI" sz="4400" b="1">
                <a:solidFill>
                  <a:srgbClr val="000000"/>
                </a:solidFill>
                <a:latin typeface="Calibri" charset="0"/>
              </a:rPr>
              <a:t/>
            </a:r>
            <a:br>
              <a:rPr lang="fi-FI" sz="4400" b="1">
                <a:solidFill>
                  <a:srgbClr val="000000"/>
                </a:solidFill>
                <a:latin typeface="Calibri" charset="0"/>
              </a:rPr>
            </a:br>
            <a:endParaRPr lang="fi-FI" sz="4400" b="1">
              <a:solidFill>
                <a:srgbClr val="000000"/>
              </a:solidFill>
              <a:latin typeface="Calibri" charset="0"/>
            </a:endParaRPr>
          </a:p>
        </p:txBody>
      </p:sp>
      <p:sp>
        <p:nvSpPr>
          <p:cNvPr id="23554"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1313" indent="-339725">
              <a:spcBef>
                <a:spcPts val="6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US">
              <a:solidFill>
                <a:srgbClr val="000000"/>
              </a:solidFill>
              <a:latin typeface="Calibri" charset="0"/>
            </a:endParaRPr>
          </a:p>
          <a:p>
            <a:pPr marL="341313" indent="-339725">
              <a:spcBef>
                <a:spcPts val="6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a:solidFill>
                  <a:srgbClr val="000000"/>
                </a:solidFill>
                <a:latin typeface="Calibri" charset="0"/>
              </a:rPr>
              <a:t>Fyysisiä rajoja loukkaava häirintä on esimerkiksi koskettelua, käsiksi käymistä ja</a:t>
            </a:r>
            <a:r>
              <a:rPr lang="fi-FI">
                <a:solidFill>
                  <a:srgbClr val="000000"/>
                </a:solidFill>
                <a:latin typeface="Calibri" charset="0"/>
              </a:rPr>
              <a:t> </a:t>
            </a:r>
            <a:r>
              <a:rPr lang="en-US">
                <a:solidFill>
                  <a:srgbClr val="000000"/>
                </a:solidFill>
                <a:latin typeface="Calibri" charset="0"/>
              </a:rPr>
              <a:t>lähentelyä. Koulun ruokajono ja rappuset ovat tyypillisesti paikkoja, joissa nuoret</a:t>
            </a:r>
            <a:r>
              <a:rPr lang="fi-FI">
                <a:solidFill>
                  <a:srgbClr val="000000"/>
                </a:solidFill>
                <a:latin typeface="Calibri" charset="0"/>
              </a:rPr>
              <a:t> </a:t>
            </a:r>
            <a:r>
              <a:rPr lang="en-US">
                <a:solidFill>
                  <a:srgbClr val="000000"/>
                </a:solidFill>
                <a:latin typeface="Calibri" charset="0"/>
              </a:rPr>
              <a:t>kokevat fyysistä häirintää ja ahdistelua. </a:t>
            </a:r>
          </a:p>
          <a:p>
            <a:pPr marL="341313" indent="-339725">
              <a:spcBef>
                <a:spcPts val="6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US">
              <a:solidFill>
                <a:srgbClr val="000000"/>
              </a:solidFill>
              <a:latin typeface="Calibri" charset="0"/>
            </a:endParaRPr>
          </a:p>
          <a:p>
            <a:pPr marL="341313" indent="-339725">
              <a:spcBef>
                <a:spcPts val="6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a:solidFill>
                  <a:srgbClr val="000000"/>
                </a:solidFill>
                <a:latin typeface="Calibri" charset="0"/>
              </a:rPr>
              <a:t>Osa fyysisestä häirinnästä täyttää myös seksuaalirikoksen tunnusmerkistön. Tällöin kyseessä voi olla esimerkiksi raiskaus, sen</a:t>
            </a:r>
            <a:r>
              <a:rPr lang="fi-FI">
                <a:solidFill>
                  <a:srgbClr val="000000"/>
                </a:solidFill>
                <a:latin typeface="Calibri" charset="0"/>
              </a:rPr>
              <a:t> </a:t>
            </a:r>
            <a:r>
              <a:rPr lang="en-US">
                <a:solidFill>
                  <a:srgbClr val="000000"/>
                </a:solidFill>
                <a:latin typeface="Calibri" charset="0"/>
              </a:rPr>
              <a:t>yritys tai pakottaminen seksuaaliseen tekoon.</a:t>
            </a:r>
          </a:p>
          <a:p>
            <a:pPr marL="341313" indent="-339725">
              <a:spcBef>
                <a:spcPts val="6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US">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457200" y="130175"/>
            <a:ext cx="8229600" cy="1431925"/>
          </a:xfrm>
          <a:prstGeom prst="rect">
            <a:avLst/>
          </a:prstGeom>
          <a:noFill/>
          <a:ln w="9525">
            <a:noFill/>
            <a:round/>
            <a:headEnd/>
            <a:tailEnd/>
          </a:ln>
          <a:effectLst/>
        </p:spPr>
        <p:txBody>
          <a:bodyPr wrap="none" anchor="ctr"/>
          <a:lstStyle/>
          <a:p>
            <a:endParaRPr lang="fi-FI"/>
          </a:p>
        </p:txBody>
      </p:sp>
      <p:sp>
        <p:nvSpPr>
          <p:cNvPr id="2457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800" b="1" i="1">
                <a:solidFill>
                  <a:srgbClr val="000000"/>
                </a:solidFill>
                <a:latin typeface="Calibri" charset="0"/>
              </a:rPr>
              <a:t>Punainen kosketus</a:t>
            </a:r>
          </a:p>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fi-FI" sz="2000">
              <a:solidFill>
                <a:srgbClr val="000000"/>
              </a:solidFill>
              <a:latin typeface="Calibri" charset="0"/>
            </a:endParaRP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600" b="1" i="1">
                <a:solidFill>
                  <a:srgbClr val="000000"/>
                </a:solidFill>
                <a:latin typeface="Calibri" charset="0"/>
              </a:rPr>
              <a:t>tuntuu ikävältä, satuttavat tai tekevät kipeää</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600" b="1" i="1">
                <a:solidFill>
                  <a:srgbClr val="000000"/>
                </a:solidFill>
                <a:latin typeface="Calibri" charset="0"/>
              </a:rPr>
              <a:t>pelottaa, hämmentää tai vihastuttaa</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600" b="1" i="1">
                <a:solidFill>
                  <a:srgbClr val="000000"/>
                </a:solidFill>
                <a:latin typeface="Calibri" charset="0"/>
              </a:rPr>
              <a:t>toinen pakottaa, painostaa, uhkailee, suostuttelee tai lahjoo</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600" b="1" i="1">
                <a:solidFill>
                  <a:srgbClr val="000000"/>
                </a:solidFill>
                <a:latin typeface="Calibri" charset="0"/>
              </a:rPr>
              <a:t>toinen vaatii kosketuksen pitämistä salaisuutena</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600" b="1" i="1">
                <a:solidFill>
                  <a:srgbClr val="000000"/>
                </a:solidFill>
                <a:latin typeface="Calibri" charset="0"/>
              </a:rPr>
              <a:t>ei kunnioita: ei lopu, kun pyydän tai käsken</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600" b="1" i="1">
                <a:solidFill>
                  <a:srgbClr val="000000"/>
                </a:solidFill>
                <a:latin typeface="Calibri" charset="0"/>
              </a:rPr>
              <a:t>yksipuolista tai vain toisen tahtoa kunnioittavaa</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600" b="1" i="1">
                <a:solidFill>
                  <a:srgbClr val="000000"/>
                </a:solidFill>
                <a:latin typeface="Calibri" charset="0"/>
              </a:rPr>
              <a:t>tahtoo lähteä pois, mutta ei välttämättä pääse</a:t>
            </a:r>
          </a:p>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2000" b="1" i="1">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457200" y="130175"/>
            <a:ext cx="8229600" cy="1431925"/>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i="1">
                <a:solidFill>
                  <a:srgbClr val="000000"/>
                </a:solidFill>
                <a:latin typeface="Calibri" charset="0"/>
              </a:rPr>
              <a:t>Vihreä kosketus</a:t>
            </a:r>
            <a:r>
              <a:rPr lang="fi-FI" sz="4400" b="1" i="1">
                <a:solidFill>
                  <a:srgbClr val="000000"/>
                </a:solidFill>
                <a:latin typeface="Calibri" charset="0"/>
              </a:rPr>
              <a:t/>
            </a:r>
            <a:br>
              <a:rPr lang="fi-FI" sz="4400" b="1" i="1">
                <a:solidFill>
                  <a:srgbClr val="000000"/>
                </a:solidFill>
                <a:latin typeface="Calibri" charset="0"/>
              </a:rPr>
            </a:br>
            <a:endParaRPr lang="fi-FI" sz="4400" b="1" i="1">
              <a:solidFill>
                <a:srgbClr val="000000"/>
              </a:solidFill>
              <a:latin typeface="Calibri" charset="0"/>
            </a:endParaRPr>
          </a:p>
        </p:txBody>
      </p:sp>
      <p:sp>
        <p:nvSpPr>
          <p:cNvPr id="2560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39725" indent="-339725">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tuntuu hyvältä, miellyttävältä ja turvalliselta</a:t>
            </a:r>
          </a:p>
          <a:p>
            <a:pPr marL="339725" indent="-339725">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toteutuu omien rajojen mukaan ja loppuu kun haluan</a:t>
            </a:r>
          </a:p>
          <a:p>
            <a:pPr marL="339725" indent="-339725">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kosketuksesta on mahdollista ja lupa kieltäytyä</a:t>
            </a:r>
          </a:p>
          <a:p>
            <a:pPr marL="339725" indent="-339725">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kosketuksesta saa kertoa muille ja muut voivat sen nähdä</a:t>
            </a:r>
          </a:p>
          <a:p>
            <a:pPr marL="339725" indent="-339725">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kunnioittaa molempien tahtoa, useimmiten molemminpuolista</a:t>
            </a:r>
          </a:p>
          <a:p>
            <a:pPr marL="339725" indent="-339725">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 kosketusta haluaa lisää tai sen haluaa kokea myöhemmin</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	uudestaan</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fi-FI" sz="2000" b="1" i="1">
              <a:solidFill>
                <a:srgbClr val="000000"/>
              </a:solidFill>
              <a:latin typeface="Calibri" charset="0"/>
            </a:endParaRP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a:solidFill>
                  <a:srgbClr val="000000"/>
                </a:solidFill>
                <a:latin typeface="Calibri" charset="0"/>
              </a:rPr>
              <a:t>(Lajunen et al. 2005; Brusila et al. 2009)</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000">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457200" y="130175"/>
            <a:ext cx="8229600" cy="1431925"/>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a:solidFill>
                  <a:srgbClr val="000000"/>
                </a:solidFill>
                <a:latin typeface="Calibri" charset="0"/>
              </a:rPr>
              <a:t>Häirintä netissä</a:t>
            </a:r>
            <a:r>
              <a:rPr lang="fi-FI" sz="4400" b="1">
                <a:solidFill>
                  <a:srgbClr val="000000"/>
                </a:solidFill>
                <a:latin typeface="Calibri" charset="0"/>
              </a:rPr>
              <a:t/>
            </a:r>
            <a:br>
              <a:rPr lang="fi-FI" sz="4400" b="1">
                <a:solidFill>
                  <a:srgbClr val="000000"/>
                </a:solidFill>
                <a:latin typeface="Calibri" charset="0"/>
              </a:rPr>
            </a:br>
            <a:endParaRPr lang="fi-FI" sz="4400" b="1">
              <a:solidFill>
                <a:srgbClr val="000000"/>
              </a:solidFill>
              <a:latin typeface="Calibri" charset="0"/>
            </a:endParaRPr>
          </a:p>
        </p:txBody>
      </p:sp>
      <p:sp>
        <p:nvSpPr>
          <p:cNvPr id="2662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3200">
                <a:solidFill>
                  <a:srgbClr val="000000"/>
                </a:solidFill>
                <a:latin typeface="Calibri" charset="0"/>
              </a:rPr>
              <a:t>	</a:t>
            </a:r>
          </a:p>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3200">
                <a:solidFill>
                  <a:srgbClr val="000000"/>
                </a:solidFill>
                <a:latin typeface="Calibri" charset="0"/>
              </a:rPr>
              <a:t>	Internet ja kännykät mahdollistavat häirinnän ja kiusaamisen missä ja milloin tahansa,</a:t>
            </a:r>
            <a:r>
              <a:rPr lang="fi-FI" sz="3200">
                <a:solidFill>
                  <a:srgbClr val="000000"/>
                </a:solidFill>
                <a:latin typeface="Calibri" charset="0"/>
              </a:rPr>
              <a:t> </a:t>
            </a:r>
            <a:r>
              <a:rPr lang="en-US" sz="3200">
                <a:solidFill>
                  <a:srgbClr val="000000"/>
                </a:solidFill>
                <a:latin typeface="Calibri" charset="0"/>
              </a:rPr>
              <a:t>myös silloin kun nuori on kotonaan. Nuoren kiusaamiseen netissä syyllistyy</a:t>
            </a:r>
            <a:r>
              <a:rPr lang="fi-FI" sz="3200">
                <a:solidFill>
                  <a:srgbClr val="000000"/>
                </a:solidFill>
                <a:latin typeface="Calibri" charset="0"/>
              </a:rPr>
              <a:t> </a:t>
            </a:r>
            <a:r>
              <a:rPr lang="en-US" sz="3200">
                <a:solidFill>
                  <a:srgbClr val="000000"/>
                </a:solidFill>
                <a:latin typeface="Calibri" charset="0"/>
              </a:rPr>
              <a:t>usein toinen nuori. Kiusaaminen netissä on usein yhteydessä koulussa tapahtuvaan</a:t>
            </a:r>
            <a:r>
              <a:rPr lang="fi-FI" sz="3200">
                <a:solidFill>
                  <a:srgbClr val="000000"/>
                </a:solidFill>
                <a:latin typeface="Calibri" charset="0"/>
              </a:rPr>
              <a:t> </a:t>
            </a:r>
            <a:r>
              <a:rPr lang="en-US" sz="3200">
                <a:solidFill>
                  <a:srgbClr val="000000"/>
                </a:solidFill>
                <a:latin typeface="Calibri" charset="0"/>
              </a:rPr>
              <a:t>kiusaamiseen.</a:t>
            </a:r>
            <a:r>
              <a:rPr lang="fi-FI" sz="3200">
                <a:solidFill>
                  <a:srgbClr val="000000"/>
                </a:solidFill>
                <a:latin typeface="Calibri" charset="0"/>
              </a:rPr>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27650"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39725" indent="-339725">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a:solidFill>
                  <a:srgbClr val="000000"/>
                </a:solidFill>
                <a:latin typeface="Calibri" charset="0"/>
              </a:rPr>
              <a:t>Vaikka nettikiusaaminen on mahdollista toteuttaa anonyymisti, jää siitä usein pysyvä</a:t>
            </a:r>
            <a:r>
              <a:rPr lang="fi-FI" sz="2000">
                <a:solidFill>
                  <a:srgbClr val="000000"/>
                </a:solidFill>
                <a:latin typeface="Calibri" charset="0"/>
              </a:rPr>
              <a:t> </a:t>
            </a:r>
            <a:r>
              <a:rPr lang="en-US" sz="2000">
                <a:solidFill>
                  <a:srgbClr val="000000"/>
                </a:solidFill>
                <a:latin typeface="Calibri" charset="0"/>
              </a:rPr>
              <a:t>ja julkinen jälki, joka voidaan yhdistää kiusaajaan vielä vuosienkin kuluttua.</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000">
              <a:solidFill>
                <a:srgbClr val="000000"/>
              </a:solidFill>
              <a:latin typeface="Calibri" charset="0"/>
            </a:endParaRP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fi-FI" sz="2000">
              <a:solidFill>
                <a:srgbClr val="000000"/>
              </a:solidFill>
              <a:latin typeface="Calibri" charset="0"/>
            </a:endParaRPr>
          </a:p>
          <a:p>
            <a:pPr marL="339725" indent="-339725">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a:solidFill>
                  <a:srgbClr val="000000"/>
                </a:solidFill>
                <a:latin typeface="Calibri" charset="0"/>
              </a:rPr>
              <a:t>Tällöin on mahdollista selvittää jälkikäteen, onko tekijää syytä epäillä rikoksesta,</a:t>
            </a:r>
            <a:r>
              <a:rPr lang="fi-FI" sz="2000">
                <a:solidFill>
                  <a:srgbClr val="000000"/>
                </a:solidFill>
                <a:latin typeface="Calibri" charset="0"/>
              </a:rPr>
              <a:t> </a:t>
            </a:r>
            <a:r>
              <a:rPr lang="en-US" sz="2000">
                <a:solidFill>
                  <a:srgbClr val="000000"/>
                </a:solidFill>
                <a:latin typeface="Calibri" charset="0"/>
              </a:rPr>
              <a:t>esimerkiksi yksityiselämää loukkaava tiedon levittämisestä, kunnianloukkauksesta</a:t>
            </a:r>
            <a:r>
              <a:rPr lang="fi-FI" sz="2000">
                <a:solidFill>
                  <a:srgbClr val="000000"/>
                </a:solidFill>
                <a:latin typeface="Calibri" charset="0"/>
              </a:rPr>
              <a:t> </a:t>
            </a:r>
            <a:r>
              <a:rPr lang="en-US" sz="2000">
                <a:solidFill>
                  <a:srgbClr val="000000"/>
                </a:solidFill>
                <a:latin typeface="Calibri" charset="0"/>
              </a:rPr>
              <a:t>tai sukupuolisiveellisyyttä loukkaavasta alle 18-vuotiasta esittävän kuvamateriaalin</a:t>
            </a:r>
            <a:r>
              <a:rPr lang="fi-FI" sz="2000">
                <a:solidFill>
                  <a:srgbClr val="000000"/>
                </a:solidFill>
                <a:latin typeface="Calibri" charset="0"/>
              </a:rPr>
              <a:t> </a:t>
            </a:r>
            <a:r>
              <a:rPr lang="en-US" sz="2000">
                <a:solidFill>
                  <a:srgbClr val="000000"/>
                </a:solidFill>
                <a:latin typeface="Calibri" charset="0"/>
              </a:rPr>
              <a:t>levittämisestä.</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000">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57200" y="130175"/>
            <a:ext cx="8229600" cy="1431925"/>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i-FI" sz="4400">
                <a:solidFill>
                  <a:srgbClr val="000000"/>
                </a:solidFill>
                <a:latin typeface="Calibri" charset="0"/>
              </a:rPr>
              <a:t>Esimerkkejä nettikiusaamisen muodoista</a:t>
            </a:r>
          </a:p>
        </p:txBody>
      </p:sp>
      <p:sp>
        <p:nvSpPr>
          <p:cNvPr id="28674" name="Text Box 2"/>
          <p:cNvSpPr txBox="1">
            <a:spLocks noChangeArrowheads="1"/>
          </p:cNvSpPr>
          <p:nvPr/>
        </p:nvSpPr>
        <p:spPr bwMode="auto">
          <a:xfrm>
            <a:off x="457200" y="1600200"/>
            <a:ext cx="8229600" cy="4562475"/>
          </a:xfrm>
          <a:prstGeom prst="rect">
            <a:avLst/>
          </a:prstGeom>
          <a:noFill/>
          <a:ln w="9525">
            <a:noFill/>
            <a:round/>
            <a:headEnd/>
            <a:tailEnd/>
          </a:ln>
          <a:effectLst/>
        </p:spPr>
        <p:txBody>
          <a:bodyPr/>
          <a:lstStyle/>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a:solidFill>
                  <a:srgbClr val="000000"/>
                </a:solidFill>
                <a:latin typeface="Calibri" charset="0"/>
              </a:rPr>
              <a:t>	(Huomaan, MLL):</a:t>
            </a:r>
          </a:p>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2000">
              <a:solidFill>
                <a:srgbClr val="000000"/>
              </a:solidFill>
              <a:latin typeface="Calibri" charset="0"/>
            </a:endParaRP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a:solidFill>
                  <a:srgbClr val="000000"/>
                </a:solidFill>
                <a:latin typeface="Calibri" charset="0"/>
              </a:rPr>
              <a:t>pilkkaavien, uhkailevien tai järkyttävien viestien lähettäminen</a:t>
            </a:r>
            <a:r>
              <a:rPr lang="fi-FI" sz="2000">
                <a:solidFill>
                  <a:srgbClr val="000000"/>
                </a:solidFill>
                <a:latin typeface="Calibri" charset="0"/>
              </a:rPr>
              <a:t> </a:t>
            </a:r>
            <a:r>
              <a:rPr lang="en-US" sz="2000">
                <a:solidFill>
                  <a:srgbClr val="000000"/>
                </a:solidFill>
                <a:latin typeface="Calibri" charset="0"/>
              </a:rPr>
              <a:t>(usein nimettömänä tai väärällä nimellä),</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a:solidFill>
                  <a:srgbClr val="000000"/>
                </a:solidFill>
                <a:latin typeface="Calibri" charset="0"/>
              </a:rPr>
              <a:t>nettipäiväkirjojen sisältöjen luvaton lainaaminen ja levittäminen,</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a:solidFill>
                  <a:srgbClr val="000000"/>
                </a:solidFill>
                <a:latin typeface="Calibri" charset="0"/>
              </a:rPr>
              <a:t>toisen valokuvien (esim. Facebookista, IRC-galleriasta) muokkaaminen ja</a:t>
            </a:r>
            <a:r>
              <a:rPr lang="fi-FI" sz="2000">
                <a:solidFill>
                  <a:srgbClr val="000000"/>
                </a:solidFill>
                <a:latin typeface="Calibri" charset="0"/>
              </a:rPr>
              <a:t> </a:t>
            </a:r>
            <a:r>
              <a:rPr lang="en-US" sz="2000">
                <a:solidFill>
                  <a:srgbClr val="000000"/>
                </a:solidFill>
                <a:latin typeface="Calibri" charset="0"/>
              </a:rPr>
              <a:t>levittäminen</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a:solidFill>
                  <a:srgbClr val="000000"/>
                </a:solidFill>
                <a:latin typeface="Calibri" charset="0"/>
              </a:rPr>
              <a:t>kiusattavasta varta vasten luodut kiusasivut tai siihen soveltuvat valmiit sivustot</a:t>
            </a:r>
            <a:r>
              <a:rPr lang="fi-FI" sz="2000">
                <a:solidFill>
                  <a:srgbClr val="000000"/>
                </a:solidFill>
                <a:latin typeface="Calibri" charset="0"/>
              </a:rPr>
              <a:t> </a:t>
            </a:r>
            <a:r>
              <a:rPr lang="en-US" sz="2000">
                <a:solidFill>
                  <a:srgbClr val="000000"/>
                </a:solidFill>
                <a:latin typeface="Calibri" charset="0"/>
              </a:rPr>
              <a:t>(”äänestä rumin kuva”) ja näiden sivujen linkkien levittäminen</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a:solidFill>
                  <a:srgbClr val="000000"/>
                </a:solidFill>
                <a:latin typeface="Calibri" charset="0"/>
              </a:rPr>
              <a:t>toisen nimellä tai nimimerkillä esiintyminen</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a:solidFill>
                  <a:srgbClr val="000000"/>
                </a:solidFill>
                <a:latin typeface="Calibri" charset="0"/>
              </a:rPr>
              <a:t>Toisen intiimien kuvien lähettäminen eteenpäin</a:t>
            </a:r>
            <a:r>
              <a:rPr lang="fi-FI" sz="2000">
                <a:solidFill>
                  <a:srgbClr val="000000"/>
                </a:solidFill>
                <a:latin typeface="Calibri" charset="0"/>
              </a:rPr>
              <a:t> </a:t>
            </a:r>
            <a:r>
              <a:rPr lang="en-US" sz="2000">
                <a:solidFill>
                  <a:srgbClr val="000000"/>
                </a:solidFill>
                <a:latin typeface="Calibri" charset="0"/>
              </a:rPr>
              <a:t>on myös rikos</a:t>
            </a:r>
            <a:r>
              <a:rPr lang="fi-FI" sz="2000">
                <a:solidFill>
                  <a:srgbClr val="000000"/>
                </a:solidFill>
                <a:latin typeface="Calibri" charset="0"/>
              </a:rPr>
              <a:t> </a:t>
            </a:r>
          </a:p>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fi-FI" sz="2000">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457200" y="274680"/>
            <a:ext cx="8228160" cy="1141560"/>
          </a:xfrm>
          <a:prstGeom prst="rect">
            <a:avLst/>
          </a:prstGeom>
          <a:noFill/>
          <a:ln>
            <a:noFill/>
          </a:ln>
        </p:spPr>
      </p:sp>
      <p:sp>
        <p:nvSpPr>
          <p:cNvPr id="233" name="CustomShape 2"/>
          <p:cNvSpPr/>
          <p:nvPr/>
        </p:nvSpPr>
        <p:spPr>
          <a:xfrm>
            <a:off x="712080" y="1417320"/>
            <a:ext cx="8278560" cy="3839040"/>
          </a:xfrm>
          <a:prstGeom prst="rect">
            <a:avLst/>
          </a:prstGeom>
          <a:noFill/>
          <a:ln>
            <a:noFill/>
          </a:ln>
        </p:spPr>
        <p:txBody>
          <a:bodyPr wrap="none" lIns="90000" tIns="45000" rIns="90000" bIns="45000"/>
          <a:lstStyle/>
          <a:p>
            <a:r>
              <a:rPr lang="fi-FI" sz="3600">
                <a:solidFill>
                  <a:srgbClr val="000000"/>
                </a:solidFill>
                <a:latin typeface="Calibri"/>
              </a:rPr>
              <a:t>Pohdikaa tilanteita, joissa olisi mukava </a:t>
            </a:r>
            <a:endParaRPr/>
          </a:p>
          <a:p>
            <a:r>
              <a:rPr lang="fi-FI" sz="3600">
                <a:solidFill>
                  <a:srgbClr val="000000"/>
                </a:solidFill>
                <a:latin typeface="Calibri"/>
              </a:rPr>
              <a:t>sanoa päättäväisesti ja napakasti, että ei </a:t>
            </a:r>
            <a:endParaRPr/>
          </a:p>
          <a:p>
            <a:r>
              <a:rPr lang="fi-FI" sz="3600">
                <a:solidFill>
                  <a:srgbClr val="000000"/>
                </a:solidFill>
                <a:latin typeface="Calibri"/>
              </a:rPr>
              <a:t>halua jotain. Onko se helppoa?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130175"/>
            <a:ext cx="8229600" cy="1431925"/>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a:solidFill>
                  <a:srgbClr val="000000"/>
                </a:solidFill>
                <a:latin typeface="Calibri" charset="0"/>
              </a:rPr>
              <a:t>Kiusaamiseen puuttuminen:</a:t>
            </a:r>
            <a:r>
              <a:rPr lang="fi-FI" sz="4400">
                <a:solidFill>
                  <a:srgbClr val="000000"/>
                </a:solidFill>
                <a:latin typeface="Calibri" charset="0"/>
              </a:rPr>
              <a:t/>
            </a:r>
            <a:br>
              <a:rPr lang="fi-FI" sz="4400">
                <a:solidFill>
                  <a:srgbClr val="000000"/>
                </a:solidFill>
                <a:latin typeface="Calibri" charset="0"/>
              </a:rPr>
            </a:br>
            <a:endParaRPr lang="fi-FI" sz="4400">
              <a:solidFill>
                <a:srgbClr val="000000"/>
              </a:solidFill>
              <a:latin typeface="Calibri" charset="0"/>
            </a:endParaRPr>
          </a:p>
        </p:txBody>
      </p:sp>
      <p:sp>
        <p:nvSpPr>
          <p:cNvPr id="2969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Turvaominaisuuksia nuorten käyttämissä nettipalveluissa</a:t>
            </a:r>
            <a:r>
              <a:rPr lang="fi-FI" sz="2000">
                <a:solidFill>
                  <a:srgbClr val="000000"/>
                </a:solidFill>
                <a:latin typeface="Calibri" charset="0"/>
              </a:rPr>
              <a:t> </a:t>
            </a:r>
            <a:r>
              <a:rPr lang="en-US" sz="2000">
                <a:solidFill>
                  <a:srgbClr val="000000"/>
                </a:solidFill>
                <a:latin typeface="Calibri" charset="0"/>
              </a:rPr>
              <a:t>on esim blokkaus, ilmoitusnappi moderaattorille</a:t>
            </a: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i-FI" sz="2000">
              <a:solidFill>
                <a:srgbClr val="000000"/>
              </a:solidFill>
              <a:latin typeface="Calibri" charset="0"/>
            </a:endParaRPr>
          </a:p>
          <a:p>
            <a:pPr marL="342900" indent="-339725">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tallenna todistusaineisto kiusaamisesta (kuvakaappaus, valokuva ruudusta…)</a:t>
            </a:r>
          </a:p>
          <a:p>
            <a:pPr marL="342900" indent="-339725">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ilmoita poliisille: nettipoliisi voi ottaa puhutteluun kiusaamiseen tai häirintään</a:t>
            </a:r>
            <a:r>
              <a:rPr lang="fi-FI" sz="2000">
                <a:solidFill>
                  <a:srgbClr val="000000"/>
                </a:solidFill>
                <a:latin typeface="Calibri" charset="0"/>
              </a:rPr>
              <a:t> </a:t>
            </a:r>
            <a:r>
              <a:rPr lang="en-US" sz="2000">
                <a:solidFill>
                  <a:srgbClr val="000000"/>
                </a:solidFill>
                <a:latin typeface="Calibri" charset="0"/>
              </a:rPr>
              <a:t>syyllistyvän nuoren (virtuaalinen lähipoliisi </a:t>
            </a:r>
            <a:r>
              <a:rPr lang="en-US" sz="2000">
                <a:solidFill>
                  <a:srgbClr val="CCCCFF"/>
                </a:solidFill>
                <a:latin typeface="Calibri" charset="0"/>
                <a:hlinkClick r:id="rId3"/>
              </a:rPr>
              <a:t>www.poliisi.fi/nettipoliisi</a:t>
            </a:r>
            <a:r>
              <a:rPr lang="en-US" sz="2000">
                <a:solidFill>
                  <a:srgbClr val="000000"/>
                </a:solidFill>
                <a:latin typeface="Calibri" charset="0"/>
              </a:rPr>
              <a:t>)</a:t>
            </a:r>
          </a:p>
          <a:p>
            <a:pPr marL="342900" indent="-339725">
              <a:spcBef>
                <a:spcPts val="5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2000">
                <a:solidFill>
                  <a:srgbClr val="000000"/>
                </a:solidFill>
                <a:latin typeface="Calibri" charset="0"/>
              </a:rPr>
              <a:t>kiusaaminen voi olla rikos: esimerkiksi väkivallalla uhkaaminen, kunnianloukkaus</a:t>
            </a:r>
            <a:r>
              <a:rPr lang="fi-FI" sz="2000">
                <a:solidFill>
                  <a:srgbClr val="000000"/>
                </a:solidFill>
                <a:latin typeface="Calibri" charset="0"/>
              </a:rPr>
              <a:t> </a:t>
            </a:r>
            <a:r>
              <a:rPr lang="en-US" sz="2000">
                <a:solidFill>
                  <a:srgbClr val="000000"/>
                </a:solidFill>
                <a:latin typeface="Calibri" charset="0"/>
              </a:rPr>
              <a:t>tai yksityisyyttä loukkaavan tiedon levittäminen</a:t>
            </a:r>
          </a:p>
          <a:p>
            <a:pPr marL="342900" indent="-339725">
              <a:spcBef>
                <a:spcPts val="5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2000">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130175"/>
            <a:ext cx="8229600" cy="1431925"/>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i="1">
                <a:solidFill>
                  <a:srgbClr val="000000"/>
                </a:solidFill>
                <a:latin typeface="Calibri" charset="0"/>
              </a:rPr>
              <a:t>Nettikiusaaminen</a:t>
            </a:r>
            <a:r>
              <a:rPr lang="fi-FI" sz="4400" b="1" i="1">
                <a:solidFill>
                  <a:srgbClr val="000000"/>
                </a:solidFill>
                <a:latin typeface="Calibri" charset="0"/>
              </a:rPr>
              <a:t/>
            </a:r>
            <a:br>
              <a:rPr lang="fi-FI" sz="4400" b="1" i="1">
                <a:solidFill>
                  <a:srgbClr val="000000"/>
                </a:solidFill>
                <a:latin typeface="Calibri" charset="0"/>
              </a:rPr>
            </a:br>
            <a:endParaRPr lang="fi-FI" sz="4400" b="1" i="1">
              <a:solidFill>
                <a:srgbClr val="000000"/>
              </a:solidFill>
              <a:latin typeface="Calibri" charset="0"/>
            </a:endParaRPr>
          </a:p>
        </p:txBody>
      </p:sp>
      <p:sp>
        <p:nvSpPr>
          <p:cNvPr id="30722"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3200" b="1" i="1">
                <a:solidFill>
                  <a:srgbClr val="000000"/>
                </a:solidFill>
                <a:latin typeface="Calibri" charset="0"/>
              </a:rPr>
              <a:t>	</a:t>
            </a:r>
          </a:p>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3200" b="1" i="1">
                <a:solidFill>
                  <a:srgbClr val="000000"/>
                </a:solidFill>
                <a:latin typeface="Calibri" charset="0"/>
              </a:rPr>
              <a:t>	</a:t>
            </a:r>
          </a:p>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3200" b="1" i="1">
                <a:solidFill>
                  <a:srgbClr val="000000"/>
                </a:solidFill>
                <a:latin typeface="Calibri" charset="0"/>
              </a:rPr>
              <a:t>	Pohtikaa, mitä nettikiusaaminen on, miltä sen kohteeksi joutuneesta</a:t>
            </a:r>
            <a:r>
              <a:rPr lang="fi-FI" sz="3200" b="1" i="1">
                <a:solidFill>
                  <a:srgbClr val="000000"/>
                </a:solidFill>
                <a:latin typeface="Calibri" charset="0"/>
              </a:rPr>
              <a:t> </a:t>
            </a:r>
            <a:r>
              <a:rPr lang="en-US" sz="3200" b="1" i="1">
                <a:solidFill>
                  <a:srgbClr val="000000"/>
                </a:solidFill>
                <a:latin typeface="Calibri" charset="0"/>
              </a:rPr>
              <a:t>voi tuntua, mitä seurauksia kiusaamisesta voi olla kiusaajalle nyt</a:t>
            </a:r>
            <a:r>
              <a:rPr lang="fi-FI" sz="3200" b="1" i="1">
                <a:solidFill>
                  <a:srgbClr val="000000"/>
                </a:solidFill>
                <a:latin typeface="Calibri" charset="0"/>
              </a:rPr>
              <a:t> </a:t>
            </a:r>
            <a:r>
              <a:rPr lang="en-US" sz="3200" b="1" i="1">
                <a:solidFill>
                  <a:srgbClr val="000000"/>
                </a:solidFill>
                <a:latin typeface="Calibri" charset="0"/>
              </a:rPr>
              <a:t>tai myöhemmin?</a:t>
            </a:r>
          </a:p>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3200" b="1" i="1">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31746"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b="1" i="1">
                <a:solidFill>
                  <a:srgbClr val="000000"/>
                </a:solidFill>
                <a:latin typeface="Calibri" charset="0"/>
              </a:rPr>
              <a:t>	Pohtikaa:</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b="1" i="1">
                <a:solidFill>
                  <a:srgbClr val="000000"/>
                </a:solidFill>
                <a:latin typeface="Calibri" charset="0"/>
              </a:rPr>
              <a:t>Mitä omat rajat tarkoittavat netissä?</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b="1" i="1">
                <a:solidFill>
                  <a:srgbClr val="000000"/>
                </a:solidFill>
                <a:latin typeface="Calibri" charset="0"/>
              </a:rPr>
              <a:t>Mitä rajojen rikkominen netissä tarkoittaa?</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b="1" i="1">
                <a:solidFill>
                  <a:srgbClr val="000000"/>
                </a:solidFill>
                <a:latin typeface="Calibri" charset="0"/>
              </a:rPr>
              <a:t>Eroavatko rajat netissä ja kasvokkain kohdatessa?</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b="1" i="1">
                <a:solidFill>
                  <a:srgbClr val="000000"/>
                </a:solidFill>
                <a:latin typeface="Calibri" charset="0"/>
              </a:rPr>
              <a:t>Miten toimit, jos omia rajojasi on rikottu netissä?</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b="1" i="1">
                <a:solidFill>
                  <a:srgbClr val="000000"/>
                </a:solidFill>
                <a:latin typeface="Calibri" charset="0"/>
              </a:rPr>
              <a:t>Millä tavalla voit suojata itseäsi sosiaalisessa mediassa?</a:t>
            </a:r>
          </a:p>
          <a:p>
            <a:pPr marL="342900" indent="-339725">
              <a:spcBef>
                <a:spcPts val="500"/>
              </a:spcBef>
              <a:buFont typeface="Arial" charset="0"/>
              <a:buChar char="•"/>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b="1" i="1">
                <a:solidFill>
                  <a:srgbClr val="000000"/>
                </a:solidFill>
                <a:latin typeface="Calibri" charset="0"/>
              </a:rPr>
              <a:t>Millaisista asioista voit huomata että nettituttu ei</a:t>
            </a:r>
          </a:p>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b="1" i="1">
                <a:solidFill>
                  <a:srgbClr val="000000"/>
                </a:solidFill>
                <a:latin typeface="Calibri" charset="0"/>
              </a:rPr>
              <a:t>	ehkä olekaan se mitä väittää olevansa?</a:t>
            </a:r>
          </a:p>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2000">
              <a:solidFill>
                <a:srgbClr val="000000"/>
              </a:solidFill>
              <a:latin typeface="Calibri" charset="0"/>
            </a:endParaRPr>
          </a:p>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2000">
              <a:solidFill>
                <a:srgbClr val="000000"/>
              </a:solidFill>
              <a:latin typeface="Calibri" charset="0"/>
            </a:endParaRPr>
          </a:p>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2000">
                <a:solidFill>
                  <a:srgbClr val="000000"/>
                </a:solidFill>
                <a:latin typeface="Calibri" charset="0"/>
              </a:rPr>
              <a:t>(muokattu, Lankinen 2011)</a:t>
            </a:r>
          </a:p>
          <a:p>
            <a:pPr marL="342900" indent="-339725">
              <a:spcBef>
                <a:spcPts val="5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2000">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57200" y="252413"/>
            <a:ext cx="8229600" cy="1189037"/>
          </a:xfrm>
          <a:prstGeom prst="rect">
            <a:avLst/>
          </a:prstGeom>
          <a:no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a:solidFill>
                  <a:srgbClr val="000000"/>
                </a:solidFill>
                <a:latin typeface="Calibri" charset="0"/>
              </a:rPr>
              <a:t>Nettiketti</a:t>
            </a:r>
            <a:r>
              <a:rPr lang="fi-FI" sz="4400" b="1">
                <a:solidFill>
                  <a:srgbClr val="000000"/>
                </a:solidFill>
                <a:latin typeface="Calibri" charset="0"/>
              </a:rPr>
              <a:t/>
            </a:r>
            <a:br>
              <a:rPr lang="fi-FI" sz="4400" b="1">
                <a:solidFill>
                  <a:srgbClr val="000000"/>
                </a:solidFill>
                <a:latin typeface="Calibri" charset="0"/>
              </a:rPr>
            </a:br>
            <a:r>
              <a:rPr lang="en-US" sz="1400">
                <a:solidFill>
                  <a:srgbClr val="000000"/>
                </a:solidFill>
                <a:latin typeface="Calibri" charset="0"/>
              </a:rPr>
              <a:t>(IhmiSeksi, 2009)</a:t>
            </a:r>
            <a:r>
              <a:rPr lang="fi-FI" sz="1400">
                <a:solidFill>
                  <a:srgbClr val="000000"/>
                </a:solidFill>
                <a:latin typeface="Calibri" charset="0"/>
              </a:rPr>
              <a:t/>
            </a:r>
            <a:br>
              <a:rPr lang="fi-FI" sz="1400">
                <a:solidFill>
                  <a:srgbClr val="000000"/>
                </a:solidFill>
                <a:latin typeface="Calibri" charset="0"/>
              </a:rPr>
            </a:br>
            <a:endParaRPr lang="fi-FI" sz="1400">
              <a:solidFill>
                <a:srgbClr val="000000"/>
              </a:solidFill>
              <a:latin typeface="Calibri" charset="0"/>
            </a:endParaRPr>
          </a:p>
        </p:txBody>
      </p:sp>
      <p:sp>
        <p:nvSpPr>
          <p:cNvPr id="32770" name="Text Box 2"/>
          <p:cNvSpPr txBox="1">
            <a:spLocks noChangeArrowheads="1"/>
          </p:cNvSpPr>
          <p:nvPr/>
        </p:nvSpPr>
        <p:spPr bwMode="auto">
          <a:xfrm>
            <a:off x="457200" y="1600200"/>
            <a:ext cx="8229600" cy="7559675"/>
          </a:xfrm>
          <a:prstGeom prst="rect">
            <a:avLst/>
          </a:prstGeom>
          <a:noFill/>
          <a:ln w="9525">
            <a:noFill/>
            <a:round/>
            <a:headEnd/>
            <a:tailEnd/>
          </a:ln>
          <a:effectLst/>
        </p:spPr>
        <p:txBody>
          <a:bodyPr/>
          <a:lstStyle/>
          <a:p>
            <a:pPr marL="339725" indent="-339725">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 Älä koskaan anna kenellekään yhteystietojasi keskustelupalstoilla.</a:t>
            </a:r>
          </a:p>
          <a:p>
            <a:pPr marL="339725" indent="-339725">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Moni uskoo, ettei voi tulla keskustelukumppanin huijaamaksi, mutta</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	se on mahdollista. Sitä ei tapahdu vain muille.</a:t>
            </a:r>
          </a:p>
          <a:p>
            <a:pPr marL="339725" indent="-339725">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Mieti tarkkaan, millaisia kuvia itsestäsi internetsivuille asetat. Kuvat</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	ovat netissä muiden ulottuvilla, ja osa kuvista päätyy asiattomille sivuille</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	tai kuvaksi jollekulle, joka käyttää sitä henkilöllisyytensä muuttamiseen</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	keskustelupalstoilla.</a:t>
            </a:r>
          </a:p>
          <a:p>
            <a:pPr marL="339725" indent="-339725">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Älä lähde tapaamaan nettituttuja ainakaan ilman, että olet kertonut</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	tapaamispaikan ja kellonajan jollekulle. Älä mene tapaamiseen, jos</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	nettituttusi hiemankaan epäilyttää tai pelottaa sinua. Älä edes silloin,</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	vaikka tunne tulisi vasta tavatessanne. Tapaamispaikaksi kannattaa</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000" b="1" i="1">
                <a:solidFill>
                  <a:srgbClr val="000000"/>
                </a:solidFill>
                <a:latin typeface="Calibri" charset="0"/>
              </a:rPr>
              <a:t>	aina sopia julkinen paikka, jossa on muita ihmisiä.</a:t>
            </a:r>
          </a:p>
          <a:p>
            <a:pPr marL="339725" indent="-339725">
              <a:spcBef>
                <a:spcPts val="50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000" b="1" i="1">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33794" name="Text Box 2"/>
          <p:cNvSpPr txBox="1">
            <a:spLocks noChangeArrowheads="1"/>
          </p:cNvSpPr>
          <p:nvPr/>
        </p:nvSpPr>
        <p:spPr bwMode="auto">
          <a:xfrm>
            <a:off x="457200" y="1600200"/>
            <a:ext cx="8229600" cy="5551488"/>
          </a:xfrm>
          <a:prstGeom prst="rect">
            <a:avLst/>
          </a:prstGeom>
          <a:noFill/>
          <a:ln w="9525">
            <a:noFill/>
            <a:round/>
            <a:headEnd/>
            <a:tailEnd/>
          </a:ln>
          <a:effectLst/>
        </p:spPr>
        <p:txBody>
          <a:bodyPr/>
          <a:lstStyle/>
          <a:p>
            <a:pPr marL="339725" indent="-339725">
              <a:spcBef>
                <a:spcPts val="45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 Internetissä seikkaillessa saattaa päätyä sivuille, jotka ahdistavat ja</a:t>
            </a:r>
          </a:p>
          <a:p>
            <a:pPr marL="339725" indent="-339725">
              <a:spcBef>
                <a:spcPts val="4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	jäävät painamaan mieltä. Uskalla kertoa asiasta jollekin luotettavalle</a:t>
            </a:r>
          </a:p>
          <a:p>
            <a:pPr marL="339725" indent="-339725">
              <a:spcBef>
                <a:spcPts val="4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	aikuiselle.</a:t>
            </a:r>
          </a:p>
          <a:p>
            <a:pPr marL="339725" indent="-339725">
              <a:spcBef>
                <a:spcPts val="45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•Pornosivustoilla käyminen on kiellettyä alle 18-vuotiailta. Mieti myös</a:t>
            </a:r>
          </a:p>
          <a:p>
            <a:pPr marL="339725" indent="-339725">
              <a:spcBef>
                <a:spcPts val="4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	vastuutasi muista ihmisistä. Osa pornobisneksen ”tähdistä” on pakotettu</a:t>
            </a:r>
          </a:p>
          <a:p>
            <a:pPr marL="339725" indent="-339725">
              <a:spcBef>
                <a:spcPts val="4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	työhönsä. Ympäri maailman löytyy myös lapsia, joita käytetään</a:t>
            </a:r>
          </a:p>
          <a:p>
            <a:pPr marL="339725" indent="-339725">
              <a:spcBef>
                <a:spcPts val="4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	pornosivuilla jonkun aikuisen rahakirstun kasvattamiseen.</a:t>
            </a:r>
          </a:p>
          <a:p>
            <a:pPr marL="339725" indent="-339725">
              <a:spcBef>
                <a:spcPts val="45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 Kaikki internetistä löytyvä tieto ei ole totta. Tutkittuunkaan tietoon ei</a:t>
            </a:r>
          </a:p>
          <a:p>
            <a:pPr marL="339725" indent="-339725">
              <a:spcBef>
                <a:spcPts val="4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	kannata luottaa sinisilmäisesti. Hienot tutkimukset saattavat erityisesti</a:t>
            </a:r>
          </a:p>
          <a:p>
            <a:pPr marL="339725" indent="-339725">
              <a:spcBef>
                <a:spcPts val="4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	seksuaalisuuteen liittyen olla puutaheinää. Muista mediakriittisyys!</a:t>
            </a:r>
          </a:p>
          <a:p>
            <a:pPr marL="339725" indent="-339725">
              <a:spcBef>
                <a:spcPts val="45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Jos koet jotakin epämiellyttävää, uskalla kertoa siitä.</a:t>
            </a:r>
          </a:p>
          <a:p>
            <a:pPr marL="339725" indent="-339725">
              <a:spcBef>
                <a:spcPts val="45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Laki kieltää toisen ihmisen intiimin elämän kuvaamisen, kuuntelun,</a:t>
            </a:r>
          </a:p>
          <a:p>
            <a:pPr marL="339725" indent="-339725">
              <a:spcBef>
                <a:spcPts val="4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	perättömien väitteiden esittämisen ja toisen ihmisen kunnian loukkaamisen!</a:t>
            </a:r>
          </a:p>
          <a:p>
            <a:pPr marL="339725" indent="-339725">
              <a:spcBef>
                <a:spcPts val="45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800" b="1" i="1">
                <a:solidFill>
                  <a:srgbClr val="000000"/>
                </a:solidFill>
                <a:latin typeface="Calibri" charset="0"/>
              </a:rPr>
              <a:t>Mieti siis mitä teet:Sinulla on vastuu elämästäsi.</a:t>
            </a:r>
          </a:p>
          <a:p>
            <a:pPr marL="339725" indent="-339725">
              <a:spcBef>
                <a:spcPts val="450"/>
              </a:spcBef>
              <a:buClr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1800" b="1" i="1">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i-FI"/>
          </a:p>
        </p:txBody>
      </p:sp>
      <p:sp>
        <p:nvSpPr>
          <p:cNvPr id="34818" name="Text Box 2"/>
          <p:cNvSpPr txBox="1">
            <a:spLocks noChangeArrowheads="1"/>
          </p:cNvSpPr>
          <p:nvPr/>
        </p:nvSpPr>
        <p:spPr bwMode="auto">
          <a:xfrm>
            <a:off x="457200" y="1600200"/>
            <a:ext cx="8229600" cy="4525963"/>
          </a:xfrm>
          <a:prstGeom prst="rect">
            <a:avLst/>
          </a:prstGeom>
          <a:noFill/>
          <a:ln w="9525">
            <a:noFill/>
            <a:round/>
            <a:headEnd/>
            <a:tailEnd/>
          </a:ln>
          <a:effectLst/>
        </p:spPr>
        <p:txBody>
          <a:bodyPr/>
          <a:lstStyle/>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r>
              <a:rPr lang="en-US" sz="3200" b="1">
                <a:solidFill>
                  <a:srgbClr val="000000"/>
                </a:solidFill>
                <a:latin typeface="Calibri" charset="0"/>
              </a:rPr>
              <a:t>	On tärkeä muistaa, että jokaisella on aina oikeus</a:t>
            </a:r>
            <a:r>
              <a:rPr lang="fi-FI" sz="3200" b="1">
                <a:solidFill>
                  <a:srgbClr val="000000"/>
                </a:solidFill>
                <a:latin typeface="Calibri" charset="0"/>
              </a:rPr>
              <a:t> </a:t>
            </a:r>
            <a:r>
              <a:rPr lang="en-US" sz="3200" b="1">
                <a:solidFill>
                  <a:srgbClr val="000000"/>
                </a:solidFill>
                <a:latin typeface="Calibri" charset="0"/>
              </a:rPr>
              <a:t>poistua sellaisesta tilanteesta, jossa  kokee häirintää tai ahdistelua,</a:t>
            </a:r>
            <a:r>
              <a:rPr lang="fi-FI" sz="3200" b="1">
                <a:solidFill>
                  <a:srgbClr val="000000"/>
                </a:solidFill>
                <a:latin typeface="Calibri" charset="0"/>
              </a:rPr>
              <a:t> </a:t>
            </a:r>
            <a:r>
              <a:rPr lang="en-US" sz="3200" b="1">
                <a:solidFill>
                  <a:srgbClr val="000000"/>
                </a:solidFill>
                <a:latin typeface="Calibri" charset="0"/>
              </a:rPr>
              <a:t>sanomatta sanaakaan tai pyytämättä keneltäkään</a:t>
            </a:r>
            <a:r>
              <a:rPr lang="fi-FI" sz="3200" b="1">
                <a:solidFill>
                  <a:srgbClr val="000000"/>
                </a:solidFill>
                <a:latin typeface="Calibri" charset="0"/>
              </a:rPr>
              <a:t> </a:t>
            </a:r>
            <a:r>
              <a:rPr lang="en-US" sz="3200" b="1">
                <a:solidFill>
                  <a:srgbClr val="000000"/>
                </a:solidFill>
                <a:latin typeface="Calibri" charset="0"/>
              </a:rPr>
              <a:t>siihen lupaa.</a:t>
            </a:r>
          </a:p>
          <a:p>
            <a:pPr marL="342900" indent="-339725">
              <a:spcBef>
                <a:spcPts val="800"/>
              </a:spcBef>
              <a:buClrTx/>
              <a:buFontTx/>
              <a:buNone/>
              <a:tabLst>
                <a:tab pos="342900"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32925" algn="l"/>
                <a:tab pos="9882188" algn="l"/>
                <a:tab pos="10331450" algn="l"/>
                <a:tab pos="10780713" algn="l"/>
              </a:tabLst>
            </a:pPr>
            <a:endParaRPr lang="en-US" sz="3200" b="1">
              <a:solidFill>
                <a:srgbClr val="000000"/>
              </a:solidFill>
              <a:latin typeface="Calibri"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457200" y="274680"/>
            <a:ext cx="8228160" cy="1141560"/>
          </a:xfrm>
          <a:prstGeom prst="rect">
            <a:avLst/>
          </a:prstGeom>
          <a:noFill/>
          <a:ln>
            <a:noFill/>
          </a:ln>
        </p:spPr>
        <p:txBody>
          <a:bodyPr lIns="90000" tIns="45000" rIns="90000" bIns="45000" anchor="ctr"/>
          <a:lstStyle/>
          <a:p>
            <a:r>
              <a:rPr lang="fi-FI" sz="4400" b="1">
                <a:solidFill>
                  <a:srgbClr val="000000"/>
                </a:solidFill>
                <a:latin typeface="Calibri"/>
              </a:rPr>
              <a:t>Harjoitus: itsetunto. </a:t>
            </a:r>
            <a:r>
              <a:rPr lang="fi-FI" sz="2000" i="1">
                <a:solidFill>
                  <a:srgbClr val="000000"/>
                </a:solidFill>
                <a:latin typeface="Calibri"/>
              </a:rPr>
              <a:t>(Terve minä, MLL)</a:t>
            </a:r>
            <a:endParaRPr/>
          </a:p>
          <a:p>
            <a:pPr algn="ctr">
              <a:lnSpc>
                <a:spcPct val="100000"/>
              </a:lnSpc>
            </a:pPr>
            <a:endParaRPr/>
          </a:p>
        </p:txBody>
      </p:sp>
      <p:sp>
        <p:nvSpPr>
          <p:cNvPr id="235" name="CustomShape 2"/>
          <p:cNvSpPr/>
          <p:nvPr/>
        </p:nvSpPr>
        <p:spPr>
          <a:xfrm>
            <a:off x="457200" y="1600200"/>
            <a:ext cx="8228160" cy="4524480"/>
          </a:xfrm>
          <a:prstGeom prst="rect">
            <a:avLst/>
          </a:prstGeom>
          <a:noFill/>
          <a:ln>
            <a:noFill/>
          </a:ln>
        </p:spPr>
        <p:txBody>
          <a:bodyPr lIns="90000" tIns="45000" rIns="90000" bIns="45000"/>
          <a:lstStyle/>
          <a:p>
            <a:pPr>
              <a:lnSpc>
                <a:spcPct val="100000"/>
              </a:lnSpc>
            </a:pPr>
            <a:r>
              <a:rPr lang="fi-FI" sz="1920" b="1" i="1">
                <a:solidFill>
                  <a:srgbClr val="000000"/>
                </a:solidFill>
                <a:latin typeface="Calibri"/>
              </a:rPr>
              <a:t>Tavoite: </a:t>
            </a:r>
            <a:r>
              <a:rPr lang="fi-FI" sz="1920" i="1">
                <a:solidFill>
                  <a:srgbClr val="000000"/>
                </a:solidFill>
                <a:latin typeface="Calibri"/>
              </a:rPr>
              <a:t>Puhua itsetunnosta ja sen kehittymisestä. </a:t>
            </a:r>
            <a:endParaRPr/>
          </a:p>
          <a:p>
            <a:pPr>
              <a:lnSpc>
                <a:spcPct val="100000"/>
              </a:lnSpc>
            </a:pPr>
            <a:endParaRPr/>
          </a:p>
          <a:p>
            <a:pPr>
              <a:lnSpc>
                <a:spcPct val="100000"/>
              </a:lnSpc>
            </a:pPr>
            <a:r>
              <a:rPr lang="fi-FI" sz="2000" i="1">
                <a:solidFill>
                  <a:srgbClr val="000000"/>
                </a:solidFill>
                <a:latin typeface="Calibri"/>
              </a:rPr>
              <a:t>1. Mikä ja mitä on itsetunto? </a:t>
            </a:r>
            <a:endParaRPr/>
          </a:p>
          <a:p>
            <a:pPr>
              <a:lnSpc>
                <a:spcPct val="100000"/>
              </a:lnSpc>
            </a:pPr>
            <a:r>
              <a:rPr lang="fi-FI" sz="2000" i="1">
                <a:solidFill>
                  <a:srgbClr val="000000"/>
                </a:solidFill>
                <a:latin typeface="Calibri"/>
              </a:rPr>
              <a:t>2. Mitä hyvästä tai huonosta itsetunnosta seuraa? Miten ne näkyvät?</a:t>
            </a:r>
            <a:endParaRPr/>
          </a:p>
          <a:p>
            <a:pPr>
              <a:lnSpc>
                <a:spcPct val="100000"/>
              </a:lnSpc>
            </a:pPr>
            <a:r>
              <a:rPr lang="fi-FI" sz="2000" i="1">
                <a:solidFill>
                  <a:srgbClr val="000000"/>
                </a:solidFill>
                <a:latin typeface="Calibri"/>
              </a:rPr>
              <a:t>3. Miten oma itsetuntosi on kehittynyt?</a:t>
            </a:r>
            <a:endParaRPr/>
          </a:p>
          <a:p>
            <a:pPr>
              <a:lnSpc>
                <a:spcPct val="100000"/>
              </a:lnSpc>
            </a:pPr>
            <a:r>
              <a:rPr lang="fi-FI" sz="2000" i="1">
                <a:solidFill>
                  <a:srgbClr val="000000"/>
                </a:solidFill>
                <a:latin typeface="Calibri"/>
              </a:rPr>
              <a:t>4. Millaiset kokemukset auttavat tajuamaan, että sinä olet riittävä,</a:t>
            </a:r>
            <a:endParaRPr/>
          </a:p>
          <a:p>
            <a:pPr>
              <a:lnSpc>
                <a:spcPct val="100000"/>
              </a:lnSpc>
            </a:pPr>
            <a:r>
              <a:rPr lang="fi-FI" sz="2000" i="1">
                <a:solidFill>
                  <a:srgbClr val="000000"/>
                </a:solidFill>
                <a:latin typeface="Calibri"/>
              </a:rPr>
              <a:t>sinä olet hyvä ja sinä kestät?</a:t>
            </a:r>
            <a:endParaRPr/>
          </a:p>
          <a:p>
            <a:pPr>
              <a:lnSpc>
                <a:spcPct val="100000"/>
              </a:lnSpc>
            </a:pPr>
            <a:r>
              <a:rPr lang="fi-FI" sz="2000" i="1">
                <a:solidFill>
                  <a:srgbClr val="000000"/>
                </a:solidFill>
                <a:latin typeface="Calibri"/>
              </a:rPr>
              <a:t>5. Missä tilanteissa se taas unohtuu?</a:t>
            </a:r>
            <a:endParaRPr/>
          </a:p>
          <a:p>
            <a:pPr>
              <a:lnSpc>
                <a:spcPct val="100000"/>
              </a:lnSpc>
            </a:pPr>
            <a:r>
              <a:rPr lang="fi-FI" sz="2000" i="1">
                <a:solidFill>
                  <a:srgbClr val="000000"/>
                </a:solidFill>
                <a:latin typeface="Calibri"/>
              </a:rPr>
              <a:t>6. Mitä teet vahvistaaksesi itsetuntoasi tietoisesti?</a:t>
            </a:r>
            <a:endParaRPr/>
          </a:p>
          <a:p>
            <a:pPr>
              <a:lnSpc>
                <a:spcPct val="100000"/>
              </a:lnSpc>
            </a:pPr>
            <a:r>
              <a:rPr lang="fi-FI" sz="2000" i="1">
                <a:solidFill>
                  <a:srgbClr val="000000"/>
                </a:solidFill>
                <a:latin typeface="Calibri"/>
              </a:rPr>
              <a:t>7. Miten vältät, jotta itsetuntosi ei murene?</a:t>
            </a:r>
            <a:endParaRPr/>
          </a:p>
          <a:p>
            <a:pPr>
              <a:lnSpc>
                <a:spcPct val="100000"/>
              </a:lnSpc>
            </a:pPr>
            <a:r>
              <a:rPr lang="fi-FI" sz="2000" i="1">
                <a:solidFill>
                  <a:srgbClr val="000000"/>
                </a:solidFill>
                <a:latin typeface="Calibri"/>
              </a:rPr>
              <a:t>8. Miten oppilaat voivat tukea toistensa itsetuntoa jokapäiväisessä</a:t>
            </a:r>
            <a:endParaRPr/>
          </a:p>
          <a:p>
            <a:pPr>
              <a:lnSpc>
                <a:spcPct val="100000"/>
              </a:lnSpc>
            </a:pPr>
            <a:r>
              <a:rPr lang="fi-FI" sz="2000" i="1">
                <a:solidFill>
                  <a:srgbClr val="000000"/>
                </a:solidFill>
                <a:latin typeface="Calibri"/>
              </a:rPr>
              <a:t>Koulutyössä?</a:t>
            </a:r>
            <a:endParaRPr/>
          </a:p>
          <a:p>
            <a:pPr>
              <a:lnSpc>
                <a:spcPct val="100000"/>
              </a:lnSpc>
            </a:pPr>
            <a:endParaRPr/>
          </a:p>
          <a:p>
            <a:pPr lvl="2">
              <a:lnSpc>
                <a:spcPct val="100000"/>
              </a:lnSpc>
              <a:buSzPct val="45000"/>
              <a:buFont typeface="StarSymbol"/>
              <a:buChar char="l"/>
            </a:pPr>
            <a:r>
              <a:rPr lang="fi-FI" sz="600" i="1">
                <a:solidFill>
                  <a:srgbClr val="000000"/>
                </a:solidFill>
                <a:latin typeface="Calibri"/>
              </a:rPr>
              <a:t>Hyvän itsetunnon tunnusmerkkejä ovat: </a:t>
            </a:r>
            <a:endParaRPr/>
          </a:p>
          <a:p>
            <a:pPr lvl="2">
              <a:lnSpc>
                <a:spcPct val="100000"/>
              </a:lnSpc>
              <a:buSzPct val="45000"/>
              <a:buFont typeface="StarSymbol"/>
              <a:buChar char="l"/>
            </a:pPr>
            <a:r>
              <a:rPr lang="fi-FI" sz="600" i="1">
                <a:solidFill>
                  <a:srgbClr val="000000"/>
                </a:solidFill>
                <a:latin typeface="Symbol"/>
                <a:ea typeface="Symbol"/>
              </a:rPr>
              <a:t>·	</a:t>
            </a:r>
            <a:r>
              <a:rPr lang="fi-FI" sz="600" i="1">
                <a:solidFill>
                  <a:srgbClr val="000000"/>
                </a:solidFill>
                <a:latin typeface="Calibri"/>
                <a:ea typeface="Symbol"/>
              </a:rPr>
              <a:t>tunne, että on hyvä monissa asioissa </a:t>
            </a:r>
            <a:endParaRPr/>
          </a:p>
          <a:p>
            <a:pPr lvl="2">
              <a:lnSpc>
                <a:spcPct val="100000"/>
              </a:lnSpc>
              <a:buSzPct val="45000"/>
              <a:buFont typeface="StarSymbol"/>
              <a:buChar char="l"/>
            </a:pPr>
            <a:r>
              <a:rPr lang="fi-FI" sz="600" i="1">
                <a:solidFill>
                  <a:srgbClr val="000000"/>
                </a:solidFill>
                <a:latin typeface="Symbol"/>
                <a:ea typeface="Symbol"/>
              </a:rPr>
              <a:t>·	</a:t>
            </a:r>
            <a:r>
              <a:rPr lang="fi-FI" sz="600" i="1">
                <a:solidFill>
                  <a:srgbClr val="000000"/>
                </a:solidFill>
                <a:latin typeface="Calibri"/>
                <a:ea typeface="Symbol"/>
              </a:rPr>
              <a:t>luottamus itseen </a:t>
            </a:r>
            <a:endParaRPr/>
          </a:p>
          <a:p>
            <a:pPr lvl="2">
              <a:lnSpc>
                <a:spcPct val="100000"/>
              </a:lnSpc>
              <a:buSzPct val="45000"/>
              <a:buFont typeface="StarSymbol"/>
              <a:buChar char="l"/>
            </a:pPr>
            <a:r>
              <a:rPr lang="fi-FI" sz="600" i="1">
                <a:solidFill>
                  <a:srgbClr val="000000"/>
                </a:solidFill>
                <a:latin typeface="Symbol"/>
                <a:ea typeface="Symbol"/>
              </a:rPr>
              <a:t>·	</a:t>
            </a:r>
            <a:r>
              <a:rPr lang="fi-FI" sz="600" i="1">
                <a:solidFill>
                  <a:srgbClr val="000000"/>
                </a:solidFill>
                <a:latin typeface="Calibri"/>
                <a:ea typeface="Symbol"/>
              </a:rPr>
              <a:t>itsensä arvostaminen </a:t>
            </a:r>
            <a:endParaRPr/>
          </a:p>
          <a:p>
            <a:pPr lvl="2">
              <a:lnSpc>
                <a:spcPct val="100000"/>
              </a:lnSpc>
              <a:buSzPct val="45000"/>
              <a:buFont typeface="StarSymbol"/>
              <a:buChar char="l"/>
            </a:pPr>
            <a:r>
              <a:rPr lang="fi-FI" sz="600" i="1">
                <a:solidFill>
                  <a:srgbClr val="000000"/>
                </a:solidFill>
                <a:latin typeface="Symbol"/>
                <a:ea typeface="Symbol"/>
              </a:rPr>
              <a:t>·	</a:t>
            </a:r>
            <a:r>
              <a:rPr lang="fi-FI" sz="600" i="1">
                <a:solidFill>
                  <a:srgbClr val="000000"/>
                </a:solidFill>
                <a:latin typeface="Calibri"/>
                <a:ea typeface="Symbol"/>
              </a:rPr>
              <a:t>omien ominaisuuksiensa perustavaa arvostamista </a:t>
            </a:r>
            <a:endParaRPr/>
          </a:p>
          <a:p>
            <a:pPr lvl="2">
              <a:lnSpc>
                <a:spcPct val="100000"/>
              </a:lnSpc>
              <a:buSzPct val="45000"/>
              <a:buFont typeface="StarSymbol"/>
              <a:buChar char="l"/>
            </a:pPr>
            <a:r>
              <a:rPr lang="fi-FI" sz="600" i="1">
                <a:solidFill>
                  <a:srgbClr val="000000"/>
                </a:solidFill>
                <a:latin typeface="Symbol"/>
                <a:ea typeface="Symbol"/>
              </a:rPr>
              <a:t>·	</a:t>
            </a:r>
            <a:r>
              <a:rPr lang="fi-FI" sz="600" i="1">
                <a:solidFill>
                  <a:srgbClr val="000000"/>
                </a:solidFill>
                <a:latin typeface="Calibri"/>
                <a:ea typeface="Symbol"/>
              </a:rPr>
              <a:t>oman elämän kokemista ainutkertaisena ja tärkeänä </a:t>
            </a:r>
            <a:endParaRPr/>
          </a:p>
          <a:p>
            <a:pPr lvl="2">
              <a:lnSpc>
                <a:spcPct val="100000"/>
              </a:lnSpc>
              <a:buSzPct val="45000"/>
              <a:buFont typeface="StarSymbol"/>
              <a:buChar char="l"/>
            </a:pPr>
            <a:r>
              <a:rPr lang="fi-FI" sz="600" i="1">
                <a:solidFill>
                  <a:srgbClr val="000000"/>
                </a:solidFill>
                <a:latin typeface="Symbol"/>
                <a:ea typeface="Symbol"/>
              </a:rPr>
              <a:t>·	</a:t>
            </a:r>
            <a:r>
              <a:rPr lang="fi-FI" sz="600" i="1">
                <a:solidFill>
                  <a:srgbClr val="000000"/>
                </a:solidFill>
                <a:latin typeface="Calibri"/>
                <a:ea typeface="Symbol"/>
              </a:rPr>
              <a:t>kyky arvostaa muita </a:t>
            </a:r>
            <a:endParaRPr/>
          </a:p>
          <a:p>
            <a:pPr lvl="2">
              <a:lnSpc>
                <a:spcPct val="100000"/>
              </a:lnSpc>
              <a:buSzPct val="45000"/>
              <a:buFont typeface="StarSymbol"/>
              <a:buChar char="l"/>
            </a:pPr>
            <a:r>
              <a:rPr lang="fi-FI" sz="600" i="1">
                <a:solidFill>
                  <a:srgbClr val="000000"/>
                </a:solidFill>
                <a:latin typeface="Symbol"/>
                <a:ea typeface="Symbol"/>
              </a:rPr>
              <a:t>·	</a:t>
            </a:r>
            <a:r>
              <a:rPr lang="fi-FI" sz="600" i="1">
                <a:solidFill>
                  <a:srgbClr val="000000"/>
                </a:solidFill>
                <a:latin typeface="Calibri"/>
                <a:ea typeface="Symbol"/>
              </a:rPr>
              <a:t>sosiaalinen joustavuus ja sopeutuvuus </a:t>
            </a:r>
            <a:endParaRPr/>
          </a:p>
          <a:p>
            <a:pPr lvl="2">
              <a:lnSpc>
                <a:spcPct val="100000"/>
              </a:lnSpc>
              <a:buSzPct val="45000"/>
              <a:buFont typeface="StarSymbol"/>
              <a:buChar char="l"/>
            </a:pPr>
            <a:r>
              <a:rPr lang="fi-FI" sz="600" i="1">
                <a:solidFill>
                  <a:srgbClr val="000000"/>
                </a:solidFill>
                <a:latin typeface="Symbol"/>
                <a:ea typeface="Symbol"/>
              </a:rPr>
              <a:t>·	</a:t>
            </a:r>
            <a:r>
              <a:rPr lang="fi-FI" sz="600" i="1">
                <a:solidFill>
                  <a:srgbClr val="000000"/>
                </a:solidFill>
                <a:latin typeface="Calibri"/>
                <a:ea typeface="Symbol"/>
              </a:rPr>
              <a:t>itsenäisyys oman elämän hallinnassa </a:t>
            </a:r>
            <a:endParaRPr/>
          </a:p>
          <a:p>
            <a:pPr lvl="2">
              <a:lnSpc>
                <a:spcPct val="100000"/>
              </a:lnSpc>
              <a:buSzPct val="45000"/>
              <a:buFont typeface="StarSymbol"/>
              <a:buChar char="l"/>
            </a:pPr>
            <a:r>
              <a:rPr lang="fi-FI" sz="600" i="1">
                <a:solidFill>
                  <a:srgbClr val="000000"/>
                </a:solidFill>
                <a:latin typeface="Symbol"/>
                <a:ea typeface="Symbol"/>
              </a:rPr>
              <a:t>·	</a:t>
            </a:r>
            <a:r>
              <a:rPr lang="fi-FI" sz="600" i="1">
                <a:solidFill>
                  <a:srgbClr val="000000"/>
                </a:solidFill>
                <a:latin typeface="Calibri"/>
                <a:ea typeface="Symbol"/>
              </a:rPr>
              <a:t>riippumattomuus toisten mielipiteistä </a:t>
            </a:r>
            <a:endParaRPr/>
          </a:p>
          <a:p>
            <a:pPr lvl="2">
              <a:lnSpc>
                <a:spcPct val="100000"/>
              </a:lnSpc>
              <a:buSzPct val="45000"/>
              <a:buFont typeface="StarSymbol"/>
              <a:buChar char="l"/>
            </a:pPr>
            <a:r>
              <a:rPr lang="fi-FI" sz="600" i="1">
                <a:solidFill>
                  <a:srgbClr val="000000"/>
                </a:solidFill>
                <a:latin typeface="Symbol"/>
                <a:ea typeface="Symbol"/>
              </a:rPr>
              <a:t>·	</a:t>
            </a:r>
            <a:r>
              <a:rPr lang="fi-FI" sz="600" i="1">
                <a:solidFill>
                  <a:srgbClr val="000000"/>
                </a:solidFill>
                <a:latin typeface="Calibri"/>
                <a:ea typeface="Symbol"/>
              </a:rPr>
              <a:t>kyky sietää epäonnistumisia ja pettymyksiä.</a:t>
            </a:r>
            <a:endParaRPr/>
          </a:p>
          <a:p>
            <a:pPr>
              <a:lnSpc>
                <a:spcPct val="100000"/>
              </a:lnSpc>
            </a:pP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457200" y="274680"/>
            <a:ext cx="8228160" cy="1141560"/>
          </a:xfrm>
          <a:prstGeom prst="rect">
            <a:avLst/>
          </a:prstGeom>
          <a:noFill/>
          <a:ln>
            <a:noFill/>
          </a:ln>
        </p:spPr>
        <p:txBody>
          <a:bodyPr lIns="90000" tIns="45000" rIns="90000" bIns="45000" anchor="ctr"/>
          <a:lstStyle/>
          <a:p>
            <a:r>
              <a:rPr lang="fi-FI" sz="4400" b="1">
                <a:solidFill>
                  <a:srgbClr val="000000"/>
                </a:solidFill>
                <a:latin typeface="Calibri"/>
              </a:rPr>
              <a:t>Harjoitus: Internet ja ystävät. </a:t>
            </a:r>
            <a:r>
              <a:rPr lang="fi-FI" sz="2000" i="1">
                <a:solidFill>
                  <a:srgbClr val="000000"/>
                </a:solidFill>
                <a:latin typeface="Calibri"/>
              </a:rPr>
              <a:t>(Fredi, Setlementtinuorten liitto)</a:t>
            </a:r>
            <a:endParaRPr/>
          </a:p>
          <a:p>
            <a:pPr algn="ctr">
              <a:lnSpc>
                <a:spcPct val="100000"/>
              </a:lnSpc>
            </a:pPr>
            <a:endParaRPr/>
          </a:p>
        </p:txBody>
      </p:sp>
      <p:sp>
        <p:nvSpPr>
          <p:cNvPr id="237" name="CustomShape 2"/>
          <p:cNvSpPr/>
          <p:nvPr/>
        </p:nvSpPr>
        <p:spPr>
          <a:xfrm>
            <a:off x="457200" y="1600200"/>
            <a:ext cx="8228160" cy="4524480"/>
          </a:xfrm>
          <a:prstGeom prst="rect">
            <a:avLst/>
          </a:prstGeom>
          <a:noFill/>
          <a:ln>
            <a:noFill/>
          </a:ln>
        </p:spPr>
        <p:txBody>
          <a:bodyPr lIns="90000" tIns="45000" rIns="90000" bIns="45000"/>
          <a:lstStyle/>
          <a:p>
            <a:pPr>
              <a:lnSpc>
                <a:spcPct val="100000"/>
              </a:lnSpc>
            </a:pPr>
            <a:r>
              <a:rPr lang="fi-FI" sz="3200" i="1">
                <a:solidFill>
                  <a:srgbClr val="000000"/>
                </a:solidFill>
                <a:latin typeface="Calibri"/>
              </a:rPr>
              <a:t>	</a:t>
            </a:r>
            <a:endParaRPr/>
          </a:p>
          <a:p>
            <a:pPr>
              <a:lnSpc>
                <a:spcPct val="100000"/>
              </a:lnSpc>
            </a:pPr>
            <a:endParaRPr/>
          </a:p>
          <a:p>
            <a:pPr>
              <a:lnSpc>
                <a:spcPct val="100000"/>
              </a:lnSpc>
            </a:pPr>
            <a:r>
              <a:rPr lang="fi-FI" sz="3200" i="1">
                <a:solidFill>
                  <a:srgbClr val="000000"/>
                </a:solidFill>
                <a:latin typeface="Calibri"/>
              </a:rPr>
              <a:t>Miten ystävään tai seurustelukumppaniin tutustuminen Internetissä eroaa muualla tutustumisessa? Mitä hyviä ja huonoja puolia asiaan liittyy? Keskustelu tai vihkotyöskentely.</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2621</Words>
  <Application>Microsoft Office PowerPoint</Application>
  <PresentationFormat>Näytössä katseltava diaesitys (4:3)</PresentationFormat>
  <Paragraphs>695</Paragraphs>
  <Slides>75</Slides>
  <Notes>45</Notes>
  <HiddenSlides>0</HiddenSlides>
  <MMClips>0</MMClips>
  <ScaleCrop>false</ScaleCrop>
  <HeadingPairs>
    <vt:vector size="4" baseType="variant">
      <vt:variant>
        <vt:lpstr>Teema</vt:lpstr>
      </vt:variant>
      <vt:variant>
        <vt:i4>6</vt:i4>
      </vt:variant>
      <vt:variant>
        <vt:lpstr>Dian otsikot</vt:lpstr>
      </vt:variant>
      <vt:variant>
        <vt:i4>75</vt:i4>
      </vt:variant>
    </vt:vector>
  </HeadingPairs>
  <TitlesOfParts>
    <vt:vector size="81" baseType="lpstr">
      <vt:lpstr>Office Theme</vt:lpstr>
      <vt:lpstr>Office Theme</vt:lpstr>
      <vt:lpstr>Office Theme</vt:lpstr>
      <vt:lpstr>Office Theme</vt:lpstr>
      <vt:lpstr>Office Theme</vt:lpstr>
      <vt:lpstr>Office Theme</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Ihmissuhteiden ja seksuaalisuuden oikeudet</vt:lpstr>
      <vt:lpstr>Velvollisuudet ihmissuhteessa ja seksuaalisuudessa</vt:lpstr>
      <vt:lpstr>Dia 38</vt:lpstr>
      <vt:lpstr>Dia 39</vt:lpstr>
      <vt:lpstr>Dia 40</vt:lpstr>
      <vt:lpstr>Dia 41</vt:lpstr>
      <vt:lpstr>Dia 42</vt:lpstr>
      <vt:lpstr>Dia 43</vt:lpstr>
      <vt:lpstr>Dia 44</vt:lpstr>
      <vt:lpstr>Dia 45</vt:lpstr>
      <vt:lpstr>Dia 46</vt:lpstr>
      <vt:lpstr>Dia 47</vt:lpstr>
      <vt:lpstr>Dia 48</vt:lpstr>
      <vt:lpstr>Dia 49</vt:lpstr>
      <vt:lpstr>Dia 50</vt:lpstr>
      <vt:lpstr>Dia 51</vt:lpstr>
      <vt:lpstr>Dia 52</vt:lpstr>
      <vt:lpstr>Dia 53</vt:lpstr>
      <vt:lpstr>Dia 54</vt:lpstr>
      <vt:lpstr>Dia 55</vt:lpstr>
      <vt:lpstr>Dia 56</vt:lpstr>
      <vt:lpstr>Dia 57</vt:lpstr>
      <vt:lpstr>Dia 58</vt:lpstr>
      <vt:lpstr>Dia 59</vt:lpstr>
      <vt:lpstr>Dia 60</vt:lpstr>
      <vt:lpstr>Dia 61</vt:lpstr>
      <vt:lpstr>Dia 62</vt:lpstr>
      <vt:lpstr>Dia 63</vt:lpstr>
      <vt:lpstr>Dia 64</vt:lpstr>
      <vt:lpstr>Dia 65</vt:lpstr>
      <vt:lpstr>Dia 66</vt:lpstr>
      <vt:lpstr>Dia 67</vt:lpstr>
      <vt:lpstr>Dia 68</vt:lpstr>
      <vt:lpstr>Dia 69</vt:lpstr>
      <vt:lpstr>Dia 70</vt:lpstr>
      <vt:lpstr>Dia 71</vt:lpstr>
      <vt:lpstr>Dia 72</vt:lpstr>
      <vt:lpstr>Dia 73</vt:lpstr>
      <vt:lpstr>Dia 74</vt:lpstr>
      <vt:lpstr>Dia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Juuso Tuomaala</dc:creator>
  <cp:lastModifiedBy>Juuso Tuomaala</cp:lastModifiedBy>
  <cp:revision>2</cp:revision>
  <dcterms:created xsi:type="dcterms:W3CDTF">2014-11-13T20:24:23Z</dcterms:created>
  <dcterms:modified xsi:type="dcterms:W3CDTF">2014-12-11T04:58:19Z</dcterms:modified>
</cp:coreProperties>
</file>